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363" r:id="rId3"/>
    <p:sldId id="409" r:id="rId4"/>
    <p:sldId id="351" r:id="rId5"/>
    <p:sldId id="312" r:id="rId6"/>
    <p:sldId id="380" r:id="rId7"/>
    <p:sldId id="379" r:id="rId8"/>
    <p:sldId id="378" r:id="rId9"/>
    <p:sldId id="315" r:id="rId10"/>
    <p:sldId id="314" r:id="rId11"/>
    <p:sldId id="381" r:id="rId12"/>
    <p:sldId id="382" r:id="rId13"/>
    <p:sldId id="383" r:id="rId14"/>
    <p:sldId id="412" r:id="rId15"/>
    <p:sldId id="406" r:id="rId16"/>
    <p:sldId id="279" r:id="rId17"/>
    <p:sldId id="316" r:id="rId18"/>
    <p:sldId id="370" r:id="rId19"/>
    <p:sldId id="365" r:id="rId20"/>
    <p:sldId id="371" r:id="rId21"/>
    <p:sldId id="330" r:id="rId22"/>
    <p:sldId id="331" r:id="rId23"/>
    <p:sldId id="384" r:id="rId24"/>
    <p:sldId id="388" r:id="rId25"/>
    <p:sldId id="413" r:id="rId26"/>
    <p:sldId id="414" r:id="rId27"/>
    <p:sldId id="415" r:id="rId28"/>
    <p:sldId id="332" r:id="rId29"/>
    <p:sldId id="333" r:id="rId30"/>
    <p:sldId id="389" r:id="rId31"/>
    <p:sldId id="318" r:id="rId32"/>
    <p:sldId id="376" r:id="rId33"/>
    <p:sldId id="390" r:id="rId34"/>
    <p:sldId id="392" r:id="rId35"/>
    <p:sldId id="393" r:id="rId36"/>
    <p:sldId id="394" r:id="rId37"/>
    <p:sldId id="395" r:id="rId38"/>
    <p:sldId id="396" r:id="rId39"/>
    <p:sldId id="407" r:id="rId40"/>
    <p:sldId id="408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11" r:id="rId50"/>
    <p:sldId id="417" r:id="rId51"/>
    <p:sldId id="410" r:id="rId5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9A"/>
    <a:srgbClr val="F39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103" autoAdjust="0"/>
  </p:normalViewPr>
  <p:slideViewPr>
    <p:cSldViewPr snapToGrid="0">
      <p:cViewPr varScale="1">
        <p:scale>
          <a:sx n="68" d="100"/>
          <a:sy n="68" d="100"/>
        </p:scale>
        <p:origin x="54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67E2-D598-4E3F-A29D-2C29318EFAEA}" type="datetimeFigureOut">
              <a:rPr lang="it-IT" smtClean="0"/>
              <a:t>24/01/2023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DFD6E-BEF8-4603-AA75-192AA53CD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0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757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261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82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06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69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428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755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75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836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279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43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548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517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546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72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711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217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240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717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470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533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1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096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263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217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57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860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952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639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2731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1438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8427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682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32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71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401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909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5815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253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902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60704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0312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2349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03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433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20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79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74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60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F39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2" y="417473"/>
            <a:ext cx="1681318" cy="425817"/>
          </a:xfrm>
          <a:prstGeom prst="rect">
            <a:avLst/>
          </a:prstGeom>
        </p:spPr>
      </p:pic>
      <p:cxnSp>
        <p:nvCxnSpPr>
          <p:cNvPr id="8" name="Connettore 1 7"/>
          <p:cNvCxnSpPr/>
          <p:nvPr userDrawn="1"/>
        </p:nvCxnSpPr>
        <p:spPr>
          <a:xfrm>
            <a:off x="2521204" y="309626"/>
            <a:ext cx="0" cy="68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121" y="347709"/>
            <a:ext cx="1175511" cy="6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528612" y="6356350"/>
            <a:ext cx="515474" cy="365125"/>
          </a:xfrm>
        </p:spPr>
        <p:txBody>
          <a:bodyPr/>
          <a:lstStyle>
            <a:lvl1pPr>
              <a:defRPr sz="1400">
                <a:latin typeface="Fira Sans Light" panose="020B0403050000020004" pitchFamily="34" charset="0"/>
              </a:defRPr>
            </a:lvl1pPr>
          </a:lstStyle>
          <a:p>
            <a:fld id="{74FAD9CB-980D-4EC0-98AA-B3E25AEB3E44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842952" y="6314663"/>
            <a:ext cx="0" cy="39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9" y="6348784"/>
            <a:ext cx="638929" cy="3686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2" y="6434547"/>
            <a:ext cx="583770" cy="158006"/>
          </a:xfrm>
          <a:prstGeom prst="rect">
            <a:avLst/>
          </a:prstGeom>
        </p:spPr>
      </p:pic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644417" y="6356350"/>
            <a:ext cx="8903167" cy="378632"/>
          </a:xfrm>
        </p:spPr>
        <p:txBody>
          <a:bodyPr/>
          <a:lstStyle>
            <a:lvl1pPr>
              <a:defRPr sz="1400">
                <a:latin typeface="Fira Sans Light" panose="020B0403050000020004" pitchFamily="34" charset="0"/>
              </a:defRPr>
            </a:lvl1pPr>
          </a:lstStyle>
          <a:p>
            <a:r>
              <a:rPr lang="en-US"/>
              <a:t>SUPEHR 19 – Savona (Italy) 4th – 6th September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33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F39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 userDrawn="1"/>
        </p:nvCxnSpPr>
        <p:spPr>
          <a:xfrm flipH="1" flipV="1">
            <a:off x="5195999" y="3439997"/>
            <a:ext cx="18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649" y="3541253"/>
            <a:ext cx="1520700" cy="87738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915" y="2928198"/>
            <a:ext cx="1472168" cy="3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SUPEHR 19 – Savona (Italy) 4th – 6th September 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D9CB-980D-4EC0-98AA-B3E25AEB3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g.unige.it/" TargetMode="External"/><Relationship Id="rId2" Type="http://schemas.openxmlformats.org/officeDocument/2006/relationships/hyperlink" Target="mailto:massimo.rivarolo@unig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a.org/regions/europ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gions/ital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gions/indi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.ec.europa.eu/eu-action/eu-emissions-trading-system-eu-ets_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a.org/regions/europ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pg.unige.it/TPG/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se.it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se.i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se.i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se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a.org/reports/global-energy-review-co2-emissions-in-2021-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e.i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e.gov.i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e.gov.i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e.gov.i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2it.i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alcarbonatlas.org/en/CO2-emission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g.toyota.co.uk/toyota-mirai-technical-specifications-vs-fchv-adv/" TargetMode="Externa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eduopen.org/eduopenv2/course_details.php?courseid=490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https://learn.eduopen.org/eduopenv2/course_details.php?courseid=508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ehr23.unige.it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hyperlink" Target="https://supehr23.unige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e.gov.it/images/stories/documenti/PNIEC_finale_17012020.pdf" TargetMode="External"/><Relationship Id="rId3" Type="http://schemas.openxmlformats.org/officeDocument/2006/relationships/image" Target="../media/image52.png"/><Relationship Id="rId7" Type="http://schemas.openxmlformats.org/officeDocument/2006/relationships/hyperlink" Target="https://www.iea.org/countries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a.org/reports/global-energy-review-co2-emissions-in-2021-2" TargetMode="External"/><Relationship Id="rId5" Type="http://schemas.openxmlformats.org/officeDocument/2006/relationships/hyperlink" Target="https://www.terna.it/it/sistema-elettrico/statistiche/pubblicazioni-statistiche" TargetMode="External"/><Relationship Id="rId4" Type="http://schemas.openxmlformats.org/officeDocument/2006/relationships/hyperlink" Target="https://www.gse.it/dati-e-scenari/statistiche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Massimo.rivarolo@unige.i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se.i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="" xmlns:a16="http://schemas.microsoft.com/office/drawing/2014/main" id="{E01BB7BE-E4F3-F34C-98AC-424C3998BD33}"/>
              </a:ext>
            </a:extLst>
          </p:cNvPr>
          <p:cNvSpPr>
            <a:spLocks noGrp="1"/>
          </p:cNvSpPr>
          <p:nvPr/>
        </p:nvSpPr>
        <p:spPr>
          <a:xfrm>
            <a:off x="604573" y="4719412"/>
            <a:ext cx="7825947" cy="916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1600" b="0" i="0" kern="1200">
                <a:solidFill>
                  <a:schemeClr val="bg1"/>
                </a:solidFill>
                <a:latin typeface="Fira Sans Medium" panose="020B0503050000020004" pitchFamily="34" charset="0"/>
                <a:ea typeface="+mn-ea"/>
                <a:cs typeface="+mn-cs"/>
              </a:defRPr>
            </a:lvl1pPr>
            <a:lvl2pPr marL="342884" marR="0" indent="0" algn="ctr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None/>
              <a:tabLst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685766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028649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indent="0" algn="ctr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Fira Sans Medium" panose="020B0603050000020004" pitchFamily="34" charset="0"/>
              </a:rPr>
              <a:t>Ing. Massimo Rivarolo, </a:t>
            </a:r>
            <a:r>
              <a:rPr lang="it-IT" dirty="0" err="1">
                <a:latin typeface="Fira Sans Medium" panose="020B0603050000020004" pitchFamily="34" charset="0"/>
              </a:rPr>
              <a:t>PhD</a:t>
            </a:r>
            <a:r>
              <a:rPr lang="it-IT" dirty="0">
                <a:latin typeface="Fira Sans Medium" panose="020B0603050000020004" pitchFamily="34" charset="0"/>
              </a:rPr>
              <a:t>		</a:t>
            </a:r>
            <a:r>
              <a:rPr lang="it-IT" dirty="0">
                <a:latin typeface="Fira Sans Medium" panose="020B0603050000020004" pitchFamily="34" charset="0"/>
                <a:hlinkClick r:id="rId2"/>
              </a:rPr>
              <a:t>massimo.rivarolo@unige.it</a:t>
            </a:r>
            <a:r>
              <a:rPr lang="it-IT" dirty="0">
                <a:latin typeface="Fira Sans Medium" panose="020B0603050000020004" pitchFamily="34" charset="0"/>
              </a:rPr>
              <a:t>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DFAC99DC-03D4-7449-B6C7-2B86A9FA73F6}"/>
              </a:ext>
            </a:extLst>
          </p:cNvPr>
          <p:cNvSpPr>
            <a:spLocks noGrp="1"/>
          </p:cNvSpPr>
          <p:nvPr/>
        </p:nvSpPr>
        <p:spPr>
          <a:xfrm>
            <a:off x="604682" y="1257300"/>
            <a:ext cx="10949143" cy="20996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 kern="120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r>
              <a:rPr lang="it-IT" sz="3400" dirty="0">
                <a:cs typeface="Ebrima" panose="02000000000000000000" pitchFamily="2" charset="0"/>
              </a:rPr>
              <a:t>Innovative </a:t>
            </a:r>
            <a:r>
              <a:rPr lang="it-IT" sz="3400" dirty="0" err="1">
                <a:cs typeface="Ebrima" panose="02000000000000000000" pitchFamily="2" charset="0"/>
              </a:rPr>
              <a:t>sustainable</a:t>
            </a:r>
            <a:r>
              <a:rPr lang="it-IT" sz="3400" dirty="0">
                <a:cs typeface="Ebrima" panose="02000000000000000000" pitchFamily="2" charset="0"/>
              </a:rPr>
              <a:t> and </a:t>
            </a:r>
            <a:r>
              <a:rPr lang="it-IT" sz="3400" dirty="0" err="1">
                <a:cs typeface="Ebrima" panose="02000000000000000000" pitchFamily="2" charset="0"/>
              </a:rPr>
              <a:t>clean</a:t>
            </a:r>
            <a:r>
              <a:rPr lang="it-IT" sz="3400" dirty="0">
                <a:cs typeface="Ebrima" panose="02000000000000000000" pitchFamily="2" charset="0"/>
              </a:rPr>
              <a:t> </a:t>
            </a:r>
            <a:r>
              <a:rPr lang="it-IT" sz="3400" dirty="0" err="1">
                <a:cs typeface="Ebrima" panose="02000000000000000000" pitchFamily="2" charset="0"/>
              </a:rPr>
              <a:t>energy</a:t>
            </a:r>
            <a:r>
              <a:rPr lang="it-IT" sz="3400" dirty="0">
                <a:cs typeface="Ebrima" panose="02000000000000000000" pitchFamily="2" charset="0"/>
              </a:rPr>
              <a:t>: usare i dati pubblici per capire dove stiamo andando</a:t>
            </a:r>
            <a:endParaRPr lang="it-IT" sz="3400" dirty="0">
              <a:latin typeface="Fira Sans" panose="020B05030500000200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573" y="3686621"/>
            <a:ext cx="7825947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 smtClean="0"/>
              <a:t>Uno sguardo alla transizione energetica </a:t>
            </a:r>
            <a:endParaRPr lang="it-IT" sz="2200" dirty="0"/>
          </a:p>
        </p:txBody>
      </p:sp>
      <p:sp>
        <p:nvSpPr>
          <p:cNvPr id="5" name="TextBox 7"/>
          <p:cNvSpPr txBox="1"/>
          <p:nvPr/>
        </p:nvSpPr>
        <p:spPr>
          <a:xfrm>
            <a:off x="1" y="6153257"/>
            <a:ext cx="1210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Fira Sans" panose="020B0503050000020004" pitchFamily="34" charset="0"/>
              </a:rPr>
              <a:t>THERMOCHEMICAL POWER GROUP</a:t>
            </a:r>
          </a:p>
          <a:p>
            <a:pPr algn="r"/>
            <a:r>
              <a:rPr lang="it-IT" sz="1200" dirty="0">
                <a:solidFill>
                  <a:schemeClr val="bg1"/>
                </a:solidFill>
                <a:latin typeface="Fira Sans" panose="020B0503050000020004" pitchFamily="34" charset="0"/>
              </a:rPr>
              <a:t>UNIVERSITY OF GENOA (ITALY)</a:t>
            </a:r>
          </a:p>
          <a:p>
            <a:pPr algn="r"/>
            <a:r>
              <a:rPr lang="it-IT" sz="1200" dirty="0">
                <a:solidFill>
                  <a:srgbClr val="23239A"/>
                </a:solidFill>
                <a:latin typeface="Fira Sans" panose="020B0503050000020004" pitchFamily="34" charset="0"/>
                <a:hlinkClick r:id="rId3"/>
              </a:rPr>
              <a:t>tpg.unige.it</a:t>
            </a:r>
            <a:endParaRPr lang="it-IT" sz="1200" dirty="0">
              <a:solidFill>
                <a:srgbClr val="23239A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97963" y="5802404"/>
            <a:ext cx="8841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sng" dirty="0">
                <a:solidFill>
                  <a:srgbClr val="0070C0"/>
                </a:solidFill>
              </a:rPr>
              <a:t>Le politiche ambientali hanno influito </a:t>
            </a:r>
            <a:r>
              <a:rPr lang="it-IT" sz="2000" b="1" u="sng" dirty="0" smtClean="0">
                <a:solidFill>
                  <a:srgbClr val="0070C0"/>
                </a:solidFill>
              </a:rPr>
              <a:t>sulla variazione </a:t>
            </a:r>
            <a:r>
              <a:rPr lang="it-IT" sz="2000" b="1" u="sng" dirty="0">
                <a:solidFill>
                  <a:srgbClr val="0070C0"/>
                </a:solidFill>
              </a:rPr>
              <a:t>del mix produttivo Europeo </a:t>
            </a:r>
            <a:endParaRPr lang="en-GB" sz="2000" b="1" u="sng" dirty="0">
              <a:solidFill>
                <a:srgbClr val="0070C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DAC72DF-9081-4FE0-AB69-4795237E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04" y="620688"/>
            <a:ext cx="8186791" cy="53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21804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Strategie per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il risparmio energetico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Google Shape;523;p19"/>
          <p:cNvSpPr txBox="1">
            <a:spLocks/>
          </p:cNvSpPr>
          <p:nvPr/>
        </p:nvSpPr>
        <p:spPr>
          <a:xfrm>
            <a:off x="501068" y="1105390"/>
            <a:ext cx="10198137" cy="106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b="1" dirty="0" smtClean="0"/>
              <a:t>La Direttiva efficienza energetica 2012/27/UE non individua obiettivi vincolanti.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dirty="0" smtClean="0"/>
              <a:t>Si limita a prevedere che ogni Stato membro definisca un proprio obiettivo nazionale indicativo, basato sul consumo di energia finale.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b="1" dirty="0" smtClean="0"/>
              <a:t>Efficienza energetica significa ottenere lo stesso effetto utile consumando meno energia</a:t>
            </a:r>
            <a:r>
              <a:rPr lang="it-IT" sz="20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dirty="0" smtClean="0"/>
              <a:t>Include misure e interventi che producono un livello di servizio energetico uguale o superiore (es. illuminazione, condizionamento) attraverso l’utilizzo di una quantità di energia inferiore.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sz="2000" b="1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6A89E269-D52B-4225-A876-928B13252090}"/>
              </a:ext>
            </a:extLst>
          </p:cNvPr>
          <p:cNvGrpSpPr>
            <a:grpSpLocks/>
          </p:cNvGrpSpPr>
          <p:nvPr/>
        </p:nvGrpSpPr>
        <p:grpSpPr bwMode="auto">
          <a:xfrm>
            <a:off x="603298" y="4108761"/>
            <a:ext cx="3678624" cy="2049171"/>
            <a:chOff x="4708" y="2806"/>
            <a:chExt cx="1939" cy="1074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xmlns="" id="{2BD0E97E-D5BD-4717-9712-8DC69AEAC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2852"/>
              <a:ext cx="240" cy="96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b="0">
                <a:latin typeface="Garamond" panose="02020404030301010803" pitchFamily="18" charset="0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xmlns="" id="{6518BA05-8EED-4EA0-A118-6DC4937FA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8" y="3113"/>
              <a:ext cx="240" cy="96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b="0">
                <a:latin typeface="Garamond" panose="02020404030301010803" pitchFamily="18" charset="0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xmlns="" id="{D2ED6676-9539-4A3A-95F3-79661E7BF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" y="2806"/>
              <a:ext cx="103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b="0" dirty="0">
                  <a:latin typeface="Garamond" panose="02020404030301010803" pitchFamily="18" charset="0"/>
                </a:rPr>
                <a:t>Energia consumata </a:t>
              </a:r>
              <a:br>
                <a:rPr lang="it-IT" b="0" dirty="0">
                  <a:latin typeface="Garamond" panose="02020404030301010803" pitchFamily="18" charset="0"/>
                </a:rPr>
              </a:br>
              <a:r>
                <a:rPr lang="it-IT" b="0" dirty="0">
                  <a:latin typeface="Garamond" panose="02020404030301010803" pitchFamily="18" charset="0"/>
                </a:rPr>
                <a:t>dopo l’intervento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xmlns="" id="{330E89D3-85FC-437D-883F-D7E40E239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" y="3073"/>
              <a:ext cx="168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b="0" dirty="0">
                  <a:latin typeface="Garamond" panose="02020404030301010803" pitchFamily="18" charset="0"/>
                </a:rPr>
                <a:t>Energia risparmiata annualmente </a:t>
              </a:r>
              <a:br>
                <a:rPr lang="it-IT" b="0" dirty="0">
                  <a:latin typeface="Garamond" panose="02020404030301010803" pitchFamily="18" charset="0"/>
                </a:rPr>
              </a:br>
              <a:r>
                <a:rPr lang="it-IT" b="0" dirty="0">
                  <a:latin typeface="Garamond" panose="02020404030301010803" pitchFamily="18" charset="0"/>
                </a:rPr>
                <a:t>con l’intervento = DE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xmlns="" id="{F2945832-770C-43EA-A1D7-5DE03D86B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" y="3312"/>
              <a:ext cx="125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b="0" dirty="0">
                  <a:latin typeface="Garamond" panose="02020404030301010803" pitchFamily="18" charset="0"/>
                </a:rPr>
                <a:t>Potenza assorbita prima </a:t>
              </a:r>
              <a:br>
                <a:rPr lang="it-IT" b="0" dirty="0">
                  <a:latin typeface="Garamond" panose="02020404030301010803" pitchFamily="18" charset="0"/>
                </a:rPr>
              </a:br>
              <a:r>
                <a:rPr lang="it-IT" b="0" dirty="0">
                  <a:latin typeface="Garamond" panose="02020404030301010803" pitchFamily="18" charset="0"/>
                </a:rPr>
                <a:t>dell’intervento</a:t>
              </a:r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xmlns="" id="{F2AFE788-B0F5-4517-97FD-9D0374A9C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0" y="3410"/>
              <a:ext cx="2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b="0">
                <a:latin typeface="Garamond" panose="02020404030301010803" pitchFamily="18" charset="0"/>
              </a:endParaRP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xmlns="" id="{BACE6536-9457-4465-9BC4-726115C56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0" y="3571"/>
              <a:ext cx="1136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it-IT" sz="1600" b="0" dirty="0">
                  <a:latin typeface="Garamond" panose="02020404030301010803" pitchFamily="18" charset="0"/>
                </a:rPr>
                <a:t>Potenza media assorbita </a:t>
              </a:r>
              <a:br>
                <a:rPr lang="it-IT" sz="1600" b="0" dirty="0">
                  <a:latin typeface="Garamond" panose="02020404030301010803" pitchFamily="18" charset="0"/>
                </a:rPr>
              </a:br>
              <a:r>
                <a:rPr lang="it-IT" sz="1600" b="0" dirty="0">
                  <a:latin typeface="Garamond" panose="02020404030301010803" pitchFamily="18" charset="0"/>
                </a:rPr>
                <a:t>dopo l’intervento</a:t>
              </a:r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xmlns="" id="{7ED5FB41-5B43-49B6-B47B-8F9D52E3F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0" y="3669"/>
              <a:ext cx="24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b="0">
                <a:latin typeface="Garamond" panose="02020404030301010803" pitchFamily="18" charset="0"/>
              </a:endParaRPr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xmlns="" id="{C8BE050E-C461-4E4D-83CB-2C05ECEB45C7}"/>
              </a:ext>
            </a:extLst>
          </p:cNvPr>
          <p:cNvGrpSpPr>
            <a:grpSpLocks/>
          </p:cNvGrpSpPr>
          <p:nvPr/>
        </p:nvGrpSpPr>
        <p:grpSpPr bwMode="auto">
          <a:xfrm>
            <a:off x="4304688" y="4108761"/>
            <a:ext cx="4762286" cy="2172813"/>
            <a:chOff x="1900" y="3200"/>
            <a:chExt cx="2721" cy="1182"/>
          </a:xfrm>
        </p:grpSpPr>
        <p:sp>
          <p:nvSpPr>
            <p:cNvPr id="17" name="Line 14">
              <a:extLst>
                <a:ext uri="{FF2B5EF4-FFF2-40B4-BE49-F238E27FC236}">
                  <a16:creationId xmlns:a16="http://schemas.microsoft.com/office/drawing/2014/main" xmlns="" id="{33150BB8-7D04-4591-874D-85DF64A5B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3200"/>
              <a:ext cx="0" cy="9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xmlns="" id="{0AC81E4B-8D9F-4098-96EA-DEC5C07577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3" y="4193"/>
              <a:ext cx="1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19" name="Text Box 16">
              <a:extLst>
                <a:ext uri="{FF2B5EF4-FFF2-40B4-BE49-F238E27FC236}">
                  <a16:creationId xmlns:a16="http://schemas.microsoft.com/office/drawing/2014/main" xmlns="" id="{F9B405DA-7261-4CC1-9B98-1AD34D8AD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" y="4162"/>
              <a:ext cx="47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2000">
                  <a:latin typeface="Garamond" panose="02020404030301010803" pitchFamily="18" charset="0"/>
                </a:rPr>
                <a:t>tempo</a:t>
              </a:r>
            </a:p>
          </p:txBody>
        </p: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xmlns="" id="{CCB90026-F150-4196-B661-AB78D42B8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9" y="3208"/>
              <a:ext cx="562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2000" dirty="0">
                  <a:latin typeface="Garamond" panose="02020404030301010803" pitchFamily="18" charset="0"/>
                </a:rPr>
                <a:t>potenza</a:t>
              </a: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xmlns="" id="{559153C3-E4BC-405E-A61D-B95173D19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8" y="3200"/>
              <a:ext cx="0" cy="9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xmlns="" id="{9BC4AB46-E019-4A44-B2BC-54605C5A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9" y="4162"/>
              <a:ext cx="501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2000">
                  <a:latin typeface="Garamond" panose="02020404030301010803" pitchFamily="18" charset="0"/>
                </a:rPr>
                <a:t>1 anno</a:t>
              </a: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xmlns="" id="{173B9148-B046-4FF4-9AC2-9D1524107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3498"/>
              <a:ext cx="1115" cy="69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xmlns="" id="{F878ED39-BD18-4A8F-998C-A8CED31C37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" y="3944"/>
              <a:ext cx="1115" cy="249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xmlns="" id="{8A4DFACD-4E28-422D-9E2C-A4DE74489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3" y="3498"/>
              <a:ext cx="127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xmlns="" id="{CA1ACF5B-03CB-408B-A3C1-FE4D9D65D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" y="3384"/>
              <a:ext cx="559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2000">
                  <a:solidFill>
                    <a:srgbClr val="FF0000"/>
                  </a:solidFill>
                  <a:latin typeface="Garamond" panose="02020404030301010803" pitchFamily="18" charset="0"/>
                </a:rPr>
                <a:t>P prima</a:t>
              </a: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xmlns="" id="{DF53FE7C-D5CA-4552-9D9D-8C2CEF81C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3959"/>
              <a:ext cx="1274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xmlns="" id="{3506F0F9-A988-450A-9AEE-26F24CD2A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4" y="3845"/>
              <a:ext cx="528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2000">
                  <a:solidFill>
                    <a:srgbClr val="008000"/>
                  </a:solidFill>
                  <a:latin typeface="Garamond" panose="02020404030301010803" pitchFamily="18" charset="0"/>
                </a:rPr>
                <a:t>P dopo</a:t>
              </a:r>
            </a:p>
          </p:txBody>
        </p:sp>
        <p:sp>
          <p:nvSpPr>
            <p:cNvPr id="29" name="AutoShape 26">
              <a:extLst>
                <a:ext uri="{FF2B5EF4-FFF2-40B4-BE49-F238E27FC236}">
                  <a16:creationId xmlns:a16="http://schemas.microsoft.com/office/drawing/2014/main" xmlns="" id="{A833BFCE-3F37-47C8-A3DF-EB5A356D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3498"/>
              <a:ext cx="160" cy="446"/>
            </a:xfrm>
            <a:prstGeom prst="leftBrace">
              <a:avLst>
                <a:gd name="adj1" fmla="val 232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2000">
                <a:latin typeface="Garamond" panose="02020404030301010803" pitchFamily="18" charset="0"/>
              </a:endParaRP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xmlns="" id="{C47B097A-7B7D-4473-BC3F-EB8C97F07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0" y="3580"/>
              <a:ext cx="306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57" tIns="47879" rIns="95757" bIns="47879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it-IT" sz="2000" b="1">
                  <a:latin typeface="Garamond" panose="02020404030301010803" pitchFamily="18" charset="0"/>
                </a:rPr>
                <a:t>Dp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9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21804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Benefici legati al risparmio energetico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2E710AF1-8EB2-4D4C-9677-51B6700DD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00" y="1569839"/>
            <a:ext cx="9430883" cy="522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it-IT" altLang="it-IT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Benefici pubblici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Segoe UI" panose="020B0502040204020203" pitchFamily="34" charset="0"/>
                <a:cs typeface="Segoe UI" panose="020B0502040204020203" pitchFamily="34" charset="0"/>
              </a:rPr>
              <a:t> riduzione della spesa energetica nazionale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Segoe UI" panose="020B0502040204020203" pitchFamily="34" charset="0"/>
                <a:cs typeface="Segoe UI" panose="020B0502040204020203" pitchFamily="34" charset="0"/>
              </a:rPr>
              <a:t>minore dipendenza energetica dall’estero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Segoe UI" panose="020B0502040204020203" pitchFamily="34" charset="0"/>
                <a:cs typeface="Segoe UI" panose="020B0502040204020203" pitchFamily="34" charset="0"/>
              </a:rPr>
              <a:t>minori emissioni di CO2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Segoe UI" panose="020B0502040204020203" pitchFamily="34" charset="0"/>
                <a:cs typeface="Segoe UI" panose="020B0502040204020203" pitchFamily="34" charset="0"/>
              </a:rPr>
              <a:t>maggiore competitività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it-IT" altLang="it-IT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it-IT" altLang="it-IT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 Benefici privati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Segoe UI" panose="020B0502040204020203" pitchFamily="34" charset="0"/>
                <a:cs typeface="Segoe UI" panose="020B0502040204020203" pitchFamily="34" charset="0"/>
              </a:rPr>
              <a:t> riduzione della bolletta energetica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Segoe UI" panose="020B0502040204020203" pitchFamily="34" charset="0"/>
                <a:cs typeface="Segoe UI" panose="020B0502040204020203" pitchFamily="34" charset="0"/>
              </a:rPr>
              <a:t>miglioramento delle prestazioni energetiche </a:t>
            </a:r>
          </a:p>
          <a:p>
            <a:pPr marL="285750" indent="-285750"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latin typeface="Segoe UI" panose="020B0502040204020203" pitchFamily="34" charset="0"/>
                <a:cs typeface="Segoe UI" panose="020B0502040204020203" pitchFamily="34" charset="0"/>
              </a:rPr>
              <a:t>miglioramento del comfort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it-IT" altLang="it-IT" sz="2000" dirty="0">
              <a:latin typeface="Fira Sans Light" panose="020B0403050000020004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altLang="it-IT" sz="2000" b="0" dirty="0">
              <a:latin typeface="Garamond" panose="02020404030301010803" pitchFamily="18" charset="0"/>
            </a:endParaRPr>
          </a:p>
        </p:txBody>
      </p:sp>
      <p:pic>
        <p:nvPicPr>
          <p:cNvPr id="32" name="Picture 2" descr="EFFICIENZA ENERGETICA: UNA SFIDA CHE COMINCIA IN CASA | Comune di Tavullia">
            <a:extLst>
              <a:ext uri="{FF2B5EF4-FFF2-40B4-BE49-F238E27FC236}">
                <a16:creationId xmlns:a16="http://schemas.microsoft.com/office/drawing/2014/main" xmlns="" id="{BB8DD688-2950-40F1-984F-4DF8253F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8279"/>
            <a:ext cx="3664719" cy="23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Focus Efficienza ed efficientamento energetico - Obiettivi e tecnologie">
            <a:extLst>
              <a:ext uri="{FF2B5EF4-FFF2-40B4-BE49-F238E27FC236}">
                <a16:creationId xmlns:a16="http://schemas.microsoft.com/office/drawing/2014/main" xmlns="" id="{2FBDC80E-2AED-4909-933F-186AACB7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5416"/>
            <a:ext cx="4340772" cy="18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2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Consumo finale di energia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EU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49" y="1073004"/>
            <a:ext cx="9502219" cy="492872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892133" y="6001725"/>
            <a:ext cx="368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www.iea.org/regions/europe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6664751" y="1073004"/>
            <a:ext cx="28281" cy="47150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12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Consumo finale di energia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Italia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92133" y="6001725"/>
            <a:ext cx="3468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www.iea.org/regions/italy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9309"/>
            <a:ext cx="8052028" cy="412014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295587" y="1150070"/>
            <a:ext cx="34884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Consumo totale Italia (2019):</a:t>
            </a:r>
          </a:p>
          <a:p>
            <a:r>
              <a:rPr lang="it-IT" dirty="0" smtClean="0"/>
              <a:t>5 milioni di TJ = </a:t>
            </a:r>
            <a:r>
              <a:rPr lang="it-IT" b="1" dirty="0" smtClean="0"/>
              <a:t>1389 </a:t>
            </a:r>
            <a:r>
              <a:rPr lang="it-IT" b="1" dirty="0" err="1" smtClean="0"/>
              <a:t>TWh</a:t>
            </a:r>
            <a:endParaRPr lang="it-IT" b="1" dirty="0" smtClean="0"/>
          </a:p>
          <a:p>
            <a:r>
              <a:rPr lang="it-IT" b="1" dirty="0" smtClean="0"/>
              <a:t>416 </a:t>
            </a:r>
            <a:r>
              <a:rPr lang="it-IT" b="1" dirty="0" err="1" smtClean="0"/>
              <a:t>TWh</a:t>
            </a:r>
            <a:r>
              <a:rPr lang="it-IT" b="1" dirty="0" smtClean="0"/>
              <a:t> trasporti</a:t>
            </a:r>
          </a:p>
          <a:p>
            <a:r>
              <a:rPr lang="it-IT" b="1" dirty="0" smtClean="0"/>
              <a:t>360 </a:t>
            </a:r>
            <a:r>
              <a:rPr lang="it-IT" b="1" dirty="0" err="1" smtClean="0"/>
              <a:t>TWh</a:t>
            </a:r>
            <a:r>
              <a:rPr lang="it-IT" b="1" dirty="0" smtClean="0"/>
              <a:t> residenziale</a:t>
            </a:r>
          </a:p>
          <a:p>
            <a:r>
              <a:rPr lang="it-IT" b="1" dirty="0" smtClean="0"/>
              <a:t>290 </a:t>
            </a:r>
            <a:r>
              <a:rPr lang="it-IT" b="1" dirty="0" err="1" smtClean="0"/>
              <a:t>TWh</a:t>
            </a:r>
            <a:r>
              <a:rPr lang="it-IT" b="1" dirty="0" smtClean="0"/>
              <a:t> industriale</a:t>
            </a:r>
          </a:p>
          <a:p>
            <a:endParaRPr lang="it-IT" b="1" dirty="0"/>
          </a:p>
          <a:p>
            <a:r>
              <a:rPr lang="it-IT" b="1" dirty="0" smtClean="0"/>
              <a:t>L’Italia pesa circa il 10% a livello di </a:t>
            </a:r>
          </a:p>
          <a:p>
            <a:r>
              <a:rPr lang="it-IT" b="1" dirty="0" smtClean="0"/>
              <a:t>consumi sull’Unione Europea.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251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12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Consumo finale di energia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(India)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92133" y="6001725"/>
            <a:ext cx="3538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www.iea.org/regions/india</a:t>
            </a:r>
            <a:r>
              <a:rPr lang="en-GB" smtClean="0"/>
              <a:t> 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71" y="1018035"/>
            <a:ext cx="9214019" cy="468384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57121" y="1328632"/>
            <a:ext cx="2934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Consumo totale Italia (2019):</a:t>
            </a:r>
          </a:p>
          <a:p>
            <a:r>
              <a:rPr lang="it-IT" dirty="0" smtClean="0"/>
              <a:t>Circa 25 milioni di TJ: 50% rispetto all’Unione Europea</a:t>
            </a:r>
            <a:endParaRPr lang="it-IT" b="1" dirty="0" smtClean="0"/>
          </a:p>
          <a:p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Trend fortemente in crescita!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444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21804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Strategie per riduzione emissioni – ETS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0999" y="793919"/>
            <a:ext cx="10495547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altLang="it-IT" sz="1800" b="1" u="sng" dirty="0">
              <a:latin typeface="Fira Sans Light" panose="020B0403050000020004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b="1" u="sng" dirty="0">
                <a:cs typeface="Arial" panose="020B0604020202020204" pitchFamily="34" charset="0"/>
              </a:rPr>
              <a:t>La Direttiva Europea </a:t>
            </a:r>
            <a:r>
              <a:rPr lang="it-IT" altLang="it-IT" sz="2000" b="1" u="sng" dirty="0" err="1">
                <a:cs typeface="Arial" panose="020B0604020202020204" pitchFamily="34" charset="0"/>
              </a:rPr>
              <a:t>Emission</a:t>
            </a:r>
            <a:r>
              <a:rPr lang="it-IT" altLang="it-IT" sz="2000" b="1" u="sng" dirty="0">
                <a:cs typeface="Arial" panose="020B0604020202020204" pitchFamily="34" charset="0"/>
              </a:rPr>
              <a:t> Trading System (ETS) </a:t>
            </a:r>
            <a:r>
              <a:rPr lang="it-IT" altLang="it-IT" sz="2000" dirty="0">
                <a:cs typeface="Arial" panose="020B0604020202020204" pitchFamily="34" charset="0"/>
              </a:rPr>
              <a:t>regola in forma armonizzata tra tutti gli Stati membri le emissioni nei settori energivori, a cui è applicata. </a:t>
            </a:r>
            <a:r>
              <a:rPr lang="it-IT" altLang="it-IT" sz="2000" dirty="0" smtClean="0">
                <a:cs typeface="Arial" panose="020B0604020202020204" pitchFamily="34" charset="0"/>
              </a:rPr>
              <a:t>Ad oggi riguarda oltre 10.000 installazioni per settori energetico e industria pesante, oltre al settore aereo e </a:t>
            </a:r>
            <a:r>
              <a:rPr lang="it-IT" altLang="it-IT" sz="2000" u="sng" dirty="0" smtClean="0">
                <a:cs typeface="Arial" panose="020B0604020202020204" pitchFamily="34" charset="0"/>
              </a:rPr>
              <a:t>copre circa il 40% delle emissioni dei Paesi Europei</a:t>
            </a:r>
            <a:r>
              <a:rPr lang="it-IT" altLang="it-IT" sz="2000" dirty="0" smtClean="0">
                <a:cs typeface="Arial" panose="020B0604020202020204" pitchFamily="34" charset="0"/>
              </a:rPr>
              <a:t>.  Viene </a:t>
            </a:r>
            <a:r>
              <a:rPr lang="it-IT" altLang="it-IT" sz="2000" dirty="0">
                <a:cs typeface="Arial" panose="020B0604020202020204" pitchFamily="34" charset="0"/>
              </a:rPr>
              <a:t>stabilito  un obiettivo di riduzione complessivo per tutti gli impianti vincolati dalla normativa del </a:t>
            </a:r>
            <a:r>
              <a:rPr lang="it-IT" altLang="it-IT" sz="2000" u="sng" dirty="0">
                <a:cs typeface="Arial" panose="020B0604020202020204" pitchFamily="34" charset="0"/>
              </a:rPr>
              <a:t>-21% al 2020 rispetto ai livelli del 2005</a:t>
            </a:r>
            <a:r>
              <a:rPr lang="it-IT" altLang="it-IT" sz="2000" dirty="0">
                <a:cs typeface="Arial" panose="020B0604020202020204" pitchFamily="34" charset="0"/>
              </a:rPr>
              <a:t>.</a:t>
            </a:r>
            <a:r>
              <a:rPr lang="it-IT" altLang="it-IT" sz="2000" b="1" u="sng" dirty="0"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>
                <a:cs typeface="Arial" panose="020B0604020202020204" pitchFamily="34" charset="0"/>
              </a:rPr>
              <a:t>Dal 2013 viene definito un tetto unico comunitario per le emissioni, pari a 2.039.152.882 t di CO2 equivalente nel 2013: esso diminuisce del 1,74% ogni anno fino a raggiungere l’obiettivo al 2020.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dirty="0" smtClean="0">
                <a:cs typeface="Arial" panose="020B0604020202020204" pitchFamily="34" charset="0"/>
              </a:rPr>
              <a:t>Maggiori </a:t>
            </a:r>
            <a:r>
              <a:rPr lang="it-IT" altLang="it-IT" sz="2000" dirty="0">
                <a:cs typeface="Arial" panose="020B0604020202020204" pitchFamily="34" charset="0"/>
              </a:rPr>
              <a:t>info: </a:t>
            </a:r>
            <a:r>
              <a:rPr lang="it-IT" altLang="it-IT" sz="2000" dirty="0">
                <a:cs typeface="Arial" panose="020B0604020202020204" pitchFamily="34" charset="0"/>
                <a:hlinkClick r:id="rId3"/>
              </a:rPr>
              <a:t>https://</a:t>
            </a:r>
            <a:r>
              <a:rPr lang="it-IT" altLang="it-IT" sz="2000" dirty="0" smtClean="0">
                <a:cs typeface="Arial" panose="020B0604020202020204" pitchFamily="34" charset="0"/>
                <a:hlinkClick r:id="rId3"/>
              </a:rPr>
              <a:t>climate.ec.europa.eu/eu-action/eu-emissions-trading-system-eu-ets_en</a:t>
            </a:r>
            <a:r>
              <a:rPr lang="it-IT" altLang="it-IT" sz="2000" dirty="0" smtClean="0">
                <a:cs typeface="Arial" panose="020B0604020202020204" pitchFamily="34" charset="0"/>
              </a:rPr>
              <a:t> </a:t>
            </a:r>
            <a:endParaRPr lang="it-IT" altLang="it-IT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21804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Strategie per riduzione emissioni – livello EU28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0999" y="1022688"/>
            <a:ext cx="10495547" cy="5791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b="1" u="sng" dirty="0" smtClean="0">
                <a:cs typeface="Arial" panose="020B0604020202020204" pitchFamily="34" charset="0"/>
              </a:rPr>
              <a:t>La </a:t>
            </a:r>
            <a:r>
              <a:rPr lang="it-IT" altLang="it-IT" sz="2000" b="1" u="sng" dirty="0">
                <a:cs typeface="Arial" panose="020B0604020202020204" pitchFamily="34" charset="0"/>
              </a:rPr>
              <a:t>Decisione </a:t>
            </a:r>
            <a:r>
              <a:rPr lang="it-IT" altLang="it-IT" sz="2000" b="1" u="sng" dirty="0" err="1">
                <a:cs typeface="Arial" panose="020B0604020202020204" pitchFamily="34" charset="0"/>
              </a:rPr>
              <a:t>Effort</a:t>
            </a:r>
            <a:r>
              <a:rPr lang="it-IT" altLang="it-IT" sz="2000" b="1" u="sng" dirty="0">
                <a:cs typeface="Arial" panose="020B0604020202020204" pitchFamily="34" charset="0"/>
              </a:rPr>
              <a:t> </a:t>
            </a:r>
            <a:r>
              <a:rPr lang="it-IT" altLang="it-IT" sz="2000" b="1" u="sng" dirty="0" err="1">
                <a:cs typeface="Arial" panose="020B0604020202020204" pitchFamily="34" charset="0"/>
              </a:rPr>
              <a:t>Sharing</a:t>
            </a:r>
            <a:r>
              <a:rPr lang="it-IT" altLang="it-IT" sz="2000" b="1" u="sng" dirty="0">
                <a:cs typeface="Arial" panose="020B0604020202020204" pitchFamily="34" charset="0"/>
              </a:rPr>
              <a:t> </a:t>
            </a:r>
            <a:r>
              <a:rPr lang="it-IT" altLang="it-IT" sz="2000" dirty="0">
                <a:cs typeface="Arial" panose="020B0604020202020204" pitchFamily="34" charset="0"/>
              </a:rPr>
              <a:t>stabilisce un obiettivo di riduzione delle emissioni nei settori non coperti dalla Direttiva ETS (trasporti, edifici, agricoltura e rifiuti), pari al -9,4% al 2020 rispetto ai livelli del 2005. L’obiettivo è ripartito in modo vincolante tra gli Stati membri e, per l’Italia, corrisponde al -13% rispetto ai livelli del 2005</a:t>
            </a:r>
            <a:r>
              <a:rPr lang="it-IT" altLang="it-IT" sz="2000" dirty="0" smtClean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altLang="it-IT" sz="20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it-IT" altLang="it-IT" sz="2000" b="1" u="sng" dirty="0" smtClean="0">
                <a:cs typeface="Arial" panose="020B0604020202020204" pitchFamily="34" charset="0"/>
              </a:rPr>
              <a:t>Il </a:t>
            </a:r>
            <a:r>
              <a:rPr lang="it-IT" altLang="it-IT" sz="2000" b="1" u="sng" dirty="0">
                <a:cs typeface="Arial" panose="020B0604020202020204" pitchFamily="34" charset="0"/>
              </a:rPr>
              <a:t>Regolamento CO2 auto </a:t>
            </a:r>
            <a:r>
              <a:rPr lang="it-IT" altLang="it-IT" sz="2000" dirty="0">
                <a:cs typeface="Arial" panose="020B0604020202020204" pitchFamily="34" charset="0"/>
              </a:rPr>
              <a:t>impone ai produttori di autoveicoli di raggiungere standard minimi di efficienza per le auto immatricolate dal 2012. L’obiettivo, espresso in emissioni di CO2 per km, è pari a 130 g/km entro il 2015. La Commissione europea ha recentemente avanzato una proposta di modifica al regolamento definendo le modalità operative per il raggiungimento dell’obiettivo al 2020 (95 g CO2/km per le nuove auto).</a:t>
            </a:r>
          </a:p>
        </p:txBody>
      </p:sp>
    </p:spTree>
    <p:extLst>
      <p:ext uri="{BB962C8B-B14F-4D97-AF65-F5344CB8AC3E}">
        <p14:creationId xmlns:p14="http://schemas.microsoft.com/office/powerpoint/2010/main" val="991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1027186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Evoluzione emissioni CO</a:t>
            </a:r>
            <a:r>
              <a:rPr lang="it-IT" b="1" dirty="0">
                <a:solidFill>
                  <a:srgbClr val="23239A"/>
                </a:solidFill>
                <a:cs typeface="Ebrima" panose="02000000000000000000" pitchFamily="2" charset="0"/>
              </a:rPr>
              <a:t>2</a:t>
            </a:r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 –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Europa 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078012" y="6356350"/>
            <a:ext cx="1146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hlinkClick r:id="rId3"/>
              </a:rPr>
              <a:t>www.iea.org</a:t>
            </a:r>
            <a:r>
              <a:rPr lang="it-IT" sz="1400" dirty="0"/>
              <a:t> </a:t>
            </a:r>
            <a:endParaRPr lang="en-GB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1" y="1022688"/>
            <a:ext cx="10180948" cy="5168788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6476217" y="1261542"/>
            <a:ext cx="28281" cy="47150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6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7825947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Emissioni di CO</a:t>
            </a:r>
            <a:r>
              <a:rPr lang="it-IT" b="1" dirty="0">
                <a:solidFill>
                  <a:srgbClr val="23239A"/>
                </a:solidFill>
                <a:cs typeface="Ebrima" panose="02000000000000000000" pitchFamily="2" charset="0"/>
              </a:rPr>
              <a:t>2</a:t>
            </a:r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 pro capite (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Europa)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CD1F96E-380A-4118-BB39-F34FBCC9252D}"/>
              </a:ext>
            </a:extLst>
          </p:cNvPr>
          <p:cNvSpPr txBox="1"/>
          <p:nvPr/>
        </p:nvSpPr>
        <p:spPr>
          <a:xfrm>
            <a:off x="9369601" y="1669921"/>
            <a:ext cx="2542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2005: </a:t>
            </a:r>
            <a:endParaRPr lang="it-IT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 </a:t>
            </a: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ton/anno pro capite</a:t>
            </a:r>
          </a:p>
          <a:p>
            <a:endParaRPr lang="it-IT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2015: </a:t>
            </a:r>
            <a:endParaRPr lang="it-IT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6 </a:t>
            </a: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ton/anno pro capite</a:t>
            </a:r>
          </a:p>
          <a:p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2019:</a:t>
            </a:r>
          </a:p>
          <a:p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5,5 </a:t>
            </a: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ton/anno pro capite </a:t>
            </a:r>
          </a:p>
          <a:p>
            <a:endParaRPr lang="it-IT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4" y="1386260"/>
            <a:ext cx="8880049" cy="453764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362715" y="5987018"/>
            <a:ext cx="2909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www.iea.org/regions/europe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5335571" y="1743959"/>
            <a:ext cx="4" cy="40440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A022D1B-5850-4FD6-9BA6-AE3EEE03091F}"/>
              </a:ext>
            </a:extLst>
          </p:cNvPr>
          <p:cNvSpPr txBox="1"/>
          <p:nvPr/>
        </p:nvSpPr>
        <p:spPr>
          <a:xfrm>
            <a:off x="525517" y="13036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62DCF014-9596-E6C9-55A8-D78D8EFF33CF}"/>
              </a:ext>
            </a:extLst>
          </p:cNvPr>
          <p:cNvSpPr/>
          <p:nvPr/>
        </p:nvSpPr>
        <p:spPr>
          <a:xfrm>
            <a:off x="4298623" y="4025244"/>
            <a:ext cx="4709238" cy="21505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u="sng" dirty="0" err="1" smtClean="0">
                <a:solidFill>
                  <a:schemeClr val="tx1"/>
                </a:solidFill>
                <a:latin typeface="+mj-lt"/>
                <a:ea typeface="MS PGothic" pitchFamily="34" charset="-128"/>
              </a:rPr>
              <a:t>Ricerca</a:t>
            </a:r>
            <a:r>
              <a:rPr lang="en-GB" sz="2400" b="1" u="sng" dirty="0" smtClean="0">
                <a:solidFill>
                  <a:schemeClr val="tx1"/>
                </a:solidFill>
                <a:latin typeface="+mj-lt"/>
                <a:ea typeface="MS PGothic" pitchFamily="34" charset="-128"/>
              </a:rPr>
              <a:t> </a:t>
            </a:r>
            <a:r>
              <a:rPr lang="en-GB" sz="2400" b="1" u="sng" dirty="0" err="1" smtClean="0">
                <a:solidFill>
                  <a:schemeClr val="tx1"/>
                </a:solidFill>
                <a:latin typeface="+mj-lt"/>
                <a:ea typeface="MS PGothic" pitchFamily="34" charset="-128"/>
              </a:rPr>
              <a:t>scientifica</a:t>
            </a:r>
            <a:r>
              <a:rPr lang="en-GB" sz="2400" b="1" u="sng" dirty="0" smtClean="0">
                <a:solidFill>
                  <a:schemeClr val="tx1"/>
                </a:solidFill>
                <a:latin typeface="+mj-lt"/>
                <a:ea typeface="MS PGothic" pitchFamily="34" charset="-128"/>
              </a:rPr>
              <a:t> </a:t>
            </a:r>
            <a:endParaRPr lang="en-GB" altLang="en-US" sz="2400" dirty="0">
              <a:solidFill>
                <a:schemeClr val="tx1"/>
              </a:solidFill>
              <a:latin typeface="+mj-lt"/>
              <a:ea typeface="MS PGothic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&gt;300 Articoli, &gt;200 su riviste Internazionali (1998-2020)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16 Premi Internazionali (1998-2020)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19 brevetti(1998-2020)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  <a:latin typeface="+mj-lt"/>
              </a:rPr>
              <a:t>2 spin off (</a:t>
            </a:r>
            <a:r>
              <a:rPr lang="it-IT" dirty="0" err="1" smtClean="0">
                <a:solidFill>
                  <a:schemeClr val="tx1"/>
                </a:solidFill>
                <a:latin typeface="+mj-lt"/>
              </a:rPr>
              <a:t>BluEnergyRevolution</a:t>
            </a:r>
            <a:r>
              <a:rPr lang="it-IT" dirty="0" smtClean="0">
                <a:solidFill>
                  <a:schemeClr val="tx1"/>
                </a:solidFill>
                <a:latin typeface="+mj-lt"/>
              </a:rPr>
              <a:t>, SIT Technologies)</a:t>
            </a:r>
          </a:p>
          <a:p>
            <a:endParaRPr lang="it-IT" altLang="en-US" sz="6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magine 5" descr="Immagine che contiene persona, pavimento, posando, interni&#10;&#10;Descrizione generata automaticamente">
            <a:extLst>
              <a:ext uri="{FF2B5EF4-FFF2-40B4-BE49-F238E27FC236}">
                <a16:creationId xmlns="" xmlns:a16="http://schemas.microsoft.com/office/drawing/2014/main" id="{36E4FCF0-24C8-8C6F-3C7E-6C4ADADE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293" y="633197"/>
            <a:ext cx="2517624" cy="55862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E73784C9-FF00-4D79-3A7F-CE123BC6BD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06"/>
          <a:stretch/>
        </p:blipFill>
        <p:spPr>
          <a:xfrm>
            <a:off x="1109978" y="1303642"/>
            <a:ext cx="7110139" cy="165600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906654" y="2800411"/>
            <a:ext cx="3035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http://www.tpg.unige.it/TPG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Segnaposto contenuto 3">
            <a:extLst>
              <a:ext uri="{FF2B5EF4-FFF2-40B4-BE49-F238E27FC236}">
                <a16:creationId xmlns="" xmlns:a16="http://schemas.microsoft.com/office/drawing/2014/main" id="{8ED5B155-8A6F-C5D6-1D94-4498BF37BF7A}"/>
              </a:ext>
            </a:extLst>
          </p:cNvPr>
          <p:cNvSpPr>
            <a:spLocks noGrp="1"/>
          </p:cNvSpPr>
          <p:nvPr/>
        </p:nvSpPr>
        <p:spPr>
          <a:xfrm>
            <a:off x="641482" y="693846"/>
            <a:ext cx="11144867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 dirty="0" smtClean="0">
                <a:solidFill>
                  <a:srgbClr val="003399"/>
                </a:solidFill>
                <a:cs typeface="Ebrima" panose="02000000000000000000" pitchFamily="2" charset="0"/>
              </a:rPr>
              <a:t>Fondazione: 1998 (Prof</a:t>
            </a:r>
            <a:r>
              <a:rPr lang="it-IT" sz="2000" i="1" dirty="0">
                <a:solidFill>
                  <a:srgbClr val="003399"/>
                </a:solidFill>
                <a:cs typeface="Ebrima" panose="02000000000000000000" pitchFamily="2" charset="0"/>
              </a:rPr>
              <a:t>. A.F. </a:t>
            </a:r>
            <a:r>
              <a:rPr lang="it-IT" sz="2000" i="1" dirty="0" err="1" smtClean="0">
                <a:solidFill>
                  <a:srgbClr val="003399"/>
                </a:solidFill>
                <a:cs typeface="Ebrima" panose="02000000000000000000" pitchFamily="2" charset="0"/>
              </a:rPr>
              <a:t>Massardo</a:t>
            </a:r>
            <a:r>
              <a:rPr lang="it-IT" sz="2000" i="1" dirty="0" smtClean="0">
                <a:solidFill>
                  <a:srgbClr val="003399"/>
                </a:solidFill>
                <a:cs typeface="Ebrima" panose="02000000000000000000" pitchFamily="2" charset="0"/>
              </a:rPr>
              <a:t>)</a:t>
            </a:r>
            <a:endParaRPr lang="it-IT" sz="2000" i="1" dirty="0">
              <a:solidFill>
                <a:srgbClr val="003399"/>
              </a:solidFill>
              <a:cs typeface="Ebrima" panose="02000000000000000000" pitchFamily="2" charset="0"/>
            </a:endParaRPr>
          </a:p>
        </p:txBody>
      </p:sp>
      <p:sp>
        <p:nvSpPr>
          <p:cNvPr id="9" name="Rettangolo con angoli arrotondati 65">
            <a:extLst>
              <a:ext uri="{FF2B5EF4-FFF2-40B4-BE49-F238E27FC236}">
                <a16:creationId xmlns:a16="http://schemas.microsoft.com/office/drawing/2014/main" xmlns="" id="{03A43F01-842E-9E28-59DA-FB48B44BCDE6}"/>
              </a:ext>
            </a:extLst>
          </p:cNvPr>
          <p:cNvSpPr/>
          <p:nvPr/>
        </p:nvSpPr>
        <p:spPr>
          <a:xfrm>
            <a:off x="191802" y="2959643"/>
            <a:ext cx="3875397" cy="2608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it-IT" sz="1800" b="1" dirty="0" smtClean="0"/>
              <a:t>Modelli di sistemi energetici </a:t>
            </a:r>
            <a:r>
              <a:rPr lang="it-IT" b="1" dirty="0" smtClean="0"/>
              <a:t>innovativi </a:t>
            </a:r>
            <a:r>
              <a:rPr lang="it-IT" sz="1800" b="1" dirty="0" smtClean="0"/>
              <a:t> </a:t>
            </a:r>
          </a:p>
          <a:p>
            <a:pPr marL="285750" indent="-285750">
              <a:buFontTx/>
              <a:buChar char="-"/>
            </a:pPr>
            <a:endParaRPr lang="it-IT" sz="1800" b="1" dirty="0" smtClean="0"/>
          </a:p>
          <a:p>
            <a:pPr marL="285750" indent="-285750">
              <a:buFontTx/>
              <a:buChar char="-"/>
            </a:pPr>
            <a:r>
              <a:rPr lang="it-IT" sz="1800" b="1" dirty="0" smtClean="0"/>
              <a:t>Laboratori per campagne sperimentali (Campus di Savona)</a:t>
            </a:r>
          </a:p>
          <a:p>
            <a:pPr marL="285750" indent="-285750">
              <a:buFontTx/>
              <a:buChar char="-"/>
            </a:pPr>
            <a:endParaRPr lang="it-IT" sz="1800" b="1" dirty="0" smtClean="0"/>
          </a:p>
          <a:p>
            <a:pPr marL="285750" indent="-285750">
              <a:buFontTx/>
              <a:buChar char="-"/>
            </a:pPr>
            <a:r>
              <a:rPr lang="it-IT" b="1" dirty="0" smtClean="0"/>
              <a:t>Esperienza in Progetti EU (attualmente TPG-UNIGE è partner in 10 progetti H2020)</a:t>
            </a:r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24463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7825947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Emissioni di CO</a:t>
            </a:r>
            <a:r>
              <a:rPr lang="it-IT" b="1" dirty="0">
                <a:solidFill>
                  <a:srgbClr val="23239A"/>
                </a:solidFill>
                <a:cs typeface="Ebrima" panose="02000000000000000000" pitchFamily="2" charset="0"/>
              </a:rPr>
              <a:t>2</a:t>
            </a:r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 pro capite (altri Paesi)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48C39323-B5F3-4AAB-A1F3-A16293BC448D}"/>
              </a:ext>
            </a:extLst>
          </p:cNvPr>
          <p:cNvSpPr txBox="1"/>
          <p:nvPr/>
        </p:nvSpPr>
        <p:spPr>
          <a:xfrm>
            <a:off x="406800" y="4109545"/>
            <a:ext cx="53030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USA</a:t>
            </a:r>
          </a:p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Totale: </a:t>
            </a:r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 </a:t>
            </a: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Miliardi/anno </a:t>
            </a:r>
          </a:p>
          <a:p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14 </a:t>
            </a: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ton/anno pro capite</a:t>
            </a:r>
          </a:p>
          <a:p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Trend in diminuzione, ma comunque il doppio che</a:t>
            </a:r>
          </a:p>
          <a:p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in Europa… Perché?</a:t>
            </a:r>
          </a:p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Politiche energetiche diverse</a:t>
            </a:r>
          </a:p>
          <a:p>
            <a:endParaRPr lang="it-IT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62249D05-EA40-4A45-B717-8DD7877E5EFB}"/>
              </a:ext>
            </a:extLst>
          </p:cNvPr>
          <p:cNvSpPr txBox="1"/>
          <p:nvPr/>
        </p:nvSpPr>
        <p:spPr>
          <a:xfrm>
            <a:off x="6096000" y="4109545"/>
            <a:ext cx="54006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Cina</a:t>
            </a:r>
          </a:p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Totale: </a:t>
            </a:r>
            <a:r>
              <a:rPr lang="it-IT" sz="1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11 </a:t>
            </a: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Miliardi/anno </a:t>
            </a:r>
          </a:p>
          <a:p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7 ton/anno pro capite </a:t>
            </a:r>
          </a:p>
          <a:p>
            <a:endParaRPr lang="it-IT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Trend in aumento, la Cina è un paese di recente sviluppo, si usa molto carbone (che è presente nel Paese e costa poco).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" y="1004282"/>
            <a:ext cx="6009087" cy="30958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79692"/>
            <a:ext cx="6096000" cy="314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12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Direttiva fonti rinnovabili (2009/28/CE)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7007" y="1056489"/>
            <a:ext cx="10577512" cy="276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2" tIns="43636" rIns="87272" bIns="43636">
            <a:spAutoFit/>
          </a:bodyPr>
          <a:lstStyle>
            <a:lvl1pPr defTabSz="8731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31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31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31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31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it-IT" altLang="it-IT" sz="2000" dirty="0">
                <a:latin typeface="+mn-lt"/>
              </a:rPr>
              <a:t>Il </a:t>
            </a:r>
            <a:r>
              <a:rPr lang="it-IT" altLang="it-IT" sz="2000" dirty="0" smtClean="0">
                <a:latin typeface="+mn-lt"/>
              </a:rPr>
              <a:t>PAN (Piano di Azione Nazionale) </a:t>
            </a:r>
            <a:r>
              <a:rPr lang="it-IT" altLang="it-IT" sz="2000" dirty="0">
                <a:latin typeface="+mn-lt"/>
              </a:rPr>
              <a:t>per l’Italia è stato predisposto sulla base degli elementi disponibili nel 2010</a:t>
            </a:r>
            <a:r>
              <a:rPr lang="it-IT" altLang="it-IT" sz="2000" dirty="0" smtClean="0">
                <a:latin typeface="+mn-lt"/>
              </a:rPr>
              <a:t>. L’obiettivo nazionale, </a:t>
            </a:r>
            <a:r>
              <a:rPr lang="it-IT" altLang="it-IT" sz="2000" dirty="0">
                <a:latin typeface="+mn-lt"/>
              </a:rPr>
              <a:t>distinto tra i diversi settori nel PAN, è stato poi separato tra le diverse Regioni che hanno quindi un obiettivo vincolante al 2020.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it-IT" altLang="it-IT" sz="2000" dirty="0" smtClean="0">
                <a:latin typeface="+mn-lt"/>
              </a:rPr>
              <a:t>I </a:t>
            </a:r>
            <a:r>
              <a:rPr lang="it-IT" altLang="it-IT" sz="2000" dirty="0">
                <a:latin typeface="+mn-lt"/>
              </a:rPr>
              <a:t>valori indicati nel PAN sono stati raggiunti e superati con ampio anticipo. </a:t>
            </a:r>
            <a:endParaRPr lang="it-IT" altLang="it-IT" sz="2000" dirty="0" smtClean="0">
              <a:latin typeface="+mn-lt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r>
              <a:rPr lang="it-IT" altLang="it-IT" sz="2000" dirty="0" smtClean="0">
                <a:latin typeface="+mn-lt"/>
              </a:rPr>
              <a:t>Gli </a:t>
            </a:r>
            <a:r>
              <a:rPr lang="it-IT" altLang="it-IT" sz="2000" dirty="0">
                <a:latin typeface="+mn-lt"/>
              </a:rPr>
              <a:t>obiettivi della PAN si dividono in settore elettrico, termico e trasporti.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it-IT" altLang="it-IT" sz="1600" dirty="0">
              <a:latin typeface="Fira Sans Light" panose="020B0403050000020004"/>
            </a:endParaRPr>
          </a:p>
          <a:p>
            <a:pPr algn="just" eaLnBrk="1" hangingPunct="1">
              <a:spcBef>
                <a:spcPct val="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it-IT" altLang="it-IT" sz="2000" b="0" dirty="0">
              <a:latin typeface="Garamond" panose="020204040303010108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77" y="2993329"/>
            <a:ext cx="8003356" cy="37281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56719" y="3231328"/>
            <a:ext cx="632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Monitoraggio statistico degli obiettivi nazionali e regionali </a:t>
            </a:r>
            <a:endParaRPr lang="it-IT" sz="1400" b="1" dirty="0" smtClean="0"/>
          </a:p>
          <a:p>
            <a:r>
              <a:rPr lang="it-IT" sz="1400" b="1" dirty="0" smtClean="0"/>
              <a:t>sulle </a:t>
            </a:r>
            <a:r>
              <a:rPr lang="it-IT" sz="1400" b="1" dirty="0"/>
              <a:t>FER </a:t>
            </a:r>
            <a:r>
              <a:rPr lang="it-IT" sz="1400" b="1" dirty="0" smtClean="0"/>
              <a:t>– Anni 2012-2020  </a:t>
            </a:r>
            <a:r>
              <a:rPr lang="it-IT" sz="1400" b="1" dirty="0" smtClean="0">
                <a:hlinkClick r:id="rId4"/>
              </a:rPr>
              <a:t>www.gse.it</a:t>
            </a:r>
            <a:r>
              <a:rPr lang="it-IT" sz="1400" b="1" dirty="0" smtClean="0"/>
              <a:t>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386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PAN – obiettivo FER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elettriche (Italia)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14" y="1155340"/>
            <a:ext cx="8818677" cy="38125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65269" y="4967926"/>
            <a:ext cx="632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Monitoraggio statistico degli obiettivi nazionali e regionali </a:t>
            </a:r>
            <a:endParaRPr lang="it-IT" sz="1400" b="1" dirty="0" smtClean="0"/>
          </a:p>
          <a:p>
            <a:r>
              <a:rPr lang="it-IT" sz="1400" b="1" dirty="0" smtClean="0"/>
              <a:t>sulle </a:t>
            </a:r>
            <a:r>
              <a:rPr lang="it-IT" sz="1400" b="1" dirty="0"/>
              <a:t>FER </a:t>
            </a:r>
            <a:r>
              <a:rPr lang="it-IT" sz="1400" b="1" dirty="0" smtClean="0"/>
              <a:t>– Anni 2012-2020  </a:t>
            </a:r>
            <a:r>
              <a:rPr lang="it-IT" sz="1400" b="1" dirty="0" smtClean="0">
                <a:hlinkClick r:id="rId4"/>
              </a:rPr>
              <a:t>www.gse.it</a:t>
            </a:r>
            <a:r>
              <a:rPr lang="it-IT" sz="1400" b="1" dirty="0" smtClean="0"/>
              <a:t>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8056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1027186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Mix produttivo energia elettrica – Italia 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6" name="Google Shape;866;p29">
            <a:extLst>
              <a:ext uri="{FF2B5EF4-FFF2-40B4-BE49-F238E27FC236}">
                <a16:creationId xmlns:a16="http://schemas.microsoft.com/office/drawing/2014/main" xmlns="" id="{CF2274E5-69B5-4EF3-95A3-5F3589B4EDBB}"/>
              </a:ext>
            </a:extLst>
          </p:cNvPr>
          <p:cNvSpPr/>
          <p:nvPr/>
        </p:nvSpPr>
        <p:spPr>
          <a:xfrm>
            <a:off x="241226" y="1181702"/>
            <a:ext cx="4035891" cy="1378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cs typeface="Segoe UI" panose="020B0502040204020203" pitchFamily="34" charset="0"/>
              </a:rPr>
              <a:t>Il petrolio e i suoi derivati non si usano più (altamente inquinanti)</a:t>
            </a: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000" dirty="0">
              <a:cs typeface="Segoe UI" panose="020B0502040204020203" pitchFamily="34" charset="0"/>
            </a:endParaRP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cs typeface="Segoe UI" panose="020B0502040204020203" pitchFamily="34" charset="0"/>
              </a:rPr>
              <a:t>Il carbone si sta riducendo ed entro il 2025 non si userà più </a:t>
            </a: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000" dirty="0">
              <a:cs typeface="Segoe UI" panose="020B0502040204020203" pitchFamily="34" charset="0"/>
            </a:endParaRP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cs typeface="Segoe UI" panose="020B0502040204020203" pitchFamily="34" charset="0"/>
              </a:rPr>
              <a:t>Nel passato le fonti di energia rinnovabili erano solo centrali idroelettriche</a:t>
            </a: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000" dirty="0">
              <a:cs typeface="Segoe UI" panose="020B0502040204020203" pitchFamily="34" charset="0"/>
            </a:endParaRP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2000" dirty="0">
                <a:cs typeface="Segoe UI" panose="020B0502040204020203" pitchFamily="34" charset="0"/>
              </a:rPr>
              <a:t>Oggi ci sono tanti nuovi impianti rinnovabili: solare, eolico, biomasse, biogas… </a:t>
            </a: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2000" dirty="0">
              <a:cs typeface="Segoe UI" panose="020B0502040204020203" pitchFamily="34" charset="0"/>
            </a:endParaRPr>
          </a:p>
          <a:p>
            <a:pPr marL="36000" marR="0" lvl="0" algn="l" rtl="0">
              <a:spcBef>
                <a:spcPts val="0"/>
              </a:spcBef>
              <a:spcAft>
                <a:spcPts val="0"/>
              </a:spcAft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1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0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DD7F025-A5F8-4803-9596-15D05EB8D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117" y="1022688"/>
            <a:ext cx="7914883" cy="51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24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8888111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Impianti con fonti rinnovabili: sono tutti uguali?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95F772D8-ACEE-425C-903C-3C66B06B177D}"/>
              </a:ext>
            </a:extLst>
          </p:cNvPr>
          <p:cNvSpPr txBox="1">
            <a:spLocks/>
          </p:cNvSpPr>
          <p:nvPr/>
        </p:nvSpPr>
        <p:spPr>
          <a:xfrm>
            <a:off x="192163" y="1597723"/>
            <a:ext cx="3653974" cy="3130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285750">
              <a:buFont typeface="Wingdings" panose="05000000000000000000" pitchFamily="2" charset="2"/>
              <a:buChar char="Ø"/>
            </a:pPr>
            <a:r>
              <a:rPr lang="it-IT" sz="2000" dirty="0" smtClean="0"/>
              <a:t>Questi impianti funzionano quando ho vento o sole… </a:t>
            </a:r>
            <a:r>
              <a:rPr lang="it-IT" sz="2000" b="1" dirty="0" smtClean="0"/>
              <a:t>non sono programmabili! 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514350" indent="-285750">
              <a:buFont typeface="Wingdings" panose="05000000000000000000" pitchFamily="2" charset="2"/>
              <a:buChar char="Ø"/>
            </a:pPr>
            <a:r>
              <a:rPr lang="it-IT" sz="2000" dirty="0" smtClean="0"/>
              <a:t>Questo impianto idroelettrico è programmabile: accumulo acqua in un bacino, la utilizzo quando ne ho bisogno per produrre energia!</a:t>
            </a:r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it-IT" sz="2000" dirty="0" smtClean="0"/>
          </a:p>
          <a:p>
            <a:pPr marL="514350" indent="-28575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indent="0"/>
            <a:endParaRPr lang="en-US" sz="2000" dirty="0"/>
          </a:p>
        </p:txBody>
      </p:sp>
      <p:pic>
        <p:nvPicPr>
          <p:cNvPr id="7" name="Picture 2" descr="Cosa succede quando le turbine eoliche invecchiano? - Rinnovabili.it">
            <a:extLst>
              <a:ext uri="{FF2B5EF4-FFF2-40B4-BE49-F238E27FC236}">
                <a16:creationId xmlns:a16="http://schemas.microsoft.com/office/drawing/2014/main" xmlns="" id="{3120A0CF-0E26-48AB-979F-1D3BAD7E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00" y="1352273"/>
            <a:ext cx="3031473" cy="20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annelli solari più economici degli impianti a gas nel 2023">
            <a:extLst>
              <a:ext uri="{FF2B5EF4-FFF2-40B4-BE49-F238E27FC236}">
                <a16:creationId xmlns:a16="http://schemas.microsoft.com/office/drawing/2014/main" xmlns="" id="{A7792300-1FF8-4F89-A322-450D4AB3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28" y="1323977"/>
            <a:ext cx="3577387" cy="20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32E37F2-357A-484A-BBD5-E058C72CE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000" y="3614775"/>
            <a:ext cx="3906582" cy="26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8888111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Impianti idroelettrici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7274" y="1253524"/>
            <a:ext cx="4572372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Contributo più elevato in </a:t>
            </a:r>
            <a:r>
              <a:rPr lang="it-IT" sz="2000" dirty="0" smtClean="0"/>
              <a:t>Lombardia.</a:t>
            </a:r>
            <a:endParaRPr lang="it-IT" sz="2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Produzione molto elevata al Nord Italia, lungo l’arco alpino.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Si tratta soprattutto di impianti storici e di grande potenza, installati </a:t>
            </a:r>
            <a:r>
              <a:rPr lang="it-IT" sz="2000" dirty="0" smtClean="0"/>
              <a:t>nella prima metà del XX secolo.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2000" dirty="0"/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EF25F65D-8DA9-4983-ADBB-61AE4FA3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736" y="396627"/>
            <a:ext cx="6114200" cy="61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8888111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Impianti eolici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3006" y="1064988"/>
            <a:ext cx="4572372" cy="421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Contributo più elevato in </a:t>
            </a:r>
            <a:r>
              <a:rPr lang="it-IT" sz="2000" dirty="0" smtClean="0"/>
              <a:t>Puglia.</a:t>
            </a:r>
            <a:endParaRPr lang="it-IT" sz="2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 smtClean="0"/>
              <a:t>90% della </a:t>
            </a:r>
            <a:r>
              <a:rPr lang="it-IT" sz="2000" dirty="0"/>
              <a:t>produzione </a:t>
            </a:r>
            <a:r>
              <a:rPr lang="it-IT" sz="2000" dirty="0" smtClean="0"/>
              <a:t>concentrata </a:t>
            </a:r>
            <a:r>
              <a:rPr lang="it-IT" sz="2000" dirty="0"/>
              <a:t>al Sud e nelle isole, dove la risorsa è maggiormente disponibile.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Nel Nord e nel Centro, produzione poco significativa. </a:t>
            </a: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60A79ED9-4C3A-4852-A3E2-B1083AE6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438" y="384137"/>
            <a:ext cx="6167734" cy="62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27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401322" y="315709"/>
            <a:ext cx="8888111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Impianti solari fotovoltaici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006" y="1064988"/>
            <a:ext cx="5195064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Contributo più elevato in Puglia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it-IT" sz="2000" dirty="0"/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-IT" sz="2000" dirty="0"/>
              <a:t>Produzione non trascurabile al Nord Italia, dove tuttavia le ore di produzione equivalenti sono minori. </a:t>
            </a: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>
              <a:lnSpc>
                <a:spcPct val="120000"/>
              </a:lnSpc>
            </a:pPr>
            <a:endParaRPr lang="it-IT" sz="1600" dirty="0">
              <a:latin typeface="Fira Sans Light" panose="020B04030500000200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FF2C2C-8087-41BA-A081-02FEA0E44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807" y="406000"/>
            <a:ext cx="6060542" cy="59503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F9AF23E-78A7-42EC-A8E8-91D0A631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84" y="3085570"/>
            <a:ext cx="6096000" cy="319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28</a:t>
            </a:fld>
            <a:endParaRPr lang="it-IT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PAN – obiettivo FER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termiche (Italia)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08" y="1202850"/>
            <a:ext cx="9595786" cy="38310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245255" y="5005844"/>
            <a:ext cx="632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Monitoraggio statistico degli obiettivi nazionali e regionali </a:t>
            </a:r>
            <a:endParaRPr lang="it-IT" sz="1400" b="1" dirty="0" smtClean="0"/>
          </a:p>
          <a:p>
            <a:r>
              <a:rPr lang="it-IT" sz="1400" b="1" dirty="0" smtClean="0"/>
              <a:t>sulle </a:t>
            </a:r>
            <a:r>
              <a:rPr lang="it-IT" sz="1400" b="1" dirty="0"/>
              <a:t>FER </a:t>
            </a:r>
            <a:r>
              <a:rPr lang="it-IT" sz="1400" b="1" dirty="0" smtClean="0"/>
              <a:t>– Anni 2012-2020  </a:t>
            </a:r>
            <a:r>
              <a:rPr lang="it-IT" sz="1400" b="1" dirty="0" smtClean="0">
                <a:hlinkClick r:id="rId4"/>
              </a:rPr>
              <a:t>www.gse.it</a:t>
            </a:r>
            <a:r>
              <a:rPr lang="it-IT" sz="1400" b="1" dirty="0" smtClean="0"/>
              <a:t>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2143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PAN – obiettivo FER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trasporti (Italia)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09" y="969309"/>
            <a:ext cx="8833063" cy="385002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65269" y="4819336"/>
            <a:ext cx="632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Monitoraggio statistico degli obiettivi nazionali e regionali </a:t>
            </a:r>
            <a:endParaRPr lang="it-IT" sz="1400" b="1" dirty="0" smtClean="0"/>
          </a:p>
          <a:p>
            <a:r>
              <a:rPr lang="it-IT" sz="1400" b="1" dirty="0" smtClean="0"/>
              <a:t>sulle </a:t>
            </a:r>
            <a:r>
              <a:rPr lang="it-IT" sz="1400" b="1" dirty="0"/>
              <a:t>FER </a:t>
            </a:r>
            <a:r>
              <a:rPr lang="it-IT" sz="1400" b="1" dirty="0" smtClean="0"/>
              <a:t>– Anni 2012-2020  </a:t>
            </a:r>
            <a:r>
              <a:rPr lang="it-IT" sz="1400" b="1" dirty="0" smtClean="0">
                <a:hlinkClick r:id="rId4"/>
              </a:rPr>
              <a:t>www.gse.it</a:t>
            </a:r>
            <a:r>
              <a:rPr lang="it-IT" sz="1400" b="1" dirty="0" smtClean="0"/>
              <a:t>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5454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893260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Evoluzione delle emissioni di CO2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nel mondo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A022D1B-5850-4FD6-9BA6-AE3EEE03091F}"/>
              </a:ext>
            </a:extLst>
          </p:cNvPr>
          <p:cNvSpPr txBox="1"/>
          <p:nvPr/>
        </p:nvSpPr>
        <p:spPr>
          <a:xfrm>
            <a:off x="525517" y="13036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Google Shape;490;p15">
            <a:extLst>
              <a:ext uri="{FF2B5EF4-FFF2-40B4-BE49-F238E27FC236}">
                <a16:creationId xmlns="" xmlns:a16="http://schemas.microsoft.com/office/drawing/2014/main" id="{C69F98F6-568B-422D-9672-8BAF9DD5F2F4}"/>
              </a:ext>
            </a:extLst>
          </p:cNvPr>
          <p:cNvSpPr txBox="1">
            <a:spLocks/>
          </p:cNvSpPr>
          <p:nvPr/>
        </p:nvSpPr>
        <p:spPr>
          <a:xfrm>
            <a:off x="456780" y="1022688"/>
            <a:ext cx="5218506" cy="463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b="1" dirty="0"/>
              <a:t>A livello mondiale, le emissioni di CO2 sono in continuo aumento</a:t>
            </a:r>
            <a:r>
              <a:rPr lang="it-IT" sz="20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dirty="0" smtClean="0"/>
              <a:t>2021: circa 36 </a:t>
            </a:r>
            <a:r>
              <a:rPr lang="it-IT" sz="2000" dirty="0"/>
              <a:t>miliardi </a:t>
            </a:r>
            <a:r>
              <a:rPr lang="it-IT" sz="2000" dirty="0" smtClean="0"/>
              <a:t>di tonnellate </a:t>
            </a:r>
            <a:r>
              <a:rPr lang="it-IT" sz="2000" dirty="0"/>
              <a:t>all’anno</a:t>
            </a:r>
            <a:r>
              <a:rPr lang="it-IT" sz="18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  <a:buNone/>
            </a:pP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  <a:buNone/>
            </a:pPr>
            <a:r>
              <a:rPr lang="it-IT" sz="2000" b="1" u="sng" dirty="0"/>
              <a:t>La CO2 viene sempre emessa quando si bruciano combustibili fossili</a:t>
            </a:r>
            <a:r>
              <a:rPr lang="it-IT" sz="2000" b="1" u="sng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  <a:buNone/>
            </a:pPr>
            <a:endParaRPr lang="it-IT" sz="2000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  <a:buNone/>
            </a:pPr>
            <a:r>
              <a:rPr lang="it-IT" sz="2000" dirty="0" smtClean="0"/>
              <a:t>Settori più impattanti: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1980"/>
              <a:buFontTx/>
              <a:buChar char="-"/>
            </a:pPr>
            <a:r>
              <a:rPr lang="it-IT" sz="2000" dirty="0" smtClean="0"/>
              <a:t>Produzione di energia (14 miliardi ton/anno)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1980"/>
              <a:buFontTx/>
              <a:buChar char="-"/>
            </a:pPr>
            <a:r>
              <a:rPr lang="it-IT" sz="2000" dirty="0" smtClean="0"/>
              <a:t>Trasporti (9 miliardi ton/anno)</a:t>
            </a:r>
          </a:p>
          <a:p>
            <a:pPr>
              <a:lnSpc>
                <a:spcPct val="120000"/>
              </a:lnSpc>
              <a:spcBef>
                <a:spcPts val="0"/>
              </a:spcBef>
              <a:buSzPts val="1980"/>
              <a:buFontTx/>
              <a:buChar char="-"/>
            </a:pPr>
            <a:r>
              <a:rPr lang="it-IT" sz="2000" dirty="0" smtClean="0"/>
              <a:t>Industria (6 miliardi ton/anno) </a:t>
            </a:r>
            <a:endParaRPr lang="it-IT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</a:pP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SzPts val="1980"/>
              <a:buFont typeface="Arial" panose="020B0604020202020204" pitchFamily="34" charset="0"/>
              <a:buNone/>
            </a:pP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285" y="918993"/>
            <a:ext cx="6516715" cy="360437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69617" y="4536134"/>
            <a:ext cx="576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Fonte: IEA, Global </a:t>
            </a:r>
            <a:r>
              <a:rPr lang="en-GB" sz="1400" dirty="0"/>
              <a:t>Energy Review: CO2 Emissions in </a:t>
            </a:r>
            <a:r>
              <a:rPr lang="en-GB" sz="1400" dirty="0" smtClean="0"/>
              <a:t>2021 </a:t>
            </a:r>
          </a:p>
          <a:p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www.iea.org/reports/global-energy-review-co2-emissions-in-2021-2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185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30</a:t>
            </a:fld>
            <a:endParaRPr lang="it-IT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20030"/>
            <a:ext cx="1017015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PAN – obiettivo FER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trasporti (Italia)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64" y="969309"/>
            <a:ext cx="8850511" cy="50348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5464" y="5904206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Valori in </a:t>
            </a:r>
            <a:r>
              <a:rPr lang="it-IT" sz="1400" dirty="0" err="1"/>
              <a:t>ktep</a:t>
            </a:r>
            <a:r>
              <a:rPr lang="it-IT" sz="1400" dirty="0"/>
              <a:t>. </a:t>
            </a:r>
            <a:endParaRPr lang="en-GB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407950" y="1205548"/>
            <a:ext cx="2807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- 90% coperto da prodotti petroliferi (NON rinnovabili)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4% da biocarburanti liquidi</a:t>
            </a:r>
          </a:p>
          <a:p>
            <a:pPr marL="285750" indent="-285750">
              <a:buFontTx/>
              <a:buChar char="-"/>
            </a:pPr>
            <a:r>
              <a:rPr lang="it-IT" sz="2000" dirty="0" err="1" smtClean="0"/>
              <a:t>Biometano</a:t>
            </a:r>
            <a:r>
              <a:rPr lang="it-IT" sz="2000" dirty="0" smtClean="0"/>
              <a:t> (0,4%) e elettricità FER (1%) ancora poco significativi.</a:t>
            </a:r>
          </a:p>
          <a:p>
            <a:pPr marL="285750" indent="-285750">
              <a:buFontTx/>
              <a:buChar char="-"/>
            </a:pPr>
            <a:endParaRPr lang="it-IT" sz="2000" dirty="0"/>
          </a:p>
        </p:txBody>
      </p:sp>
      <p:sp>
        <p:nvSpPr>
          <p:cNvPr id="3" name="Ovale 2"/>
          <p:cNvSpPr/>
          <p:nvPr/>
        </p:nvSpPr>
        <p:spPr>
          <a:xfrm>
            <a:off x="293489" y="5410986"/>
            <a:ext cx="2072639" cy="484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7998371" y="5410986"/>
            <a:ext cx="462457" cy="484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8739351" y="1409380"/>
            <a:ext cx="462457" cy="2092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325019" y="1409379"/>
            <a:ext cx="1228431" cy="1881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1027186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Evoluzione emissioni CO</a:t>
            </a:r>
            <a:r>
              <a:rPr lang="it-IT" b="1" dirty="0">
                <a:solidFill>
                  <a:srgbClr val="23239A"/>
                </a:solidFill>
                <a:cs typeface="Ebrima" panose="02000000000000000000" pitchFamily="2" charset="0"/>
              </a:rPr>
              <a:t>2</a:t>
            </a:r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 –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Italia (per settore) 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078012" y="6356350"/>
            <a:ext cx="142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hlinkClick r:id="rId3"/>
              </a:rPr>
              <a:t>www.iea.org</a:t>
            </a:r>
            <a:r>
              <a:rPr lang="it-IT" dirty="0"/>
              <a:t> 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33" y="1318025"/>
            <a:ext cx="8889476" cy="47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32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42543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>
                <a:solidFill>
                  <a:srgbClr val="23239A"/>
                </a:solidFill>
                <a:cs typeface="Ebrima" panose="02000000000000000000" pitchFamily="2" charset="0"/>
              </a:rPr>
              <a:t>Obiettivi Europei al 2030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AC6E3BE1-AFDB-48CE-B6FE-35F5291FB369}"/>
              </a:ext>
            </a:extLst>
          </p:cNvPr>
          <p:cNvSpPr txBox="1"/>
          <p:nvPr/>
        </p:nvSpPr>
        <p:spPr>
          <a:xfrm>
            <a:off x="8221168" y="6032082"/>
            <a:ext cx="330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Fira Sans Light" panose="020B0403050000020004"/>
              </a:rPr>
              <a:t>grafico tratto da </a:t>
            </a:r>
            <a:r>
              <a:rPr lang="it-IT" dirty="0">
                <a:latin typeface="Fira Sans Light" panose="020B0403050000020004"/>
                <a:hlinkClick r:id="rId3"/>
              </a:rPr>
              <a:t>www.gse.it</a:t>
            </a:r>
            <a:r>
              <a:rPr lang="it-IT" dirty="0">
                <a:latin typeface="Fira Sans Light" panose="020B0403050000020004"/>
              </a:rPr>
              <a:t> </a:t>
            </a:r>
            <a:endParaRPr lang="en-GB" dirty="0">
              <a:latin typeface="Fira Sans Light" panose="020B0403050000020004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1" y="1476084"/>
            <a:ext cx="10684005" cy="393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7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33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Il Piano Nazionale Integrato Energia e Clima (PNIEC)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8075" y="1042926"/>
            <a:ext cx="11133324" cy="41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it-IT" altLang="it-IT" sz="2000" dirty="0"/>
              <a:t>Il 31 dicembre 2018, l’Italia ha pubblicato il Piano Nazionale Integrato Energia e Clima (PNIEC). Ogni Stato membro della UE, in seguito all’approvazione del </a:t>
            </a:r>
            <a:r>
              <a:rPr lang="it-IT" altLang="it-IT" sz="2000" b="1" i="1" dirty="0" err="1"/>
              <a:t>Clean</a:t>
            </a:r>
            <a:r>
              <a:rPr lang="it-IT" altLang="it-IT" sz="2000" b="1" i="1" dirty="0"/>
              <a:t> Energy for </a:t>
            </a:r>
            <a:r>
              <a:rPr lang="it-IT" altLang="it-IT" sz="2000" b="1" i="1" dirty="0" err="1"/>
              <a:t>All</a:t>
            </a:r>
            <a:r>
              <a:rPr lang="it-IT" altLang="it-IT" sz="2000" b="1" i="1" dirty="0"/>
              <a:t> </a:t>
            </a:r>
            <a:r>
              <a:rPr lang="it-IT" altLang="it-IT" sz="2000" b="1" i="1" dirty="0" err="1"/>
              <a:t>Europeans</a:t>
            </a:r>
            <a:r>
              <a:rPr lang="it-IT" altLang="it-IT" sz="2000" b="1" i="1" dirty="0"/>
              <a:t> Package </a:t>
            </a:r>
            <a:r>
              <a:rPr lang="it-IT" altLang="it-IT" sz="2000" dirty="0"/>
              <a:t>(che riporta gli obiettivi energetici a livello di UE), ha approvato il proprio piano Nazionale, con obiettivi specifici. Anche in questo caso, gli obiettivi sono traguardati al  2030. Il PNIEC tocca diverse aree, ponendo i seguenti obiettivi: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it-IT" altLang="it-IT" sz="2000" dirty="0" err="1"/>
              <a:t>Decarbonizzazione</a:t>
            </a:r>
            <a:endParaRPr lang="it-IT" altLang="it-IT" sz="2000" dirty="0"/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it-IT" altLang="it-IT" sz="2000" dirty="0"/>
              <a:t>Efficienza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it-IT" altLang="it-IT" sz="2000" dirty="0"/>
              <a:t>Sicurezza energetica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it-IT" altLang="it-IT" sz="2000" dirty="0"/>
              <a:t>Sviluppo del mercato interno dell’energia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it-IT" altLang="it-IT" sz="2000" dirty="0"/>
              <a:t>Ricerca, innovazione e competitività </a:t>
            </a:r>
          </a:p>
        </p:txBody>
      </p:sp>
    </p:spTree>
    <p:extLst>
      <p:ext uri="{BB962C8B-B14F-4D97-AF65-F5344CB8AC3E}">
        <p14:creationId xmlns:p14="http://schemas.microsoft.com/office/powerpoint/2010/main" val="13591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34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Obiettivi del PNIEC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920033" y="6136849"/>
            <a:ext cx="362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Immagine tratta da </a:t>
            </a:r>
            <a:r>
              <a:rPr lang="it-IT" dirty="0">
                <a:hlinkClick r:id="rId3"/>
              </a:rPr>
              <a:t>www.mise.gov.it</a:t>
            </a:r>
            <a:r>
              <a:rPr lang="it-IT" dirty="0"/>
              <a:t> </a:t>
            </a:r>
            <a:endParaRPr lang="en-GB" dirty="0"/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7" y="2678906"/>
            <a:ext cx="8540885" cy="35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266700" y="898241"/>
            <a:ext cx="107815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-"/>
            </a:pPr>
            <a:r>
              <a:rPr lang="it-IT" altLang="it-IT" sz="1800" dirty="0" smtClean="0">
                <a:latin typeface="+mn-lt"/>
              </a:rPr>
              <a:t>L’obiettivo </a:t>
            </a:r>
            <a:r>
              <a:rPr lang="it-IT" altLang="it-IT" sz="1800" dirty="0">
                <a:latin typeface="+mn-lt"/>
              </a:rPr>
              <a:t>complessivo del 30% di contributo FER sui consumi totali finali al 2030, si divide come segue: </a:t>
            </a:r>
          </a:p>
          <a:p>
            <a:pPr lvl="1">
              <a:buFont typeface="Calibri Light" panose="020F0302020204030204" pitchFamily="34" charset="0"/>
              <a:buAutoNum type="arabicPeriod"/>
            </a:pPr>
            <a:r>
              <a:rPr lang="it-IT" altLang="it-IT" sz="1800" dirty="0">
                <a:latin typeface="+mn-lt"/>
              </a:rPr>
              <a:t>55% su FER elettriche</a:t>
            </a:r>
          </a:p>
          <a:p>
            <a:pPr lvl="1">
              <a:buFont typeface="Calibri Light" panose="020F0302020204030204" pitchFamily="34" charset="0"/>
              <a:buAutoNum type="arabicPeriod"/>
            </a:pPr>
            <a:r>
              <a:rPr lang="it-IT" altLang="it-IT" sz="1800" dirty="0">
                <a:latin typeface="+mn-lt"/>
              </a:rPr>
              <a:t>33% su FER termiche</a:t>
            </a:r>
          </a:p>
          <a:p>
            <a:pPr lvl="1">
              <a:buFont typeface="Calibri Light" panose="020F0302020204030204" pitchFamily="34" charset="0"/>
              <a:buAutoNum type="arabicPeriod"/>
            </a:pPr>
            <a:r>
              <a:rPr lang="it-IT" altLang="it-IT" sz="1800" dirty="0">
                <a:latin typeface="+mn-lt"/>
              </a:rPr>
              <a:t> 21,6% su FER trasporti RES </a:t>
            </a:r>
          </a:p>
        </p:txBody>
      </p:sp>
    </p:spTree>
    <p:extLst>
      <p:ext uri="{BB962C8B-B14F-4D97-AF65-F5344CB8AC3E}">
        <p14:creationId xmlns:p14="http://schemas.microsoft.com/office/powerpoint/2010/main" val="4054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35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PNIEC – sviluppo FER elettriche 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20033" y="6136849"/>
            <a:ext cx="362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Immagine tratta da </a:t>
            </a:r>
            <a:r>
              <a:rPr lang="it-IT" dirty="0">
                <a:hlinkClick r:id="rId3"/>
              </a:rPr>
              <a:t>www.mise.gov.it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CasellaDiTesto 2"/>
          <p:cNvSpPr txBox="1">
            <a:spLocks noChangeArrowheads="1"/>
          </p:cNvSpPr>
          <p:nvPr/>
        </p:nvSpPr>
        <p:spPr bwMode="auto">
          <a:xfrm>
            <a:off x="218075" y="1275313"/>
            <a:ext cx="510657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FontTx/>
              <a:buChar char="-"/>
            </a:pPr>
            <a:r>
              <a:rPr lang="it-IT" altLang="it-IT" sz="2000" dirty="0">
                <a:latin typeface="+mn-lt"/>
              </a:rPr>
              <a:t>Idrica e geotermica sono praticamente alla massima capacità.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it-IT" altLang="it-IT" sz="2000" dirty="0">
                <a:latin typeface="+mn-lt"/>
              </a:rPr>
              <a:t>Forte installazione di impianti eolici </a:t>
            </a:r>
          </a:p>
          <a:p>
            <a:pPr marL="0" indent="0">
              <a:lnSpc>
                <a:spcPct val="120000"/>
              </a:lnSpc>
            </a:pPr>
            <a:r>
              <a:rPr lang="it-IT" altLang="it-IT" sz="2000" dirty="0">
                <a:latin typeface="+mn-lt"/>
              </a:rPr>
              <a:t>     (+10 GW) e di solari FV (+32 GW).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it-IT" altLang="it-IT" sz="2000" dirty="0">
                <a:latin typeface="+mn-lt"/>
              </a:rPr>
              <a:t>Nel 2030, si prevede una produzione da FER pari a 187 TWh (+70 TWh da 2020)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altLang="it-IT" sz="2000" dirty="0">
                <a:latin typeface="+mn-lt"/>
              </a:rPr>
              <a:t>+49 TWh solare (il triplo di quella attuale) 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altLang="it-IT" sz="2000" dirty="0">
                <a:latin typeface="+mn-lt"/>
              </a:rPr>
              <a:t>+21 TWh eolica (il doppio di quella attuale) </a:t>
            </a:r>
          </a:p>
          <a:p>
            <a:pPr lvl="1">
              <a:buFontTx/>
              <a:buChar char="-"/>
            </a:pPr>
            <a:endParaRPr lang="it-IT" altLang="it-IT" sz="1800" dirty="0">
              <a:latin typeface="Fira Sans Light" panose="020B0403050000020004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08311772-0F7D-4291-ADA1-D03854FB8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375" y="1026933"/>
            <a:ext cx="6686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36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PNIEC – sviluppo FER elettriche: situazione 2021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6437" y="990600"/>
            <a:ext cx="802181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/>
              <a:t>Dati 2021: 25 </a:t>
            </a:r>
            <a:r>
              <a:rPr lang="it-IT" sz="2000" dirty="0" err="1" smtClean="0"/>
              <a:t>TWh</a:t>
            </a:r>
            <a:r>
              <a:rPr lang="it-IT" sz="2000" dirty="0" smtClean="0"/>
              <a:t> solare + 20 </a:t>
            </a:r>
            <a:r>
              <a:rPr lang="it-IT" sz="2000" dirty="0" err="1" smtClean="0"/>
              <a:t>TWh</a:t>
            </a:r>
            <a:r>
              <a:rPr lang="it-IT" sz="2000" dirty="0" smtClean="0"/>
              <a:t> eolico = 45 </a:t>
            </a:r>
            <a:r>
              <a:rPr lang="it-IT" sz="2000" dirty="0" err="1" smtClean="0"/>
              <a:t>TWh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Dati 2022: 27 </a:t>
            </a:r>
            <a:r>
              <a:rPr lang="it-IT" sz="2000" dirty="0" err="1" smtClean="0"/>
              <a:t>TWh</a:t>
            </a:r>
            <a:r>
              <a:rPr lang="it-IT" sz="2000" dirty="0" smtClean="0"/>
              <a:t> solare + 20 </a:t>
            </a:r>
            <a:r>
              <a:rPr lang="it-IT" sz="2000" dirty="0" err="1" smtClean="0"/>
              <a:t>TWh</a:t>
            </a:r>
            <a:r>
              <a:rPr lang="it-IT" sz="2000" dirty="0" smtClean="0"/>
              <a:t> eolico = 47 </a:t>
            </a:r>
            <a:r>
              <a:rPr lang="it-IT" sz="2000" dirty="0" err="1" smtClean="0"/>
              <a:t>TWh</a:t>
            </a: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Nel </a:t>
            </a:r>
            <a:r>
              <a:rPr lang="it-IT" sz="2000" b="1" dirty="0" smtClean="0"/>
              <a:t>2025</a:t>
            </a:r>
            <a:r>
              <a:rPr lang="it-IT" sz="2000" dirty="0" smtClean="0"/>
              <a:t> dovremmo arrivare a </a:t>
            </a:r>
            <a:r>
              <a:rPr lang="it-IT" sz="2000" b="1" dirty="0" smtClean="0"/>
              <a:t>solare + eolico = 70 </a:t>
            </a:r>
            <a:r>
              <a:rPr lang="it-IT" sz="2000" b="1" dirty="0" err="1" smtClean="0"/>
              <a:t>TWh</a:t>
            </a:r>
            <a:r>
              <a:rPr lang="it-IT" sz="2000" b="1" dirty="0" smtClean="0"/>
              <a:t> </a:t>
            </a:r>
            <a:r>
              <a:rPr lang="it-IT" sz="2000" dirty="0" smtClean="0"/>
              <a:t>secondo il PNIEC</a:t>
            </a:r>
            <a:endParaRPr lang="it-IT" dirty="0" smtClean="0"/>
          </a:p>
          <a:p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95" y="2283262"/>
            <a:ext cx="5741137" cy="36461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69" y="2283262"/>
            <a:ext cx="5782745" cy="36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37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PNIEC – sviluppo FER trasporti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20033" y="6136849"/>
            <a:ext cx="362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Immagine tratta da </a:t>
            </a:r>
            <a:r>
              <a:rPr lang="it-IT" dirty="0">
                <a:hlinkClick r:id="rId3"/>
              </a:rPr>
              <a:t>www.mise.gov.it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5" y="1805988"/>
            <a:ext cx="8759410" cy="433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015202" y="895493"/>
            <a:ext cx="10178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/>
              <a:t>Contributo del biometano e dei biofuels avanzati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Comparsa significativa dei veicoli elettrici dopo il </a:t>
            </a:r>
            <a:r>
              <a:rPr lang="it-IT" sz="2000" dirty="0" smtClean="0"/>
              <a:t>2022 (nel 2030 dovrebbero essere 5 milioni)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789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38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PNIEC – sviluppo FER trasporti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BB8D98B-66E2-458A-AA57-EA0D9DC72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1303642"/>
            <a:ext cx="2489837" cy="352091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AE0AD9CD-B78D-4B8C-BB37-54F3635BD51E}"/>
              </a:ext>
            </a:extLst>
          </p:cNvPr>
          <p:cNvSpPr txBox="1"/>
          <p:nvPr/>
        </p:nvSpPr>
        <p:spPr>
          <a:xfrm>
            <a:off x="3289955" y="1074983"/>
            <a:ext cx="82386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Vantaggio idrogeno: non emette </a:t>
            </a: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CO2</a:t>
            </a: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Si </a:t>
            </a: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può produrre da energia elettrica rinnovabile (</a:t>
            </a:r>
            <a:r>
              <a:rPr lang="it-IT" sz="1800" b="1" i="1" dirty="0">
                <a:latin typeface="Segoe UI" panose="020B0502040204020203" pitchFamily="34" charset="0"/>
                <a:cs typeface="Segoe UI" panose="020B0502040204020203" pitchFamily="34" charset="0"/>
              </a:rPr>
              <a:t>green </a:t>
            </a:r>
            <a:r>
              <a:rPr lang="it-IT" sz="1800" b="1" i="1" dirty="0" err="1">
                <a:latin typeface="Segoe UI" panose="020B0502040204020203" pitchFamily="34" charset="0"/>
                <a:cs typeface="Segoe UI" panose="020B0502040204020203" pitchFamily="34" charset="0"/>
              </a:rPr>
              <a:t>hydrogen</a:t>
            </a:r>
            <a:r>
              <a:rPr lang="it-IT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), ma i costi sono ancora significativi </a:t>
            </a: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Il Piano delinea le potenzialità di sviluppo dell’idrogeno sul territorio italiano e le azioni necessarie per la sua realizzazione.</a:t>
            </a:r>
          </a:p>
          <a:p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Presenta gli scenari di sviluppo della mobilità a idrogeno per i settori: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auto e bus</a:t>
            </a:r>
            <a:endParaRPr lang="it-IT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trasporto ferroviario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trasporto pesante (camion)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trasporto marittimo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000" dirty="0"/>
          </a:p>
          <a:p>
            <a:r>
              <a:rPr lang="it-IT" sz="2000" dirty="0"/>
              <a:t>.</a:t>
            </a:r>
            <a:endParaRPr lang="it-IT" sz="20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2B0CDDD-46F1-4245-B4ED-FA87CD638396}"/>
              </a:ext>
            </a:extLst>
          </p:cNvPr>
          <p:cNvSpPr txBox="1"/>
          <p:nvPr/>
        </p:nvSpPr>
        <p:spPr>
          <a:xfrm>
            <a:off x="406800" y="4953271"/>
            <a:ext cx="441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www.h2it.it</a:t>
            </a:r>
            <a:r>
              <a:rPr lang="it-IT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39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Mobilità H2 – situazione mondiale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47" y="829558"/>
            <a:ext cx="8465040" cy="487837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3403076" y="5724361"/>
            <a:ext cx="8358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https://www.orovel.net/insights/hydrogen-fuel-cell-world-number-fcev-2021</a:t>
            </a:r>
          </a:p>
        </p:txBody>
      </p:sp>
    </p:spTree>
    <p:extLst>
      <p:ext uri="{BB962C8B-B14F-4D97-AF65-F5344CB8AC3E}">
        <p14:creationId xmlns:p14="http://schemas.microsoft.com/office/powerpoint/2010/main" val="17303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893260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Uno sguardo al mondo (2021)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A022D1B-5850-4FD6-9BA6-AE3EEE03091F}"/>
              </a:ext>
            </a:extLst>
          </p:cNvPr>
          <p:cNvSpPr txBox="1"/>
          <p:nvPr/>
        </p:nvSpPr>
        <p:spPr>
          <a:xfrm>
            <a:off x="525517" y="13036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48" y="1136474"/>
            <a:ext cx="7465002" cy="503489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031696" y="6231887"/>
            <a:ext cx="524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www.globalcarbonatlas.org/en/CO2-emissions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352148" y="1404594"/>
            <a:ext cx="309629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Cina: 11,5 miliardi ton/anno</a:t>
            </a:r>
          </a:p>
          <a:p>
            <a:r>
              <a:rPr lang="it-IT" sz="2000" dirty="0" smtClean="0"/>
              <a:t>USA: 5 miliardi ton/anno</a:t>
            </a:r>
          </a:p>
          <a:p>
            <a:r>
              <a:rPr lang="it-IT" sz="2000" dirty="0" smtClean="0"/>
              <a:t>India: 2,7 miliardi ton/anno</a:t>
            </a:r>
          </a:p>
          <a:p>
            <a:endParaRPr lang="it-IT" sz="2000" dirty="0" smtClean="0"/>
          </a:p>
          <a:p>
            <a:r>
              <a:rPr lang="it-IT" sz="2000" dirty="0" smtClean="0"/>
              <a:t>UE27: 2,8 miliardi ton/anno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61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40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Mobilità H2 – modelli in commercio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Immagine 10" descr="http://d1r57ja1amoclf.cloudfront.net/wp-content/uploads/2014/11/Toyota_FCV_002.jpg">
            <a:extLst>
              <a:ext uri="{FF2B5EF4-FFF2-40B4-BE49-F238E27FC236}">
                <a16:creationId xmlns="" xmlns:a16="http://schemas.microsoft.com/office/drawing/2014/main" id="{C060392F-6A4F-4E6E-9B5D-04B55EFB00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49" y="1534212"/>
            <a:ext cx="2300601" cy="1361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Immagine 11" descr="car_ix35">
            <a:extLst>
              <a:ext uri="{FF2B5EF4-FFF2-40B4-BE49-F238E27FC236}">
                <a16:creationId xmlns="" xmlns:a16="http://schemas.microsoft.com/office/drawing/2014/main" id="{9C13622E-8136-4C82-B8C2-CE08EABA63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58" y="1528517"/>
            <a:ext cx="2642089" cy="1376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5A4A28F3-A973-408D-AA87-7F4821DFA1C5}"/>
              </a:ext>
            </a:extLst>
          </p:cNvPr>
          <p:cNvSpPr txBox="1"/>
          <p:nvPr/>
        </p:nvSpPr>
        <p:spPr>
          <a:xfrm>
            <a:off x="7431649" y="3042428"/>
            <a:ext cx="43305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Toyota Mirai </a:t>
            </a:r>
          </a:p>
          <a:p>
            <a:endParaRPr lang="en-US" dirty="0"/>
          </a:p>
          <a:p>
            <a:r>
              <a:rPr lang="it-IT" dirty="0" smtClean="0"/>
              <a:t>Potenza 100 kW</a:t>
            </a:r>
          </a:p>
          <a:p>
            <a:r>
              <a:rPr lang="it-IT" dirty="0" smtClean="0"/>
              <a:t>Autonomia 500 km</a:t>
            </a:r>
          </a:p>
          <a:p>
            <a:r>
              <a:rPr lang="it-IT" dirty="0" smtClean="0"/>
              <a:t>Tempo rifornimento  5min</a:t>
            </a:r>
          </a:p>
          <a:p>
            <a:endParaRPr lang="it-IT" dirty="0" smtClean="0"/>
          </a:p>
          <a:p>
            <a:r>
              <a:rPr lang="it-IT" dirty="0" smtClean="0"/>
              <a:t>H2 in bombole a 700 bar</a:t>
            </a:r>
          </a:p>
          <a:p>
            <a:r>
              <a:rPr lang="it-IT" dirty="0" smtClean="0"/>
              <a:t>Modello più venduto: 10000 in Asia </a:t>
            </a:r>
          </a:p>
          <a:p>
            <a:r>
              <a:rPr lang="it-IT" dirty="0" smtClean="0"/>
              <a:t>Costo: circa 60.000 €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64CD5A99-222E-4A96-B4EA-47C02E934660}"/>
              </a:ext>
            </a:extLst>
          </p:cNvPr>
          <p:cNvSpPr txBox="1"/>
          <p:nvPr/>
        </p:nvSpPr>
        <p:spPr>
          <a:xfrm>
            <a:off x="4465386" y="3051116"/>
            <a:ext cx="296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Hyundai </a:t>
            </a:r>
            <a:r>
              <a:rPr lang="it-IT" b="1" dirty="0" err="1"/>
              <a:t>Nexo</a:t>
            </a:r>
            <a:r>
              <a:rPr lang="it-IT" b="1" dirty="0"/>
              <a:t> </a:t>
            </a:r>
          </a:p>
          <a:p>
            <a:endParaRPr lang="it-IT" dirty="0"/>
          </a:p>
          <a:p>
            <a:r>
              <a:rPr lang="it-IT" dirty="0" smtClean="0"/>
              <a:t>Potenza 120 kW</a:t>
            </a:r>
          </a:p>
          <a:p>
            <a:r>
              <a:rPr lang="it-IT" dirty="0" smtClean="0"/>
              <a:t>Autonomia 670 km</a:t>
            </a:r>
          </a:p>
          <a:p>
            <a:r>
              <a:rPr lang="it-IT" dirty="0" smtClean="0"/>
              <a:t>Tempo rifornimento  5min</a:t>
            </a:r>
          </a:p>
          <a:p>
            <a:endParaRPr lang="it-IT" dirty="0" smtClean="0"/>
          </a:p>
          <a:p>
            <a:r>
              <a:rPr lang="it-IT" dirty="0" smtClean="0"/>
              <a:t>H2 in bombole a 700 bar</a:t>
            </a:r>
          </a:p>
          <a:p>
            <a:endParaRPr lang="it-IT" dirty="0" smtClean="0"/>
          </a:p>
          <a:p>
            <a:r>
              <a:rPr lang="it-IT" dirty="0" smtClean="0"/>
              <a:t>Costo: circa 75.000 €</a:t>
            </a:r>
          </a:p>
          <a:p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549138" y="5684469"/>
            <a:ext cx="9725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5"/>
              </a:rPr>
              <a:t>https://mag.toyota.co.uk/toyota-mirai-technical-specifications-vs-fchv-adv/</a:t>
            </a:r>
            <a:r>
              <a:rPr lang="en-GB" sz="1400" dirty="0"/>
              <a:t>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69709" y="1789536"/>
            <a:ext cx="43631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/>
              <a:t>Circa 16.000 auto vendute nel </a:t>
            </a:r>
            <a:r>
              <a:rPr lang="it-IT" sz="2000" dirty="0"/>
              <a:t>2021 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La maggior parte in Asia </a:t>
            </a:r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1.000 </a:t>
            </a:r>
            <a:r>
              <a:rPr lang="it-IT" sz="2000" dirty="0"/>
              <a:t>in </a:t>
            </a:r>
            <a:r>
              <a:rPr lang="it-IT" sz="2000" dirty="0" smtClean="0"/>
              <a:t>Europa</a:t>
            </a:r>
            <a:endParaRPr lang="it-IT" sz="2000" dirty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3.000 negli </a:t>
            </a:r>
            <a:r>
              <a:rPr lang="it-IT" sz="2000" dirty="0"/>
              <a:t>USA </a:t>
            </a:r>
            <a:r>
              <a:rPr lang="it-IT" sz="2000" dirty="0" smtClean="0"/>
              <a:t>(California</a:t>
            </a:r>
            <a:r>
              <a:rPr lang="it-IT" sz="2000" dirty="0"/>
              <a:t>)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Tecnologia: celle a combustibile PEM </a:t>
            </a:r>
          </a:p>
          <a:p>
            <a:r>
              <a:rPr lang="it-IT" sz="2000" dirty="0" smtClean="0"/>
              <a:t>a idrogeno + batterie</a:t>
            </a:r>
          </a:p>
        </p:txBody>
      </p:sp>
    </p:spTree>
    <p:extLst>
      <p:ext uri="{BB962C8B-B14F-4D97-AF65-F5344CB8AC3E}">
        <p14:creationId xmlns:p14="http://schemas.microsoft.com/office/powerpoint/2010/main" val="35083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41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Sostenibilità a livello mondiale?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4CDCD72-DFF4-4C8D-9AA9-560311F27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9236930" cy="46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42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SDG 7: </a:t>
            </a:r>
            <a:r>
              <a:rPr lang="it-IT" sz="3200" b="1" i="1" dirty="0" smtClean="0">
                <a:solidFill>
                  <a:srgbClr val="23239A"/>
                </a:solidFill>
                <a:cs typeface="Ebrima" panose="02000000000000000000" pitchFamily="2" charset="0"/>
              </a:rPr>
              <a:t>Energia pulita e accessibile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48BE280-8C12-4D5E-B484-B53F0A30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8" y="2431726"/>
            <a:ext cx="4188310" cy="23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C722B7-8A70-4569-8860-A9C17238A421}"/>
              </a:ext>
            </a:extLst>
          </p:cNvPr>
          <p:cNvSpPr/>
          <p:nvPr/>
        </p:nvSpPr>
        <p:spPr>
          <a:xfrm>
            <a:off x="4942672" y="1083122"/>
            <a:ext cx="3147487" cy="1569125"/>
          </a:xfrm>
          <a:prstGeom prst="rect">
            <a:avLst/>
          </a:prstGeom>
          <a:solidFill>
            <a:srgbClr val="0000FF"/>
          </a:solidFill>
          <a:ln>
            <a:solidFill>
              <a:srgbClr val="FBC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Accesso all’energia</a:t>
            </a:r>
          </a:p>
          <a:p>
            <a:r>
              <a:rPr lang="it-IT" dirty="0"/>
              <a:t>T7.1, assicurare un accesso universale a servizi energetici  affidabili, sostenibili e moderni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3949D380-610E-4A98-B26F-A74C295F8AEF}"/>
              </a:ext>
            </a:extLst>
          </p:cNvPr>
          <p:cNvSpPr/>
          <p:nvPr/>
        </p:nvSpPr>
        <p:spPr>
          <a:xfrm>
            <a:off x="4942673" y="2823113"/>
            <a:ext cx="3147487" cy="1569125"/>
          </a:xfrm>
          <a:prstGeom prst="rect">
            <a:avLst/>
          </a:prstGeom>
          <a:solidFill>
            <a:srgbClr val="0000FF"/>
          </a:solidFill>
          <a:ln>
            <a:solidFill>
              <a:srgbClr val="FBC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Energia rinnovabile</a:t>
            </a:r>
          </a:p>
          <a:p>
            <a:r>
              <a:rPr lang="it-IT" dirty="0"/>
              <a:t>T7.2, aumentare il contributo delle energie rinnovabili nel mix energetico globale.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41A6F812-1658-4CF7-B4B9-609E32EE2AA0}"/>
              </a:ext>
            </a:extLst>
          </p:cNvPr>
          <p:cNvSpPr/>
          <p:nvPr/>
        </p:nvSpPr>
        <p:spPr>
          <a:xfrm>
            <a:off x="4942673" y="4507294"/>
            <a:ext cx="3147487" cy="2066454"/>
          </a:xfrm>
          <a:prstGeom prst="rect">
            <a:avLst/>
          </a:prstGeom>
          <a:solidFill>
            <a:srgbClr val="0000FF"/>
          </a:solidFill>
          <a:ln>
            <a:solidFill>
              <a:srgbClr val="FBC4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Efficienza energetica</a:t>
            </a:r>
          </a:p>
          <a:p>
            <a:r>
              <a:rPr lang="it-IT" dirty="0"/>
              <a:t>T7.3, aumentare in modo significativo, a livello globale, l’efficienza energetica nei vari settori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0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43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97081" y="18746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Cattedra UNESCO (2021 – 2024)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9499B935-40D4-4BD9-83AD-4E09914177A1}"/>
              </a:ext>
            </a:extLst>
          </p:cNvPr>
          <p:cNvSpPr/>
          <p:nvPr/>
        </p:nvSpPr>
        <p:spPr>
          <a:xfrm>
            <a:off x="337191" y="1123756"/>
            <a:ext cx="1094137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it-IT" sz="1800" b="1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Dal 2021 l’Università di Genova coordina la cattedra </a:t>
            </a:r>
            <a:r>
              <a:rPr lang="it-IT" sz="1800" b="1" dirty="0" err="1" smtClean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UniTwin</a:t>
            </a:r>
            <a:r>
              <a:rPr lang="it-IT" sz="1800" b="1" dirty="0" smtClean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/UNESCO </a:t>
            </a:r>
            <a:r>
              <a:rPr lang="en-US" sz="1800" b="1" i="1" u="sng" dirty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Innovative, Sustainable and Clean Energy Research and Education</a:t>
            </a:r>
            <a:r>
              <a:rPr lang="en-US" sz="1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(Chair Holder: Prof. </a:t>
            </a:r>
            <a:r>
              <a:rPr lang="en-US" sz="1800" b="1" i="1" dirty="0" err="1" smtClean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Ing</a:t>
            </a:r>
            <a:r>
              <a:rPr lang="en-US" sz="1800" b="1" i="1" dirty="0" smtClean="0">
                <a:solidFill>
                  <a:schemeClr val="tx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r>
              <a:rPr lang="en-US" b="1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Aristide F. </a:t>
            </a:r>
            <a:r>
              <a:rPr lang="en-US" b="1" i="1" dirty="0" err="1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Massardo</a:t>
            </a:r>
            <a:r>
              <a:rPr lang="en-US" b="1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</a:t>
            </a:r>
          </a:p>
          <a:p>
            <a:pPr lvl="0" algn="just">
              <a:spcAft>
                <a:spcPts val="0"/>
              </a:spcAft>
            </a:pPr>
            <a:r>
              <a:rPr lang="en-US" b="1" i="1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sz="1800" b="1" i="1" dirty="0" smtClean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 algn="just">
              <a:spcAft>
                <a:spcPts val="0"/>
              </a:spcAft>
            </a:pPr>
            <a:endParaRPr lang="en-US" sz="1800" b="1" i="1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 algn="just">
              <a:spcAft>
                <a:spcPts val="0"/>
              </a:spcAft>
            </a:pPr>
            <a:endParaRPr lang="en-US" sz="1800" b="1" i="1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 algn="just">
              <a:spcAft>
                <a:spcPts val="0"/>
              </a:spcAft>
            </a:pPr>
            <a:endParaRPr lang="it-IT" sz="1800" b="1" i="1" dirty="0">
              <a:solidFill>
                <a:schemeClr val="tx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6815738A-A020-4FE5-87DC-4E72BE9B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38" y="1967845"/>
            <a:ext cx="8571568" cy="4605903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04C90D2-A43D-438B-A686-E93AF5292E3A}"/>
              </a:ext>
            </a:extLst>
          </p:cNvPr>
          <p:cNvSpPr/>
          <p:nvPr/>
        </p:nvSpPr>
        <p:spPr>
          <a:xfrm>
            <a:off x="7309746" y="4270796"/>
            <a:ext cx="4365515" cy="2554545"/>
          </a:xfrm>
          <a:prstGeom prst="rect">
            <a:avLst/>
          </a:prstGeom>
          <a:ln>
            <a:solidFill>
              <a:schemeClr val="tx2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Scambio di conoscenze </a:t>
            </a:r>
            <a:r>
              <a:rPr lang="it-IT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 Paesi extra-EU in via di sviluppo</a:t>
            </a:r>
            <a:endParaRPr lang="it-IT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Promozione di soluzioni green già testate in Europa  </a:t>
            </a:r>
          </a:p>
          <a:p>
            <a:pPr marL="285750" indent="-285750">
              <a:buBlip>
                <a:blip r:embed="rId4"/>
              </a:buBlip>
            </a:pPr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it-IT" sz="1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Education</a:t>
            </a:r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Responsabilizzazione dei cittadini </a:t>
            </a:r>
            <a:r>
              <a:rPr lang="it-IT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EU </a:t>
            </a:r>
            <a:r>
              <a:rPr lang="it-IT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verso la riduzione dei consumi di energia</a:t>
            </a:r>
          </a:p>
          <a:p>
            <a:pPr marL="285750" indent="-285750">
              <a:buBlip>
                <a:blip r:embed="rId4"/>
              </a:buBlip>
            </a:pPr>
            <a:endParaRPr lang="it-IT" sz="1600" b="1" dirty="0">
              <a:latin typeface="Giorgio" pitchFamily="2" charset="0"/>
            </a:endParaRPr>
          </a:p>
          <a:p>
            <a:pPr marL="285750" indent="-285750">
              <a:buBlip>
                <a:blip r:embed="rId4"/>
              </a:buBlip>
            </a:pPr>
            <a:endParaRPr lang="it-IT" sz="1600" b="1" dirty="0">
              <a:latin typeface="Giorgio" pitchFamily="2" charset="0"/>
            </a:endParaRPr>
          </a:p>
          <a:p>
            <a:pPr marL="285750" indent="-285750">
              <a:buBlip>
                <a:blip r:embed="rId4"/>
              </a:buBlip>
            </a:pPr>
            <a:endParaRPr lang="it-IT" sz="1600" b="1" dirty="0">
              <a:latin typeface="Giorgio" pitchFamily="2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44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La rete della Cattedra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2C9065E5-7049-4E74-9E24-C52CCE4971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4701" y="1753038"/>
            <a:ext cx="5957686" cy="3752164"/>
          </a:xfrm>
          <a:prstGeom prst="rect">
            <a:avLst/>
          </a:prstGeom>
          <a:ln w="12700">
            <a:solidFill>
              <a:srgbClr val="0069B4"/>
            </a:solidFill>
          </a:ln>
        </p:spPr>
      </p:pic>
      <p:graphicFrame>
        <p:nvGraphicFramePr>
          <p:cNvPr id="14" name="Table 2">
            <a:extLst>
              <a:ext uri="{FF2B5EF4-FFF2-40B4-BE49-F238E27FC236}">
                <a16:creationId xmlns="" xmlns:a16="http://schemas.microsoft.com/office/drawing/2014/main" id="{E89F82C8-0234-4986-B702-9F9D8B3006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1577120"/>
          <a:ext cx="5904022" cy="3989346"/>
        </p:xfrm>
        <a:graphic>
          <a:graphicData uri="http://schemas.openxmlformats.org/drawingml/2006/table">
            <a:tbl>
              <a:tblPr/>
              <a:tblGrid>
                <a:gridCol w="506931">
                  <a:extLst>
                    <a:ext uri="{9D8B030D-6E8A-4147-A177-3AD203B41FA5}">
                      <a16:colId xmlns="" xmlns:a16="http://schemas.microsoft.com/office/drawing/2014/main" val="3355773801"/>
                    </a:ext>
                  </a:extLst>
                </a:gridCol>
                <a:gridCol w="3484559">
                  <a:extLst>
                    <a:ext uri="{9D8B030D-6E8A-4147-A177-3AD203B41FA5}">
                      <a16:colId xmlns="" xmlns:a16="http://schemas.microsoft.com/office/drawing/2014/main" val="611701587"/>
                    </a:ext>
                  </a:extLst>
                </a:gridCol>
                <a:gridCol w="956266">
                  <a:extLst>
                    <a:ext uri="{9D8B030D-6E8A-4147-A177-3AD203B41FA5}">
                      <a16:colId xmlns="" xmlns:a16="http://schemas.microsoft.com/office/drawing/2014/main" val="1890058920"/>
                    </a:ext>
                  </a:extLst>
                </a:gridCol>
                <a:gridCol w="956266">
                  <a:extLst>
                    <a:ext uri="{9D8B030D-6E8A-4147-A177-3AD203B41FA5}">
                      <a16:colId xmlns="" xmlns:a16="http://schemas.microsoft.com/office/drawing/2014/main" val="1965897072"/>
                    </a:ext>
                  </a:extLst>
                </a:gridCol>
              </a:tblGrid>
              <a:tr h="36222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787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Università degli Studi di Genova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UNIGE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1079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Arizona State University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4313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Savanna Agriculture Research Institute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CSIR-SARI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308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 Aerospace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DLR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3194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Eduardo Mondlane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UEM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MOZ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04015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Instituto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Tecnòlogico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Aerònautica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4975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Agriculture Research Centre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NARC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GIO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0389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Strathmore University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STRATH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777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Technische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Universitat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Berlin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4404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Technological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9862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Este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707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Politecnica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Madrid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UPM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9819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Waterloo Institute for Sustainable Energy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WISE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0422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Institute Of Rural Engineering, Water And Forests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INRGREF</a:t>
                      </a:r>
                    </a:p>
                  </a:txBody>
                  <a:tcPr marL="6350" marR="6350" marT="635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9812550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45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Training </a:t>
            </a:r>
            <a:r>
              <a:rPr lang="it-IT" sz="3200" b="1" dirty="0" err="1" smtClean="0">
                <a:solidFill>
                  <a:srgbClr val="23239A"/>
                </a:solidFill>
                <a:cs typeface="Ebrima" panose="02000000000000000000" pitchFamily="2" charset="0"/>
              </a:rPr>
              <a:t>program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600" y="1153274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BD2E2885-4186-4BE6-BB89-C1FB991A83F4}"/>
              </a:ext>
            </a:extLst>
          </p:cNvPr>
          <p:cNvSpPr txBox="1"/>
          <p:nvPr/>
        </p:nvSpPr>
        <p:spPr>
          <a:xfrm>
            <a:off x="457200" y="1205257"/>
            <a:ext cx="114394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Alcuni tra gli obiettivi principali delle Cattedre </a:t>
            </a:r>
            <a:r>
              <a:rPr lang="it-IT" sz="2400" dirty="0" err="1" smtClean="0"/>
              <a:t>UniTwin</a:t>
            </a:r>
            <a:r>
              <a:rPr lang="it-IT" sz="2400" dirty="0" smtClean="0"/>
              <a:t>/UNESCO sono: </a:t>
            </a:r>
          </a:p>
          <a:p>
            <a:pPr algn="just"/>
            <a:endParaRPr lang="it-IT" sz="2400" dirty="0" smtClean="0"/>
          </a:p>
          <a:p>
            <a:pPr marL="342900" indent="-342900" algn="just">
              <a:buFontTx/>
              <a:buChar char="-"/>
            </a:pPr>
            <a:r>
              <a:rPr lang="it-IT" sz="2400" dirty="0" smtClean="0"/>
              <a:t>Favorire la ricerca e  lo scambio di conoscenze tra i Paesi partecipanti alla rete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/>
              <a:t>Condividere le “best </a:t>
            </a:r>
            <a:r>
              <a:rPr lang="it-IT" sz="2400" dirty="0" err="1" smtClean="0"/>
              <a:t>practices</a:t>
            </a:r>
            <a:r>
              <a:rPr lang="it-IT" sz="2400" dirty="0" smtClean="0"/>
              <a:t>” (Eccellenze nella ricerca sia dai partner sia da </a:t>
            </a:r>
            <a:r>
              <a:rPr lang="it-IT" sz="2400" dirty="0" err="1" smtClean="0"/>
              <a:t>stakeholders</a:t>
            </a:r>
            <a:r>
              <a:rPr lang="it-IT" sz="2400" dirty="0" smtClean="0"/>
              <a:t> esterni)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/>
              <a:t>Presentare soluzioni innovative non solo da un punto di vista tecnologico, ma anche dal punto di vista socio-economico </a:t>
            </a:r>
            <a:r>
              <a:rPr lang="it-IT" sz="2400" dirty="0" err="1" smtClean="0"/>
              <a:t>nonchè</a:t>
            </a:r>
            <a:r>
              <a:rPr lang="it-IT" sz="2400" dirty="0" smtClean="0"/>
              <a:t> delle politiche energetiche/ambientali</a:t>
            </a:r>
          </a:p>
          <a:p>
            <a:pPr marL="342900" indent="-342900" algn="just">
              <a:buFontTx/>
              <a:buChar char="-"/>
            </a:pPr>
            <a:endParaRPr lang="it-IT" sz="2400" dirty="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7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46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Cosa è stato fatto (2022)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0CA341D8-ABDD-4234-B175-436D83DB34B2}"/>
              </a:ext>
            </a:extLst>
          </p:cNvPr>
          <p:cNvSpPr txBox="1"/>
          <p:nvPr/>
        </p:nvSpPr>
        <p:spPr>
          <a:xfrm>
            <a:off x="457200" y="1016683"/>
            <a:ext cx="10982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Sono stati realizzati due corsi, entrambi sono sempre disponibili sulla e-learning </a:t>
            </a:r>
            <a:r>
              <a:rPr lang="it-IT" sz="2400" dirty="0" err="1" smtClean="0"/>
              <a:t>platform</a:t>
            </a:r>
            <a:r>
              <a:rPr lang="it-IT" sz="2400" dirty="0" smtClean="0"/>
              <a:t> </a:t>
            </a:r>
            <a:r>
              <a:rPr lang="it-IT" sz="2400" dirty="0" err="1" smtClean="0"/>
              <a:t>EduOpen</a:t>
            </a:r>
            <a:r>
              <a:rPr lang="it-IT" sz="2400" dirty="0" smtClean="0"/>
              <a:t>. </a:t>
            </a:r>
          </a:p>
          <a:p>
            <a:r>
              <a:rPr lang="it-IT" sz="2400" dirty="0" smtClean="0"/>
              <a:t>I Corsi sono pensati per favorire la diffusione della </a:t>
            </a:r>
            <a:r>
              <a:rPr lang="it-IT" sz="2400" i="1" dirty="0" err="1" smtClean="0"/>
              <a:t>Clean</a:t>
            </a:r>
            <a:r>
              <a:rPr lang="it-IT" sz="2400" i="1" dirty="0" smtClean="0"/>
              <a:t> Energy Basic Knowledge </a:t>
            </a:r>
            <a:r>
              <a:rPr lang="it-IT" sz="2400" dirty="0" smtClean="0"/>
              <a:t>a tutti i livelli della società, sia in Paesi sviluppati che in quelli in via di sviluppo.  </a:t>
            </a:r>
            <a:endParaRPr lang="en-GB" sz="2400" dirty="0"/>
          </a:p>
        </p:txBody>
      </p:sp>
      <p:graphicFrame>
        <p:nvGraphicFramePr>
          <p:cNvPr id="10" name="Table 4">
            <a:extLst>
              <a:ext uri="{FF2B5EF4-FFF2-40B4-BE49-F238E27FC236}">
                <a16:creationId xmlns="" xmlns:a16="http://schemas.microsoft.com/office/drawing/2014/main" id="{05E4D4BC-CEF6-4789-A42C-A8E2847A1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800729"/>
              </p:ext>
            </p:extLst>
          </p:nvPr>
        </p:nvGraphicFramePr>
        <p:xfrm>
          <a:off x="882384" y="2821686"/>
          <a:ext cx="1064622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440">
                  <a:extLst>
                    <a:ext uri="{9D8B030D-6E8A-4147-A177-3AD203B41FA5}">
                      <a16:colId xmlns="" xmlns:a16="http://schemas.microsoft.com/office/drawing/2014/main" val="1904080076"/>
                    </a:ext>
                  </a:extLst>
                </a:gridCol>
                <a:gridCol w="5352788">
                  <a:extLst>
                    <a:ext uri="{9D8B030D-6E8A-4147-A177-3AD203B41FA5}">
                      <a16:colId xmlns="" xmlns:a16="http://schemas.microsoft.com/office/drawing/2014/main" val="1282133433"/>
                    </a:ext>
                  </a:extLst>
                </a:gridCol>
              </a:tblGrid>
              <a:tr h="207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SPRING PACK (April 2022 – July 2022)</a:t>
                      </a:r>
                    </a:p>
                  </a:txBody>
                  <a:tcPr>
                    <a:lnL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AUTUMN PACK (Sep 2022 – Jan 2023)</a:t>
                      </a:r>
                    </a:p>
                  </a:txBody>
                  <a:tcPr>
                    <a:lnL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8486518"/>
                  </a:ext>
                </a:extLst>
              </a:tr>
              <a:tr h="3195122"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1200"/>
                        </a:spcAft>
                        <a:buClr>
                          <a:srgbClr val="0069B4"/>
                        </a:buClr>
                        <a:buAutoNum type="arabicPeriod"/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</a:rPr>
                        <a:t>Energy policies </a:t>
                      </a:r>
                      <a:r>
                        <a:rPr lang="en-GB" sz="2000" b="1" i="1" dirty="0">
                          <a:solidFill>
                            <a:srgbClr val="0069B4"/>
                          </a:solidFill>
                        </a:rPr>
                        <a:t>(April 2022)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AutoNum type="arabicPeriod"/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</a:rPr>
                        <a:t>Renewable energy sources </a:t>
                      </a: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latin typeface="+mn-lt"/>
                          <a:ea typeface="+mn-ea"/>
                          <a:cs typeface="+mn-cs"/>
                        </a:rPr>
                        <a:t>(May 2022)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AutoNum type="arabicPeriod"/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</a:rPr>
                        <a:t>Bioenergy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latin typeface="+mn-lt"/>
                          <a:ea typeface="+mn-ea"/>
                          <a:cs typeface="+mn-cs"/>
                        </a:rPr>
                        <a:t>(June 2022</a:t>
                      </a:r>
                      <a:r>
                        <a:rPr lang="en-GB" sz="1800" b="1" i="1" kern="1200" dirty="0">
                          <a:solidFill>
                            <a:srgbClr val="0069B4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None/>
                      </a:pPr>
                      <a:r>
                        <a:rPr lang="en-GB" sz="20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COMPLETED AND FULLY AVAILABLE ON </a:t>
                      </a:r>
                      <a:r>
                        <a:rPr lang="en-GB" sz="2000" b="1" i="1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EduOpen</a:t>
                      </a:r>
                      <a:r>
                        <a:rPr lang="en-GB" sz="20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None/>
                      </a:pPr>
                      <a:endParaRPr lang="en-GB" sz="2000" b="1" i="1" u="none" kern="12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marL="0" indent="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None/>
                      </a:pPr>
                      <a:r>
                        <a:rPr lang="en-GB" sz="2000" b="1" i="1" u="sng" kern="1200" dirty="0">
                          <a:solidFill>
                            <a:srgbClr val="0069B4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https://learn.eduopen.org/eduopenv2/course_details.php?courseid=490</a:t>
                      </a:r>
                      <a:r>
                        <a:rPr lang="en-GB" sz="2000" b="1" i="1" u="sng" kern="1200" dirty="0">
                          <a:solidFill>
                            <a:srgbClr val="0069B4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Font typeface="+mj-lt"/>
                        <a:buAutoNum type="arabicPeriod"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Energy storage </a:t>
                      </a: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latin typeface="+mn-lt"/>
                          <a:ea typeface="+mn-ea"/>
                          <a:cs typeface="+mn-cs"/>
                        </a:rPr>
                        <a:t>(October 2022) 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Font typeface="+mj-lt"/>
                        <a:buAutoNum type="arabicPeriod"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Distributed generation and smart grids </a:t>
                      </a: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latin typeface="+mn-lt"/>
                          <a:ea typeface="+mn-ea"/>
                          <a:cs typeface="+mn-cs"/>
                        </a:rPr>
                        <a:t>(November 2022)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Font typeface="+mj-lt"/>
                        <a:buAutoNum type="arabicPeriod"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Hydrogen and e-fuels </a:t>
                      </a: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latin typeface="+mn-lt"/>
                          <a:ea typeface="+mn-ea"/>
                          <a:cs typeface="+mn-cs"/>
                        </a:rPr>
                        <a:t>(December 2022)</a:t>
                      </a:r>
                    </a:p>
                    <a:p>
                      <a:pPr marL="342900" indent="-34290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Font typeface="+mj-lt"/>
                        <a:buAutoNum type="arabicPeriod"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Sustainable transports </a:t>
                      </a: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latin typeface="+mn-lt"/>
                          <a:ea typeface="+mn-ea"/>
                          <a:cs typeface="+mn-cs"/>
                        </a:rPr>
                        <a:t>(January 2023)</a:t>
                      </a:r>
                    </a:p>
                    <a:p>
                      <a:pPr marL="0" indent="0" algn="just" defTabSz="914400" rtl="0" eaLnBrk="1" latinLnBrk="0" hangingPunct="1">
                        <a:spcAft>
                          <a:spcPts val="1200"/>
                        </a:spcAft>
                        <a:buClr>
                          <a:srgbClr val="0069B4"/>
                        </a:buClr>
                        <a:buFont typeface="+mj-lt"/>
                        <a:buNone/>
                      </a:pP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https://learn.eduopen.org/eduopenv2/course_details.php?courseid=508</a:t>
                      </a:r>
                      <a:r>
                        <a:rPr lang="en-GB" sz="2000" b="1" i="1" kern="1200" dirty="0">
                          <a:solidFill>
                            <a:srgbClr val="0069B4"/>
                          </a:solidFill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800" b="1" i="1" kern="1200" dirty="0">
                        <a:solidFill>
                          <a:srgbClr val="0069B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i="1" kern="1200" dirty="0">
                        <a:solidFill>
                          <a:srgbClr val="0069B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69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254728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47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Cosa è stato fatto (2022)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24B7EF54-EA8C-4230-80DE-8E4E7A2D0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394" y="1323817"/>
            <a:ext cx="3543218" cy="47637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9B3C3A2-1E15-452E-81F6-E87FB3040E94}"/>
              </a:ext>
            </a:extLst>
          </p:cNvPr>
          <p:cNvSpPr txBox="1"/>
          <p:nvPr/>
        </p:nvSpPr>
        <p:spPr>
          <a:xfrm>
            <a:off x="326385" y="1311176"/>
            <a:ext cx="734703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/>
              <a:t>Spring pack: 350 iscritti (iscrizioni ancora aperte)</a:t>
            </a:r>
          </a:p>
          <a:p>
            <a:pPr marL="285750" indent="-285750">
              <a:buFontTx/>
              <a:buChar char="-"/>
            </a:pPr>
            <a:r>
              <a:rPr lang="it-IT" sz="2000" dirty="0" smtClean="0"/>
              <a:t>Diffusione nelle scuole superiori (3 corsi PCTO già attivi)</a:t>
            </a:r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err="1" smtClean="0"/>
              <a:t>Autumn</a:t>
            </a:r>
            <a:r>
              <a:rPr lang="it-IT" sz="2000" dirty="0" smtClean="0"/>
              <a:t> pack: ad oggi </a:t>
            </a:r>
            <a:r>
              <a:rPr lang="it-IT" sz="2000" dirty="0" smtClean="0"/>
              <a:t>92 </a:t>
            </a:r>
            <a:r>
              <a:rPr lang="it-IT" sz="2000" dirty="0" smtClean="0"/>
              <a:t>iscritti (corso ancora in svolgimento)</a:t>
            </a:r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u="sng" dirty="0" smtClean="0"/>
              <a:t>Per entrambi i corsi, al termine è rilasciato attestato di frequenza</a:t>
            </a:r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i="1" dirty="0" err="1" smtClean="0"/>
              <a:t>Did</a:t>
            </a:r>
            <a:r>
              <a:rPr lang="it-IT" sz="2000" i="1" dirty="0" smtClean="0"/>
              <a:t> the </a:t>
            </a:r>
            <a:r>
              <a:rPr lang="it-IT" sz="2000" i="1" dirty="0" err="1" smtClean="0"/>
              <a:t>course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meet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your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expectations</a:t>
            </a:r>
            <a:r>
              <a:rPr lang="it-IT" sz="2000" i="1" dirty="0" smtClean="0"/>
              <a:t>? </a:t>
            </a:r>
            <a:r>
              <a:rPr lang="it-IT" sz="2000" b="1" i="1" dirty="0" smtClean="0"/>
              <a:t>97% YES</a:t>
            </a:r>
          </a:p>
          <a:p>
            <a:pPr marL="285750" indent="-285750">
              <a:buFontTx/>
              <a:buChar char="-"/>
            </a:pPr>
            <a:r>
              <a:rPr lang="it-IT" sz="2000" i="1" dirty="0" err="1" smtClean="0"/>
              <a:t>Would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you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suggest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this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course</a:t>
            </a:r>
            <a:r>
              <a:rPr lang="it-IT" sz="2000" i="1" dirty="0" smtClean="0"/>
              <a:t> to future </a:t>
            </a:r>
            <a:r>
              <a:rPr lang="it-IT" sz="2000" i="1" dirty="0" err="1" smtClean="0"/>
              <a:t>participants</a:t>
            </a:r>
            <a:r>
              <a:rPr lang="it-IT" sz="2000" i="1" dirty="0" smtClean="0"/>
              <a:t>? </a:t>
            </a:r>
            <a:r>
              <a:rPr lang="it-IT" sz="2000" b="1" i="1" dirty="0" smtClean="0"/>
              <a:t>98% YES</a:t>
            </a:r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348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48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Cosa si sta facendo (2023)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9B3C3A2-1E15-452E-81F6-E87FB3040E94}"/>
              </a:ext>
            </a:extLst>
          </p:cNvPr>
          <p:cNvSpPr txBox="1"/>
          <p:nvPr/>
        </p:nvSpPr>
        <p:spPr>
          <a:xfrm>
            <a:off x="326385" y="1311176"/>
            <a:ext cx="1021434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/>
              <a:t>Diffusione </a:t>
            </a:r>
            <a:r>
              <a:rPr lang="it-IT" sz="2000" i="1" dirty="0" smtClean="0"/>
              <a:t>training </a:t>
            </a:r>
            <a:r>
              <a:rPr lang="it-IT" sz="2000" i="1" dirty="0" err="1" smtClean="0"/>
              <a:t>program</a:t>
            </a:r>
            <a:r>
              <a:rPr lang="it-IT" sz="2000" i="1" dirty="0" smtClean="0"/>
              <a:t> </a:t>
            </a:r>
          </a:p>
          <a:p>
            <a:pPr marL="285750" indent="-285750">
              <a:buFontTx/>
              <a:buChar char="-"/>
            </a:pPr>
            <a:endParaRPr lang="it-IT" sz="2000" i="1" dirty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Corsi PCTO per studenti delle scuole superiori</a:t>
            </a:r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err="1" smtClean="0"/>
              <a:t>Webinar</a:t>
            </a:r>
            <a:r>
              <a:rPr lang="it-IT" sz="2000" dirty="0" smtClean="0"/>
              <a:t> dedicati ed interviste a esperti internazionali di Aziende/Enti/Centri di ricerca sul tema </a:t>
            </a:r>
            <a:r>
              <a:rPr lang="it-IT" sz="2000" i="1" dirty="0" smtClean="0"/>
              <a:t>Innovative </a:t>
            </a:r>
            <a:r>
              <a:rPr lang="it-IT" sz="2000" i="1" dirty="0" err="1" smtClean="0"/>
              <a:t>Sustainable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Clean</a:t>
            </a:r>
            <a:r>
              <a:rPr lang="it-IT" sz="2000" i="1" dirty="0" smtClean="0"/>
              <a:t> Energy</a:t>
            </a:r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 smtClean="0"/>
              <a:t>Presentazione a Conferenze Internazionali </a:t>
            </a:r>
          </a:p>
          <a:p>
            <a:r>
              <a:rPr lang="it-IT" sz="2000" u="sng" dirty="0" smtClean="0">
                <a:hlinkClick r:id="rId4"/>
              </a:rPr>
              <a:t>SUSTAINABLE POLYENERGY GENERATION AND HARVESTING – Savona (6-8 Settembre 2023) </a:t>
            </a:r>
            <a:endParaRPr lang="it-IT" sz="2000" u="sng" dirty="0">
              <a:hlinkClick r:id="rId4"/>
            </a:endParaRPr>
          </a:p>
          <a:p>
            <a:r>
              <a:rPr lang="it-IT" sz="2000" u="sng" dirty="0" smtClean="0">
                <a:hlinkClick r:id="rId4"/>
              </a:rPr>
              <a:t>https</a:t>
            </a:r>
            <a:r>
              <a:rPr lang="it-IT" sz="2000" u="sng" dirty="0">
                <a:hlinkClick r:id="rId4"/>
              </a:rPr>
              <a:t>://supehr23.unige.it</a:t>
            </a:r>
            <a:r>
              <a:rPr lang="it-IT" sz="2000" u="sng" dirty="0" smtClean="0">
                <a:hlinkClick r:id="rId4"/>
              </a:rPr>
              <a:t>/</a:t>
            </a:r>
            <a:r>
              <a:rPr lang="it-IT" sz="2000" u="sng" dirty="0" smtClean="0"/>
              <a:t> </a:t>
            </a:r>
          </a:p>
          <a:p>
            <a:endParaRPr lang="it-IT" sz="2000" u="sng" dirty="0"/>
          </a:p>
          <a:p>
            <a:pPr marL="285750" indent="-285750">
              <a:buFontTx/>
              <a:buChar char="-"/>
            </a:pPr>
            <a:r>
              <a:rPr lang="it-IT" sz="2000" dirty="0" err="1" smtClean="0"/>
              <a:t>Dissemination</a:t>
            </a:r>
            <a:r>
              <a:rPr lang="it-IT" sz="2000" dirty="0" smtClean="0"/>
              <a:t> in Progetti EU H2020 sul tema in cui UNIGE è partner/coordinatore</a:t>
            </a:r>
            <a:endParaRPr lang="it-IT" sz="2000" b="1" dirty="0" smtClean="0"/>
          </a:p>
          <a:p>
            <a:pPr marL="285750" indent="-285750">
              <a:buFontTx/>
              <a:buChar char="-"/>
            </a:pPr>
            <a:endParaRPr lang="en-US" sz="2000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047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49</a:t>
            </a:fld>
            <a:endParaRPr lang="it-I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E5ED52C6-BB00-CF12-94F4-98B5635B5F0F}"/>
              </a:ext>
            </a:extLst>
          </p:cNvPr>
          <p:cNvSpPr txBox="1"/>
          <p:nvPr/>
        </p:nvSpPr>
        <p:spPr>
          <a:xfrm>
            <a:off x="1941343" y="5426376"/>
            <a:ext cx="3825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4"/>
              </a:rPr>
              <a:t>https://supehr23.unige.it/</a:t>
            </a:r>
            <a:r>
              <a:rPr lang="en-GB" sz="2400" dirty="0"/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E3B3DAD8-8361-6FA7-B6B9-4642ECE00A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99" t="13961" r="36976" b="10219"/>
          <a:stretch/>
        </p:blipFill>
        <p:spPr>
          <a:xfrm>
            <a:off x="7455938" y="1329179"/>
            <a:ext cx="4106720" cy="5528821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89873457-CAD4-3608-6894-84E7D4DE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8" y="3893747"/>
            <a:ext cx="3018922" cy="15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CDEE8103-105D-9473-2A13-1CDC028B2D3E}"/>
              </a:ext>
            </a:extLst>
          </p:cNvPr>
          <p:cNvSpPr txBox="1"/>
          <p:nvPr/>
        </p:nvSpPr>
        <p:spPr>
          <a:xfrm>
            <a:off x="864264" y="2057865"/>
            <a:ext cx="60984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i="0" dirty="0">
                <a:solidFill>
                  <a:srgbClr val="FFFFFF"/>
                </a:solidFill>
                <a:effectLst/>
                <a:latin typeface="Roboto Slab"/>
              </a:rPr>
              <a:t>SUPEHR23</a:t>
            </a:r>
          </a:p>
          <a:p>
            <a:pPr algn="ctr"/>
            <a:r>
              <a:rPr lang="en-GB" b="1" i="0" dirty="0" err="1">
                <a:solidFill>
                  <a:srgbClr val="F5711C"/>
                </a:solidFill>
                <a:effectLst/>
                <a:latin typeface="Roboto Slab"/>
              </a:rPr>
              <a:t>SUstainable</a:t>
            </a:r>
            <a:r>
              <a:rPr lang="en-GB" b="1" i="0" dirty="0">
                <a:solidFill>
                  <a:srgbClr val="F5711C"/>
                </a:solidFill>
                <a:effectLst/>
                <a:latin typeface="Roboto Slab"/>
              </a:rPr>
              <a:t> </a:t>
            </a:r>
            <a:r>
              <a:rPr lang="en-GB" b="1" i="0" dirty="0" err="1">
                <a:solidFill>
                  <a:srgbClr val="F5711C"/>
                </a:solidFill>
                <a:effectLst/>
                <a:latin typeface="Roboto Slab"/>
              </a:rPr>
              <a:t>PolyEnergy</a:t>
            </a:r>
            <a:r>
              <a:rPr lang="en-GB" b="1" i="0" dirty="0">
                <a:solidFill>
                  <a:srgbClr val="F5711C"/>
                </a:solidFill>
                <a:effectLst/>
                <a:latin typeface="Roboto Slab"/>
              </a:rPr>
              <a:t> generation and </a:t>
            </a:r>
            <a:r>
              <a:rPr lang="en-GB" b="1" i="0" dirty="0" err="1" smtClean="0">
                <a:solidFill>
                  <a:srgbClr val="F5711C"/>
                </a:solidFill>
                <a:effectLst/>
                <a:latin typeface="Roboto Slab"/>
              </a:rPr>
              <a:t>HaRvesting</a:t>
            </a:r>
            <a:endParaRPr lang="en-GB" b="1" i="0" dirty="0" smtClean="0">
              <a:solidFill>
                <a:srgbClr val="F5711C"/>
              </a:solidFill>
              <a:effectLst/>
              <a:latin typeface="Roboto Slab"/>
            </a:endParaRPr>
          </a:p>
          <a:p>
            <a:pPr algn="ctr"/>
            <a:r>
              <a:rPr lang="it-IT" b="1" dirty="0" smtClean="0">
                <a:solidFill>
                  <a:srgbClr val="F5711C"/>
                </a:solidFill>
                <a:latin typeface="Roboto Slab"/>
              </a:rPr>
              <a:t>(SUPEHR23) </a:t>
            </a:r>
            <a:endParaRPr lang="en-GB" b="1" i="0" dirty="0">
              <a:solidFill>
                <a:srgbClr val="F5711C"/>
              </a:solidFill>
              <a:effectLst/>
              <a:latin typeface="Roboto Slab"/>
            </a:endParaRPr>
          </a:p>
          <a:p>
            <a:pPr algn="ctr"/>
            <a:endParaRPr lang="en-GB" b="1" i="0" dirty="0">
              <a:solidFill>
                <a:srgbClr val="F5711C"/>
              </a:solidFill>
              <a:effectLst/>
              <a:latin typeface="Roboto Slab"/>
            </a:endParaRPr>
          </a:p>
          <a:p>
            <a:pPr algn="ctr"/>
            <a:r>
              <a:rPr lang="en-GB" b="1" dirty="0">
                <a:solidFill>
                  <a:srgbClr val="1A3260"/>
                </a:solidFill>
                <a:effectLst/>
                <a:latin typeface="Roboto Slab"/>
              </a:rPr>
              <a:t>Conference and Exhibition</a:t>
            </a:r>
            <a:br>
              <a:rPr lang="en-GB" b="1" dirty="0">
                <a:solidFill>
                  <a:srgbClr val="1A3260"/>
                </a:solidFill>
                <a:effectLst/>
                <a:latin typeface="Roboto Slab"/>
              </a:rPr>
            </a:br>
            <a:r>
              <a:rPr lang="en-GB" b="1" dirty="0">
                <a:solidFill>
                  <a:srgbClr val="1A3260"/>
                </a:solidFill>
                <a:effectLst/>
                <a:latin typeface="Roboto Slab"/>
              </a:rPr>
              <a:t>Savona (Italy), 6th - 8th September 2023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86D3CAE3-8D48-A1F5-2A4F-5F64A0BD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01" y="3893747"/>
            <a:ext cx="3145742" cy="152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Cosa si sta facendo (2023)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42543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Obiettivi Europei al 2020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617" y="1062375"/>
            <a:ext cx="11027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A dicembre 2008 è stato approvato il pacchetto clima-energia 20-20-20 con gli obiettivi per il 2020</a:t>
            </a:r>
          </a:p>
          <a:p>
            <a:pPr algn="just"/>
            <a:endParaRPr lang="it-IT" dirty="0">
              <a:latin typeface="Fira Sans Light" panose="020B0403050000020004" pitchFamily="34" charset="0"/>
            </a:endParaRPr>
          </a:p>
          <a:p>
            <a:endParaRPr lang="it-IT" dirty="0">
              <a:latin typeface="Fira Sans Light" panose="020B0403050000020004" pitchFamily="34" charset="0"/>
            </a:endParaRPr>
          </a:p>
        </p:txBody>
      </p:sp>
      <p:sp>
        <p:nvSpPr>
          <p:cNvPr id="6" name="Google Shape;584;p22">
            <a:extLst>
              <a:ext uri="{FF2B5EF4-FFF2-40B4-BE49-F238E27FC236}">
                <a16:creationId xmlns="" xmlns:a16="http://schemas.microsoft.com/office/drawing/2014/main" id="{5945EFF8-FABC-4BF8-B08E-9152BE6AFF31}"/>
              </a:ext>
            </a:extLst>
          </p:cNvPr>
          <p:cNvSpPr txBox="1">
            <a:spLocks/>
          </p:cNvSpPr>
          <p:nvPr/>
        </p:nvSpPr>
        <p:spPr>
          <a:xfrm>
            <a:off x="559324" y="1680656"/>
            <a:ext cx="3328970" cy="5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/>
              <a:t>RIDUZIONE EMISSIONI DI GAS A EFFETTO SERRA</a:t>
            </a:r>
            <a:endParaRPr lang="it-IT" sz="2000" dirty="0"/>
          </a:p>
        </p:txBody>
      </p:sp>
      <p:sp>
        <p:nvSpPr>
          <p:cNvPr id="7" name="Google Shape;585;p22">
            <a:extLst>
              <a:ext uri="{FF2B5EF4-FFF2-40B4-BE49-F238E27FC236}">
                <a16:creationId xmlns="" xmlns:a16="http://schemas.microsoft.com/office/drawing/2014/main" id="{657F90F0-FEA4-4F4A-8D62-802F8DB0FD9F}"/>
              </a:ext>
            </a:extLst>
          </p:cNvPr>
          <p:cNvSpPr txBox="1">
            <a:spLocks/>
          </p:cNvSpPr>
          <p:nvPr/>
        </p:nvSpPr>
        <p:spPr>
          <a:xfrm>
            <a:off x="4086010" y="1680656"/>
            <a:ext cx="3328970" cy="5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/>
              <a:t>AUMENTO DELLE ENERGIE RINNOVABILI</a:t>
            </a:r>
            <a:endParaRPr lang="it-IT" sz="2000" dirty="0"/>
          </a:p>
        </p:txBody>
      </p:sp>
      <p:sp>
        <p:nvSpPr>
          <p:cNvPr id="8" name="Google Shape;586;p22">
            <a:extLst>
              <a:ext uri="{FF2B5EF4-FFF2-40B4-BE49-F238E27FC236}">
                <a16:creationId xmlns="" xmlns:a16="http://schemas.microsoft.com/office/drawing/2014/main" id="{8074ED78-385A-4CEE-B734-96D8BE81CAFE}"/>
              </a:ext>
            </a:extLst>
          </p:cNvPr>
          <p:cNvSpPr txBox="1">
            <a:spLocks/>
          </p:cNvSpPr>
          <p:nvPr/>
        </p:nvSpPr>
        <p:spPr>
          <a:xfrm>
            <a:off x="7612696" y="1680656"/>
            <a:ext cx="3328970" cy="567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/>
              <a:t>RISPARMIO DEI CONSUMI ENERGETICI</a:t>
            </a:r>
            <a:endParaRPr lang="it-IT" sz="2000" dirty="0"/>
          </a:p>
        </p:txBody>
      </p:sp>
      <p:sp>
        <p:nvSpPr>
          <p:cNvPr id="9" name="Google Shape;587;p22">
            <a:extLst>
              <a:ext uri="{FF2B5EF4-FFF2-40B4-BE49-F238E27FC236}">
                <a16:creationId xmlns="" xmlns:a16="http://schemas.microsoft.com/office/drawing/2014/main" id="{F7EE0F1C-186F-4FC4-AE9D-6C12E5B087D6}"/>
              </a:ext>
            </a:extLst>
          </p:cNvPr>
          <p:cNvSpPr txBox="1">
            <a:spLocks/>
          </p:cNvSpPr>
          <p:nvPr/>
        </p:nvSpPr>
        <p:spPr>
          <a:xfrm>
            <a:off x="559324" y="2265267"/>
            <a:ext cx="3328969" cy="391230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it-IT" sz="2000" b="1" u="sng" dirty="0">
                <a:solidFill>
                  <a:srgbClr val="0070C0"/>
                </a:solidFill>
              </a:rPr>
              <a:t>di almeno il 20% rispetto al 1990 </a:t>
            </a:r>
            <a:r>
              <a:rPr lang="it-IT" sz="2000" dirty="0"/>
              <a:t>dell’Unione europea (</a:t>
            </a:r>
            <a:r>
              <a:rPr lang="it-IT" sz="2000" b="1" dirty="0"/>
              <a:t>obiettivo vincolante</a:t>
            </a:r>
            <a:r>
              <a:rPr lang="it-IT" sz="2000" dirty="0" smtClean="0"/>
              <a:t>).</a:t>
            </a:r>
          </a:p>
          <a:p>
            <a:pPr marL="0" indent="0" algn="just"/>
            <a:endParaRPr lang="it-IT" sz="2000" dirty="0"/>
          </a:p>
          <a:p>
            <a:pPr marL="0" indent="0" algn="just">
              <a:buNone/>
            </a:pPr>
            <a:endParaRPr lang="it-IT" sz="2000" i="1" dirty="0" smtClean="0"/>
          </a:p>
          <a:p>
            <a:pPr marL="0" indent="0" algn="just">
              <a:buNone/>
            </a:pPr>
            <a:endParaRPr lang="it-IT" sz="2000" i="1" dirty="0" smtClean="0"/>
          </a:p>
          <a:p>
            <a:pPr marL="0" indent="0" algn="just">
              <a:buNone/>
            </a:pPr>
            <a:endParaRPr lang="it-IT" sz="2000" i="1" dirty="0"/>
          </a:p>
          <a:p>
            <a:pPr marL="0" indent="0" algn="just">
              <a:buNone/>
            </a:pPr>
            <a:endParaRPr lang="it-IT" sz="2000" i="1" dirty="0" smtClean="0"/>
          </a:p>
          <a:p>
            <a:pPr marL="0" indent="0" algn="just">
              <a:buNone/>
            </a:pPr>
            <a:r>
              <a:rPr lang="it-IT" sz="2000" i="1" dirty="0" smtClean="0"/>
              <a:t>Soprattutto la CO2, ma non solo… </a:t>
            </a:r>
            <a:endParaRPr lang="it-IT" sz="2000" i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SzPts val="2520"/>
              <a:buFont typeface="Quattrocento Sans"/>
              <a:buNone/>
            </a:pPr>
            <a:endParaRPr lang="it-IT" sz="1400" dirty="0"/>
          </a:p>
        </p:txBody>
      </p:sp>
      <p:sp>
        <p:nvSpPr>
          <p:cNvPr id="10" name="Google Shape;588;p22">
            <a:extLst>
              <a:ext uri="{FF2B5EF4-FFF2-40B4-BE49-F238E27FC236}">
                <a16:creationId xmlns="" xmlns:a16="http://schemas.microsoft.com/office/drawing/2014/main" id="{9F92A916-ECC8-427D-A88C-AB04A6B74F06}"/>
              </a:ext>
            </a:extLst>
          </p:cNvPr>
          <p:cNvSpPr txBox="1">
            <a:spLocks/>
          </p:cNvSpPr>
          <p:nvPr/>
        </p:nvSpPr>
        <p:spPr>
          <a:xfrm>
            <a:off x="4086444" y="2265267"/>
            <a:ext cx="3328969" cy="391230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it-IT" sz="2000" b="1" u="sng" dirty="0">
                <a:solidFill>
                  <a:srgbClr val="0070C0"/>
                </a:solidFill>
              </a:rPr>
              <a:t>Contributo di 20% delle energie rinnovabili sul totale dei consumi energetici </a:t>
            </a:r>
            <a:r>
              <a:rPr lang="it-IT" sz="2000" dirty="0"/>
              <a:t>dell’Unione europea (</a:t>
            </a:r>
            <a:r>
              <a:rPr lang="it-IT" sz="2000" b="1" dirty="0"/>
              <a:t>obiettivo vincolante</a:t>
            </a:r>
            <a:r>
              <a:rPr lang="it-IT" sz="2000" dirty="0" smtClean="0"/>
              <a:t>).</a:t>
            </a:r>
          </a:p>
          <a:p>
            <a:pPr marL="0" indent="0" algn="just"/>
            <a:endParaRPr lang="it-IT" sz="2000" dirty="0"/>
          </a:p>
          <a:p>
            <a:pPr marL="0" indent="0" algn="just">
              <a:buNone/>
            </a:pPr>
            <a:endParaRPr lang="it-IT" sz="2000" i="1" dirty="0" smtClean="0"/>
          </a:p>
          <a:p>
            <a:pPr marL="0" indent="0" algn="just">
              <a:buNone/>
            </a:pPr>
            <a:endParaRPr lang="it-IT" sz="2000" i="1" dirty="0"/>
          </a:p>
          <a:p>
            <a:pPr marL="0" indent="0" algn="just">
              <a:buNone/>
            </a:pPr>
            <a:r>
              <a:rPr lang="it-IT" sz="2000" i="1" dirty="0" smtClean="0"/>
              <a:t>Aumentare le FER e incrementare l’efficienza sono due modi di diminuire anche le emissioni di CO2</a:t>
            </a:r>
          </a:p>
          <a:p>
            <a:pPr marL="0" indent="0" algn="just"/>
            <a:endParaRPr lang="it-IT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SzPts val="2520"/>
              <a:buFont typeface="Quattrocento Sans"/>
              <a:buNone/>
            </a:pPr>
            <a:endParaRPr lang="it-IT" sz="1400" dirty="0"/>
          </a:p>
        </p:txBody>
      </p:sp>
      <p:sp>
        <p:nvSpPr>
          <p:cNvPr id="11" name="Google Shape;589;p22">
            <a:extLst>
              <a:ext uri="{FF2B5EF4-FFF2-40B4-BE49-F238E27FC236}">
                <a16:creationId xmlns="" xmlns:a16="http://schemas.microsoft.com/office/drawing/2014/main" id="{9271E955-F2B5-4054-9495-BE882EA1BC9F}"/>
              </a:ext>
            </a:extLst>
          </p:cNvPr>
          <p:cNvSpPr txBox="1">
            <a:spLocks/>
          </p:cNvSpPr>
          <p:nvPr/>
        </p:nvSpPr>
        <p:spPr>
          <a:xfrm>
            <a:off x="7612696" y="2265267"/>
            <a:ext cx="3328969" cy="391230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it-IT" sz="2000" b="1" u="sng" dirty="0">
                <a:solidFill>
                  <a:srgbClr val="0070C0"/>
                </a:solidFill>
              </a:rPr>
              <a:t>del 20% </a:t>
            </a:r>
            <a:r>
              <a:rPr lang="it-IT" sz="2000" dirty="0"/>
              <a:t>rispetto alle proiezioni dello stato attuale dell’Unione europea (obiettivo non vincolante). </a:t>
            </a:r>
            <a:endParaRPr lang="it-IT" sz="2000" dirty="0">
              <a:latin typeface="Fira Sans Light" panose="020B04030500000200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SzPts val="2520"/>
              <a:buFont typeface="Quattrocento Sans"/>
              <a:buNone/>
            </a:pPr>
            <a:endParaRPr lang="it-IT" sz="1400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6E01CEB-7655-4F32-8845-2C27A2574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313" y="3480102"/>
            <a:ext cx="1617614" cy="26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50</a:t>
            </a:fld>
            <a:endParaRPr lang="it-IT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990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C5F2C89A-7F91-40EF-967F-BAB767AD8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27" y="72024"/>
            <a:ext cx="1475682" cy="1082364"/>
          </a:xfrm>
          <a:prstGeom prst="rect">
            <a:avLst/>
          </a:prstGeom>
        </p:spPr>
      </p:pic>
      <p:sp>
        <p:nvSpPr>
          <p:cNvPr id="1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218075" y="169714"/>
            <a:ext cx="11439405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Link utili per dati </a:t>
            </a:r>
            <a:endParaRPr lang="it-IT" sz="3200" b="1" i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9B3C3A2-1E15-452E-81F6-E87FB3040E94}"/>
              </a:ext>
            </a:extLst>
          </p:cNvPr>
          <p:cNvSpPr txBox="1"/>
          <p:nvPr/>
        </p:nvSpPr>
        <p:spPr>
          <a:xfrm>
            <a:off x="556182" y="1318022"/>
            <a:ext cx="1021434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>
                <a:hlinkClick r:id="rId4"/>
              </a:rPr>
              <a:t>https</a:t>
            </a:r>
            <a:r>
              <a:rPr lang="it-IT" sz="2000" dirty="0">
                <a:hlinkClick r:id="rId4"/>
              </a:rPr>
              <a:t>://</a:t>
            </a:r>
            <a:r>
              <a:rPr lang="it-IT" sz="2000" dirty="0" smtClean="0">
                <a:hlinkClick r:id="rId4"/>
              </a:rPr>
              <a:t>www.gse.it/dati-e-scenari/statistiche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Rapporto statistico Gestore dei Servizi Energetici (GSE)</a:t>
            </a:r>
          </a:p>
          <a:p>
            <a:pPr marL="285750" indent="-285750">
              <a:buFontTx/>
              <a:buChar char="-"/>
            </a:pPr>
            <a:endParaRPr lang="it-IT" sz="2000" i="1" dirty="0"/>
          </a:p>
          <a:p>
            <a:pPr marL="285750" indent="-285750">
              <a:buFontTx/>
              <a:buChar char="-"/>
            </a:pPr>
            <a:r>
              <a:rPr lang="it-IT" sz="2000" dirty="0" smtClean="0">
                <a:hlinkClick r:id="rId5"/>
              </a:rPr>
              <a:t>https</a:t>
            </a:r>
            <a:r>
              <a:rPr lang="it-IT" sz="2000" dirty="0">
                <a:hlinkClick r:id="rId5"/>
              </a:rPr>
              <a:t>://</a:t>
            </a:r>
            <a:r>
              <a:rPr lang="it-IT" sz="2000" dirty="0" smtClean="0">
                <a:hlinkClick r:id="rId5"/>
              </a:rPr>
              <a:t>www.terna.it/it/sistema-elettrico/statistiche/pubblicazioni-statistiche</a:t>
            </a:r>
            <a:endParaRPr lang="it-IT" sz="2000" dirty="0" smtClean="0"/>
          </a:p>
          <a:p>
            <a:r>
              <a:rPr lang="it-IT" sz="2000" dirty="0" smtClean="0"/>
              <a:t>Rapporti statistici annuali di Terna (anni vari)</a:t>
            </a:r>
            <a:endParaRPr lang="it-IT" sz="2000" dirty="0"/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>
                <a:hlinkClick r:id="rId6"/>
              </a:rPr>
              <a:t>https://</a:t>
            </a:r>
            <a:r>
              <a:rPr lang="it-IT" sz="2000" dirty="0" smtClean="0">
                <a:hlinkClick r:id="rId6"/>
              </a:rPr>
              <a:t>www.iea.org/reports/global-energy-review-co2-emissions-in-2021-2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Rapporto IEA emissioni CO2, anno 2021 </a:t>
            </a:r>
            <a:endParaRPr lang="it-IT" sz="2000" dirty="0"/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pPr marL="285750" indent="-285750">
              <a:buFontTx/>
              <a:buChar char="-"/>
            </a:pPr>
            <a:r>
              <a:rPr lang="it-IT" sz="2000" dirty="0">
                <a:hlinkClick r:id="rId7"/>
              </a:rPr>
              <a:t>https://</a:t>
            </a:r>
            <a:r>
              <a:rPr lang="it-IT" sz="2000" dirty="0" smtClean="0">
                <a:hlinkClick r:id="rId7"/>
              </a:rPr>
              <a:t>www.iea.org/countries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Grafici indicatori energetici di diversi Stati/Continenti</a:t>
            </a:r>
          </a:p>
          <a:p>
            <a:endParaRPr lang="it-IT" sz="2000" i="1" dirty="0"/>
          </a:p>
          <a:p>
            <a:pPr marL="342900" indent="-342900">
              <a:buFontTx/>
              <a:buChar char="-"/>
            </a:pPr>
            <a:r>
              <a:rPr lang="it-IT" sz="2000" dirty="0" smtClean="0">
                <a:hlinkClick r:id="rId8"/>
              </a:rPr>
              <a:t>https</a:t>
            </a:r>
            <a:r>
              <a:rPr lang="it-IT" sz="2000" dirty="0">
                <a:hlinkClick r:id="rId8"/>
              </a:rPr>
              <a:t>://</a:t>
            </a:r>
            <a:r>
              <a:rPr lang="it-IT" sz="2000" dirty="0" smtClean="0">
                <a:hlinkClick r:id="rId8"/>
              </a:rPr>
              <a:t>www.mise.gov.it/images/stories/documenti/PNIEC_finale_17012020.pdf</a:t>
            </a:r>
            <a:endParaRPr lang="it-IT" sz="2000" dirty="0" smtClean="0"/>
          </a:p>
          <a:p>
            <a:r>
              <a:rPr lang="it-IT" sz="2000" dirty="0" smtClean="0"/>
              <a:t>Piano Nazionale Integrato Energia e Clima, 2019</a:t>
            </a:r>
          </a:p>
          <a:p>
            <a:pPr marL="285750" indent="-285750">
              <a:buFontTx/>
              <a:buChar char="-"/>
            </a:pPr>
            <a:endParaRPr lang="it-IT" sz="2000" dirty="0" smtClean="0"/>
          </a:p>
          <a:p>
            <a:endParaRPr lang="en-US" sz="2000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810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3">
            <a:extLst>
              <a:ext uri="{FF2B5EF4-FFF2-40B4-BE49-F238E27FC236}">
                <a16:creationId xmlns:a16="http://schemas.microsoft.com/office/drawing/2014/main" xmlns="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7169443" y="5001451"/>
            <a:ext cx="4756258" cy="48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latin typeface="Fira Sans" panose="020B0503050000020004" pitchFamily="34" charset="0"/>
                <a:hlinkClick r:id="rId2"/>
              </a:rPr>
              <a:t>Massimo.rivarolo@unige.it</a:t>
            </a:r>
            <a:endParaRPr lang="it-IT" sz="2000" dirty="0">
              <a:latin typeface="Fira Sans" panose="020B05030500000200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90837" y="1171575"/>
            <a:ext cx="4981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ja-JP" sz="4000" b="1" dirty="0"/>
              <a:t>GRAZIE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2022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21804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Strategie per </a:t>
            </a:r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aumento FER  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Google Shape;523;p19"/>
          <p:cNvSpPr txBox="1">
            <a:spLocks/>
          </p:cNvSpPr>
          <p:nvPr/>
        </p:nvSpPr>
        <p:spPr>
          <a:xfrm>
            <a:off x="699031" y="1022688"/>
            <a:ext cx="9821281" cy="106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b="1" dirty="0" smtClean="0"/>
              <a:t>La</a:t>
            </a:r>
            <a:r>
              <a:rPr lang="it-IT" sz="2000" dirty="0" smtClean="0"/>
              <a:t> </a:t>
            </a:r>
            <a:r>
              <a:rPr lang="it-IT" sz="2000" b="1" dirty="0" smtClean="0"/>
              <a:t>Direttiva Europea 2009/28/CE </a:t>
            </a:r>
            <a:r>
              <a:rPr lang="it-IT" sz="2000" dirty="0" smtClean="0"/>
              <a:t>ha individuato degli </a:t>
            </a:r>
            <a:r>
              <a:rPr lang="it-IT" sz="2000" b="1" u="sng" dirty="0" smtClean="0"/>
              <a:t>obiettivi vincolanti nazionali </a:t>
            </a:r>
            <a:r>
              <a:rPr lang="it-IT" sz="2000" dirty="0" smtClean="0"/>
              <a:t>definiti come </a:t>
            </a:r>
            <a:r>
              <a:rPr lang="it-IT" sz="2000" u="sng" dirty="0" smtClean="0"/>
              <a:t>contributo dell’energia da fonti energetiche rinnovabili al consumo finale lordo di energi</a:t>
            </a:r>
            <a:r>
              <a:rPr lang="it-IT" sz="2000" dirty="0" smtClean="0"/>
              <a:t>a entro il 2020. Per l’Italia il vincolo è pari al 17%.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SzPts val="1980"/>
              <a:buFont typeface="Arial" panose="020B0604020202020204" pitchFamily="34" charset="0"/>
              <a:buNone/>
            </a:pPr>
            <a:r>
              <a:rPr lang="it-IT" sz="2000" dirty="0" smtClean="0"/>
              <a:t>Per favorire la crescita delle fonti di energia rinnovabili, sono stati definiti, a livello di singolo Paese, diverse tipologie di </a:t>
            </a:r>
            <a:r>
              <a:rPr lang="it-IT" sz="2000" b="1" dirty="0" smtClean="0"/>
              <a:t>strumenti incentivanti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677" y="2993329"/>
            <a:ext cx="8003356" cy="372814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56719" y="3231328"/>
            <a:ext cx="632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Monitoraggio statistico degli obiettivi nazionali e regionali </a:t>
            </a:r>
            <a:endParaRPr lang="it-IT" sz="1400" b="1" dirty="0" smtClean="0"/>
          </a:p>
          <a:p>
            <a:r>
              <a:rPr lang="it-IT" sz="1400" b="1" dirty="0" smtClean="0"/>
              <a:t>sulle </a:t>
            </a:r>
            <a:r>
              <a:rPr lang="it-IT" sz="1400" b="1" dirty="0"/>
              <a:t>FER </a:t>
            </a:r>
            <a:r>
              <a:rPr lang="it-IT" sz="1400" b="1" dirty="0" smtClean="0"/>
              <a:t>– Anni 2012-2020  </a:t>
            </a:r>
            <a:r>
              <a:rPr lang="it-IT" sz="1400" b="1" dirty="0" smtClean="0">
                <a:hlinkClick r:id="rId4"/>
              </a:rPr>
              <a:t>www.gse.it</a:t>
            </a:r>
            <a:r>
              <a:rPr lang="it-IT" sz="1400" b="1" dirty="0" smtClean="0"/>
              <a:t>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803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42543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Potenza installata FER – UE 27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409280" y="938381"/>
            <a:ext cx="9119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dirty="0" smtClean="0">
                <a:latin typeface="+mn-lt"/>
              </a:rPr>
              <a:t>2007: potenza installata circa 200 GW, buona parte idroelettrica (66%) ed eolica (25%)</a:t>
            </a:r>
          </a:p>
          <a:p>
            <a:r>
              <a:rPr lang="it-IT" altLang="it-IT" sz="2000" dirty="0" smtClean="0">
                <a:latin typeface="+mn-lt"/>
              </a:rPr>
              <a:t>2020: potenza installata circa 500 GW, grande crescita di eolico e solare</a:t>
            </a:r>
          </a:p>
          <a:p>
            <a:r>
              <a:rPr lang="it-IT" altLang="it-IT" sz="2000" dirty="0" smtClean="0">
                <a:latin typeface="+mn-lt"/>
              </a:rPr>
              <a:t>Eolico e solare sono fonti rinnovabili </a:t>
            </a:r>
            <a:r>
              <a:rPr lang="it-IT" altLang="it-IT" sz="2000" b="1" u="sng" dirty="0" smtClean="0">
                <a:latin typeface="+mn-lt"/>
              </a:rPr>
              <a:t>NON programmabili</a:t>
            </a:r>
            <a:r>
              <a:rPr lang="it-IT" altLang="it-IT" sz="2000" dirty="0" smtClean="0">
                <a:latin typeface="+mn-lt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3661"/>
            <a:ext cx="12192000" cy="4331578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 flipH="1">
            <a:off x="1206630" y="2460395"/>
            <a:ext cx="18854" cy="271492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9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23" y="2799988"/>
            <a:ext cx="9748242" cy="3556362"/>
          </a:xfrm>
          <a:prstGeom prst="rect">
            <a:avLst/>
          </a:prstGeom>
        </p:spPr>
      </p:pic>
      <p:sp>
        <p:nvSpPr>
          <p:cNvPr id="6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942543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Produzione di energia elettrica da FER – UE 27</a:t>
            </a: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7" name="CasellaDiTesto 2"/>
          <p:cNvSpPr txBox="1">
            <a:spLocks noChangeArrowheads="1"/>
          </p:cNvSpPr>
          <p:nvPr/>
        </p:nvSpPr>
        <p:spPr bwMode="auto">
          <a:xfrm>
            <a:off x="376687" y="895676"/>
            <a:ext cx="114096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000" b="1" dirty="0" smtClean="0">
                <a:latin typeface="+mn-lt"/>
              </a:rPr>
              <a:t>Concetti importanti</a:t>
            </a:r>
            <a:r>
              <a:rPr lang="it-IT" altLang="it-IT" sz="2000" dirty="0" smtClean="0">
                <a:latin typeface="+mn-lt"/>
              </a:rPr>
              <a:t>: </a:t>
            </a:r>
          </a:p>
          <a:p>
            <a:r>
              <a:rPr lang="it-IT" altLang="it-IT" sz="2000" dirty="0" smtClean="0">
                <a:latin typeface="+mn-lt"/>
              </a:rPr>
              <a:t>1) Energia (kWh, MWh, </a:t>
            </a:r>
            <a:r>
              <a:rPr lang="it-IT" altLang="it-IT" sz="2000" dirty="0" err="1" smtClean="0">
                <a:latin typeface="+mn-lt"/>
              </a:rPr>
              <a:t>GWh</a:t>
            </a:r>
            <a:r>
              <a:rPr lang="it-IT" altLang="it-IT" sz="2000" dirty="0" smtClean="0">
                <a:latin typeface="+mn-lt"/>
              </a:rPr>
              <a:t>, </a:t>
            </a:r>
            <a:r>
              <a:rPr lang="it-IT" altLang="it-IT" sz="2000" dirty="0" err="1" smtClean="0">
                <a:latin typeface="+mn-lt"/>
              </a:rPr>
              <a:t>TWh</a:t>
            </a:r>
            <a:r>
              <a:rPr lang="it-IT" altLang="it-IT" sz="2000" dirty="0" smtClean="0">
                <a:latin typeface="+mn-lt"/>
              </a:rPr>
              <a:t>) e potenza (kW, MW, GW) non sono la stessa cosa!</a:t>
            </a:r>
          </a:p>
          <a:p>
            <a:r>
              <a:rPr lang="it-IT" altLang="it-IT" sz="2000" dirty="0" smtClean="0">
                <a:latin typeface="+mn-lt"/>
              </a:rPr>
              <a:t>2) Il rapporto tra energia prodotta e potenza installata cambia molto a seconda del tipo di fonte rinnovabile!</a:t>
            </a:r>
          </a:p>
          <a:p>
            <a:endParaRPr lang="it-IT" altLang="it-IT" sz="1800" dirty="0" smtClean="0">
              <a:latin typeface="+mn-lt"/>
            </a:endParaRPr>
          </a:p>
          <a:p>
            <a:r>
              <a:rPr lang="it-IT" altLang="it-IT" sz="1600" dirty="0" smtClean="0">
                <a:latin typeface="+mn-lt"/>
              </a:rPr>
              <a:t>IDROELETTRICO: 	</a:t>
            </a:r>
            <a:r>
              <a:rPr lang="it-IT" altLang="it-IT" sz="1600" b="1" dirty="0" smtClean="0">
                <a:latin typeface="+mn-lt"/>
              </a:rPr>
              <a:t>30% </a:t>
            </a:r>
            <a:r>
              <a:rPr lang="it-IT" altLang="it-IT" sz="1600" dirty="0" smtClean="0">
                <a:latin typeface="+mn-lt"/>
              </a:rPr>
              <a:t>della potenza installata	 </a:t>
            </a:r>
            <a:r>
              <a:rPr lang="it-IT" altLang="it-IT" sz="1600" b="1" dirty="0" smtClean="0">
                <a:latin typeface="+mn-lt"/>
              </a:rPr>
              <a:t>33% </a:t>
            </a:r>
            <a:r>
              <a:rPr lang="it-IT" altLang="it-IT" sz="1600" dirty="0" smtClean="0">
                <a:latin typeface="+mn-lt"/>
              </a:rPr>
              <a:t>dell’energia prodotta</a:t>
            </a:r>
          </a:p>
          <a:p>
            <a:r>
              <a:rPr lang="it-IT" altLang="it-IT" sz="1600" dirty="0" smtClean="0">
                <a:latin typeface="+mn-lt"/>
              </a:rPr>
              <a:t>BIOENERGIE:	</a:t>
            </a:r>
            <a:r>
              <a:rPr lang="it-IT" altLang="it-IT" sz="1600" b="1" dirty="0" smtClean="0">
                <a:latin typeface="+mn-lt"/>
              </a:rPr>
              <a:t> 6% </a:t>
            </a:r>
            <a:r>
              <a:rPr lang="it-IT" altLang="it-IT" sz="1600" dirty="0" smtClean="0">
                <a:latin typeface="+mn-lt"/>
              </a:rPr>
              <a:t>della potenza installata	 </a:t>
            </a:r>
            <a:r>
              <a:rPr lang="it-IT" altLang="it-IT" sz="1600" b="1" dirty="0" smtClean="0">
                <a:latin typeface="+mn-lt"/>
              </a:rPr>
              <a:t>16% </a:t>
            </a:r>
            <a:r>
              <a:rPr lang="it-IT" altLang="it-IT" sz="1600" dirty="0" smtClean="0">
                <a:latin typeface="+mn-lt"/>
              </a:rPr>
              <a:t>dell’energia prodotta</a:t>
            </a:r>
          </a:p>
          <a:p>
            <a:r>
              <a:rPr lang="it-IT" altLang="it-IT" sz="1600" dirty="0" smtClean="0">
                <a:latin typeface="+mn-lt"/>
              </a:rPr>
              <a:t>SOLARE: 		</a:t>
            </a:r>
            <a:r>
              <a:rPr lang="it-IT" altLang="it-IT" sz="1600" b="1" dirty="0" smtClean="0">
                <a:latin typeface="+mn-lt"/>
              </a:rPr>
              <a:t>28% </a:t>
            </a:r>
            <a:r>
              <a:rPr lang="it-IT" altLang="it-IT" sz="1600" dirty="0" smtClean="0">
                <a:latin typeface="+mn-lt"/>
              </a:rPr>
              <a:t>della potenza installata	 </a:t>
            </a:r>
            <a:r>
              <a:rPr lang="it-IT" altLang="it-IT" sz="1600" b="1" dirty="0" smtClean="0">
                <a:latin typeface="+mn-lt"/>
              </a:rPr>
              <a:t>14% </a:t>
            </a:r>
            <a:r>
              <a:rPr lang="it-IT" altLang="it-IT" sz="1600" dirty="0" smtClean="0">
                <a:latin typeface="+mn-lt"/>
              </a:rPr>
              <a:t>dell’energia prodotta  </a:t>
            </a:r>
            <a:endParaRPr lang="it-IT" altLang="it-IT" sz="1600" dirty="0">
              <a:latin typeface="+mn-lt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2516957" y="3280528"/>
            <a:ext cx="0" cy="226243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9352" y="5334504"/>
            <a:ext cx="9865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In Europa il contributo termoelettrico si sta riducendo (pur essendo sempre preponderante). </a:t>
            </a:r>
          </a:p>
          <a:p>
            <a:endParaRPr lang="en-GB" dirty="0">
              <a:latin typeface="Fira Sans Light" panose="020B0403050000020004"/>
            </a:endParaRPr>
          </a:p>
        </p:txBody>
      </p:sp>
      <p:sp>
        <p:nvSpPr>
          <p:cNvPr id="9" name="Segnaposto contenuto 3">
            <a:extLst>
              <a:ext uri="{FF2B5EF4-FFF2-40B4-BE49-F238E27FC236}">
                <a16:creationId xmlns=""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11046849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 smtClean="0">
                <a:solidFill>
                  <a:srgbClr val="23239A"/>
                </a:solidFill>
                <a:cs typeface="Ebrima" panose="02000000000000000000" pitchFamily="2" charset="0"/>
              </a:rPr>
              <a:t>Produzione energia elettrica in alcuni Paesi (2007 </a:t>
            </a:r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– 2019) </a:t>
            </a: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2346747" y="4714912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/>
              <a:t>2007</a:t>
            </a:r>
          </a:p>
        </p:txBody>
      </p:sp>
      <p:sp>
        <p:nvSpPr>
          <p:cNvPr id="11" name="CasellaDiTesto 8"/>
          <p:cNvSpPr txBox="1">
            <a:spLocks noChangeArrowheads="1"/>
          </p:cNvSpPr>
          <p:nvPr/>
        </p:nvSpPr>
        <p:spPr bwMode="auto">
          <a:xfrm>
            <a:off x="8018250" y="474735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b="1" dirty="0"/>
              <a:t>2019</a:t>
            </a: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2" y="1804135"/>
            <a:ext cx="5271513" cy="28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5663379" y="857924"/>
            <a:ext cx="32693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800" dirty="0" smtClean="0">
                <a:latin typeface="+mn-lt"/>
              </a:rPr>
              <a:t>Solare FV: 138 </a:t>
            </a:r>
            <a:r>
              <a:rPr lang="it-IT" altLang="it-IT" sz="1800" dirty="0" err="1" smtClean="0">
                <a:latin typeface="+mn-lt"/>
              </a:rPr>
              <a:t>TWh</a:t>
            </a:r>
            <a:r>
              <a:rPr lang="it-IT" altLang="it-IT" sz="1800" dirty="0" smtClean="0">
                <a:latin typeface="+mn-lt"/>
              </a:rPr>
              <a:t> (4%)</a:t>
            </a:r>
          </a:p>
          <a:p>
            <a:r>
              <a:rPr lang="it-IT" altLang="it-IT" sz="1800" dirty="0" smtClean="0">
                <a:latin typeface="+mn-lt"/>
              </a:rPr>
              <a:t>Eolico: 429 </a:t>
            </a:r>
            <a:r>
              <a:rPr lang="it-IT" altLang="it-IT" sz="1800" dirty="0" err="1" smtClean="0">
                <a:latin typeface="+mn-lt"/>
              </a:rPr>
              <a:t>TWh</a:t>
            </a:r>
            <a:r>
              <a:rPr lang="it-IT" altLang="it-IT" sz="1800" dirty="0" smtClean="0">
                <a:latin typeface="+mn-lt"/>
              </a:rPr>
              <a:t> (13%)</a:t>
            </a:r>
          </a:p>
          <a:p>
            <a:r>
              <a:rPr lang="it-IT" altLang="it-IT" sz="1800" dirty="0" smtClean="0">
                <a:latin typeface="+mn-lt"/>
              </a:rPr>
              <a:t>Termoelettrico + Nucleare (71%) </a:t>
            </a:r>
            <a:endParaRPr lang="it-IT" altLang="it-IT" sz="1800" dirty="0">
              <a:latin typeface="+mn-lt"/>
            </a:endParaRPr>
          </a:p>
        </p:txBody>
      </p:sp>
      <p:sp>
        <p:nvSpPr>
          <p:cNvPr id="15" name="CasellaDiTesto 2"/>
          <p:cNvSpPr txBox="1">
            <a:spLocks noChangeArrowheads="1"/>
          </p:cNvSpPr>
          <p:nvPr/>
        </p:nvSpPr>
        <p:spPr bwMode="auto">
          <a:xfrm>
            <a:off x="424409" y="880805"/>
            <a:ext cx="32693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800" dirty="0" smtClean="0">
                <a:latin typeface="+mn-lt"/>
              </a:rPr>
              <a:t>Solare FV: trascurabile </a:t>
            </a:r>
          </a:p>
          <a:p>
            <a:r>
              <a:rPr lang="it-IT" altLang="it-IT" sz="1800" dirty="0" smtClean="0">
                <a:latin typeface="+mn-lt"/>
              </a:rPr>
              <a:t>Eolico: 104 </a:t>
            </a:r>
            <a:r>
              <a:rPr lang="it-IT" altLang="it-IT" sz="1800" dirty="0" err="1" smtClean="0">
                <a:latin typeface="+mn-lt"/>
              </a:rPr>
              <a:t>TWh</a:t>
            </a:r>
            <a:r>
              <a:rPr lang="it-IT" altLang="it-IT" sz="1800" dirty="0" smtClean="0">
                <a:latin typeface="+mn-lt"/>
              </a:rPr>
              <a:t> (3%)</a:t>
            </a:r>
          </a:p>
          <a:p>
            <a:r>
              <a:rPr lang="it-IT" altLang="it-IT" sz="1800" dirty="0" smtClean="0">
                <a:latin typeface="+mn-lt"/>
              </a:rPr>
              <a:t>Termoelettrico + Nucleare (87%) </a:t>
            </a:r>
            <a:endParaRPr lang="it-IT" altLang="it-IT" sz="1800" dirty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837B7647-3BB2-4984-A203-CC9B93A37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379" y="1781254"/>
            <a:ext cx="5201265" cy="299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13127</TotalTime>
  <Words>2799</Words>
  <Application>Microsoft Office PowerPoint</Application>
  <PresentationFormat>Widescreen</PresentationFormat>
  <Paragraphs>593</Paragraphs>
  <Slides>51</Slides>
  <Notes>49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8" baseType="lpstr">
      <vt:lpstr>ＭＳ Ｐゴシック</vt:lpstr>
      <vt:lpstr>ＭＳ Ｐゴシック</vt:lpstr>
      <vt:lpstr>Arial</vt:lpstr>
      <vt:lpstr>Calibri</vt:lpstr>
      <vt:lpstr>Calibri Light</vt:lpstr>
      <vt:lpstr>Ebrima</vt:lpstr>
      <vt:lpstr>Fira Sans</vt:lpstr>
      <vt:lpstr>Fira Sans Light</vt:lpstr>
      <vt:lpstr>Fira Sans Medium</vt:lpstr>
      <vt:lpstr>Garamond</vt:lpstr>
      <vt:lpstr>Giorgio</vt:lpstr>
      <vt:lpstr>Quattrocento Sans</vt:lpstr>
      <vt:lpstr>Roboto Slab</vt:lpstr>
      <vt:lpstr>Segoe UI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Iacopo</dc:creator>
  <cp:lastModifiedBy>Massimo Rivarolo</cp:lastModifiedBy>
  <cp:revision>244</cp:revision>
  <dcterms:created xsi:type="dcterms:W3CDTF">2019-11-06T13:50:11Z</dcterms:created>
  <dcterms:modified xsi:type="dcterms:W3CDTF">2023-01-24T09:15:02Z</dcterms:modified>
</cp:coreProperties>
</file>