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drawings/drawing1.xml" ContentType="application/vnd.openxmlformats-officedocument.drawingml.chartshapes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9"/>
  </p:notesMasterIdLst>
  <p:sldIdLst>
    <p:sldId id="394" r:id="rId2"/>
    <p:sldId id="258" r:id="rId3"/>
    <p:sldId id="273" r:id="rId4"/>
    <p:sldId id="416" r:id="rId5"/>
    <p:sldId id="274" r:id="rId6"/>
    <p:sldId id="256" r:id="rId7"/>
    <p:sldId id="259" r:id="rId8"/>
    <p:sldId id="261" r:id="rId9"/>
    <p:sldId id="262" r:id="rId10"/>
    <p:sldId id="263" r:id="rId11"/>
    <p:sldId id="264" r:id="rId12"/>
    <p:sldId id="266" r:id="rId13"/>
    <p:sldId id="267" r:id="rId14"/>
    <p:sldId id="268" r:id="rId15"/>
    <p:sldId id="269" r:id="rId16"/>
    <p:sldId id="270" r:id="rId17"/>
    <p:sldId id="271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6" r:id="rId29"/>
    <p:sldId id="285" r:id="rId30"/>
    <p:sldId id="287" r:id="rId31"/>
    <p:sldId id="288" r:id="rId32"/>
    <p:sldId id="289" r:id="rId33"/>
    <p:sldId id="292" r:id="rId34"/>
    <p:sldId id="291" r:id="rId35"/>
    <p:sldId id="293" r:id="rId36"/>
    <p:sldId id="336" r:id="rId37"/>
    <p:sldId id="294" r:id="rId38"/>
    <p:sldId id="295" r:id="rId39"/>
    <p:sldId id="335" r:id="rId40"/>
    <p:sldId id="296" r:id="rId41"/>
    <p:sldId id="298" r:id="rId42"/>
    <p:sldId id="414" r:id="rId43"/>
    <p:sldId id="395" r:id="rId44"/>
    <p:sldId id="396" r:id="rId45"/>
    <p:sldId id="397" r:id="rId46"/>
    <p:sldId id="398" r:id="rId47"/>
    <p:sldId id="399" r:id="rId48"/>
    <p:sldId id="400" r:id="rId49"/>
    <p:sldId id="401" r:id="rId50"/>
    <p:sldId id="402" r:id="rId51"/>
    <p:sldId id="403" r:id="rId52"/>
    <p:sldId id="404" r:id="rId53"/>
    <p:sldId id="405" r:id="rId54"/>
    <p:sldId id="406" r:id="rId55"/>
    <p:sldId id="290" r:id="rId56"/>
    <p:sldId id="407" r:id="rId57"/>
    <p:sldId id="408" r:id="rId58"/>
    <p:sldId id="409" r:id="rId59"/>
    <p:sldId id="410" r:id="rId60"/>
    <p:sldId id="411" r:id="rId61"/>
    <p:sldId id="412" r:id="rId62"/>
    <p:sldId id="297" r:id="rId63"/>
    <p:sldId id="413" r:id="rId64"/>
    <p:sldId id="299" r:id="rId65"/>
    <p:sldId id="300" r:id="rId66"/>
    <p:sldId id="301" r:id="rId67"/>
    <p:sldId id="302" r:id="rId68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4D69F"/>
    <a:srgbClr val="9ABA5C"/>
    <a:srgbClr val="78933B"/>
    <a:srgbClr val="000000"/>
    <a:srgbClr val="FF331F"/>
    <a:srgbClr val="3626A7"/>
    <a:srgbClr val="B7B2E2"/>
    <a:srgbClr val="7BAFD9"/>
    <a:srgbClr val="26587E"/>
    <a:srgbClr val="3477A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03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656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 w="25400"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4178914602787929"/>
          <c:y val="5.740621653450944E-2"/>
          <c:w val="0.83687438456979391"/>
          <c:h val="0.69708802468966879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Foglio1!$B$1</c:f>
              <c:strCache>
                <c:ptCount val="1"/>
                <c:pt idx="0">
                  <c:v>Percentuale di studenti con DSA sul totale della popolazione</c:v>
                </c:pt>
              </c:strCache>
            </c:strRef>
          </c:tx>
          <c:spPr>
            <a:gradFill flip="none" rotWithShape="1">
              <a:gsLst>
                <a:gs pos="13000">
                  <a:srgbClr val="ECB030"/>
                </a:gs>
                <a:gs pos="78000">
                  <a:srgbClr val="ECB030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p3d/>
          </c:spPr>
          <c:invertIfNegative val="0"/>
          <c:dLbls>
            <c:dLbl>
              <c:idx val="0"/>
              <c:layout>
                <c:manualLayout>
                  <c:x val="2.5825318671037895E-2"/>
                  <c:y val="-5.9956009728149851E-3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6,25%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0-EC65-4C58-9279-7C2A3582E1AB}"/>
                </c:ext>
              </c:extLst>
            </c:dLbl>
            <c:dLbl>
              <c:idx val="1"/>
              <c:layout>
                <c:manualLayout>
                  <c:x val="2.5157047055644942E-2"/>
                  <c:y val="7.3677621875623174E-4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21,25%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EC65-4C58-9279-7C2A3582E1AB}"/>
                </c:ext>
              </c:extLst>
            </c:dLbl>
            <c:dLbl>
              <c:idx val="2"/>
              <c:layout>
                <c:manualLayout>
                  <c:x val="2.6092272454160164E-2"/>
                  <c:y val="7.0027537856102873E-3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12,50%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2-EC65-4C58-9279-7C2A3582E1A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latin typeface="Avenir Next LT Pro" panose="020B0504020202020204" pitchFamily="34" charset="0"/>
                    <a:ea typeface="+mn-ea"/>
                    <a:cs typeface="+mn-cs"/>
                  </a:defRPr>
                </a:pPr>
                <a:endParaRPr lang="en-I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Foglio1!$A$2:$A$4</c:f>
              <c:strCache>
                <c:ptCount val="3"/>
                <c:pt idx="0">
                  <c:v>Sprenger-_x000d_Charolles et al. (2011)</c:v>
                </c:pt>
                <c:pt idx="1">
                  <c:v>Kohli et al. (2018)</c:v>
                </c:pt>
                <c:pt idx="2">
                  <c:v>Costantini_x000d_et al. (2020)</c:v>
                </c:pt>
              </c:strCache>
            </c:strRef>
          </c:cat>
          <c:val>
            <c:numRef>
              <c:f>Foglio1!$B$2:$B$4</c:f>
              <c:numCache>
                <c:formatCode>_(* #,##0.00_);_(* \(#,##0.00\);_(* "-"??_);_(@_)</c:formatCode>
                <c:ptCount val="3"/>
                <c:pt idx="0">
                  <c:v>6.25</c:v>
                </c:pt>
                <c:pt idx="1">
                  <c:v>21.25</c:v>
                </c:pt>
                <c:pt idx="2">
                  <c:v>12.5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EC65-4C58-9279-7C2A3582E1AB}"/>
            </c:ext>
          </c:extLst>
        </c:ser>
        <c:ser>
          <c:idx val="1"/>
          <c:order val="1"/>
          <c:tx>
            <c:strRef>
              <c:f>Foglio1!$C$1</c:f>
              <c:strCache>
                <c:ptCount val="1"/>
                <c:pt idx="0">
                  <c:v>Colonna1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tint val="100000"/>
                    <a:shade val="100000"/>
                    <a:satMod val="130000"/>
                  </a:schemeClr>
                </a:gs>
                <a:gs pos="100000">
                  <a:schemeClr val="accent2">
                    <a:tint val="50000"/>
                    <a:shade val="100000"/>
                    <a:satMod val="350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n-I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Foglio1!$A$2:$A$4</c:f>
              <c:strCache>
                <c:ptCount val="3"/>
                <c:pt idx="0">
                  <c:v>Sprenger-_x000d_Charolles et al. (2011)</c:v>
                </c:pt>
                <c:pt idx="1">
                  <c:v>Kohli et al. (2018)</c:v>
                </c:pt>
                <c:pt idx="2">
                  <c:v>Costantini_x000d_et al. (2020)</c:v>
                </c:pt>
              </c:strCache>
            </c:strRef>
          </c:cat>
          <c:val>
            <c:numRef>
              <c:f>Foglio1!$C$2:$C$4</c:f>
              <c:numCache>
                <c:formatCode>General</c:formatCode>
                <c:ptCount val="3"/>
              </c:numCache>
            </c:numRef>
          </c:val>
          <c:extLst>
            <c:ext xmlns:c16="http://schemas.microsoft.com/office/drawing/2014/chart" uri="{C3380CC4-5D6E-409C-BE32-E72D297353CC}">
              <c16:uniqueId val="{00000004-EC65-4C58-9279-7C2A3582E1AB}"/>
            </c:ext>
          </c:extLst>
        </c:ser>
        <c:ser>
          <c:idx val="2"/>
          <c:order val="2"/>
          <c:tx>
            <c:strRef>
              <c:f>Foglio1!$D$1</c:f>
              <c:strCache>
                <c:ptCount val="1"/>
                <c:pt idx="0">
                  <c:v>Colonna2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tint val="100000"/>
                    <a:shade val="100000"/>
                    <a:satMod val="130000"/>
                  </a:schemeClr>
                </a:gs>
                <a:gs pos="100000">
                  <a:schemeClr val="accent3">
                    <a:tint val="50000"/>
                    <a:shade val="100000"/>
                    <a:satMod val="350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n-I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Foglio1!$A$2:$A$4</c:f>
              <c:strCache>
                <c:ptCount val="3"/>
                <c:pt idx="0">
                  <c:v>Sprenger-_x000d_Charolles et al. (2011)</c:v>
                </c:pt>
                <c:pt idx="1">
                  <c:v>Kohli et al. (2018)</c:v>
                </c:pt>
                <c:pt idx="2">
                  <c:v>Costantini_x000d_et al. (2020)</c:v>
                </c:pt>
              </c:strCache>
            </c:strRef>
          </c:cat>
          <c:val>
            <c:numRef>
              <c:f>Foglio1!$D$2:$D$4</c:f>
              <c:numCache>
                <c:formatCode>General</c:formatCode>
                <c:ptCount val="3"/>
              </c:numCache>
            </c:numRef>
          </c:val>
          <c:extLst>
            <c:ext xmlns:c16="http://schemas.microsoft.com/office/drawing/2014/chart" uri="{C3380CC4-5D6E-409C-BE32-E72D297353CC}">
              <c16:uniqueId val="{00000005-EC65-4C58-9279-7C2A3582E1AB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69"/>
        <c:gapDepth val="156"/>
        <c:shape val="cylinder"/>
        <c:axId val="-1531111712"/>
        <c:axId val="-1531109424"/>
        <c:axId val="0"/>
      </c:bar3DChart>
      <c:catAx>
        <c:axId val="-15311117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/>
                </a:solidFill>
                <a:latin typeface="Avenir Next LT Pro" panose="020B0504020202020204" pitchFamily="34" charset="0"/>
                <a:ea typeface="+mn-ea"/>
                <a:cs typeface="+mn-cs"/>
              </a:defRPr>
            </a:pPr>
            <a:endParaRPr lang="en-IT"/>
          </a:p>
        </c:txPr>
        <c:crossAx val="-1531109424"/>
        <c:crosses val="autoZero"/>
        <c:auto val="1"/>
        <c:lblAlgn val="ctr"/>
        <c:lblOffset val="100"/>
        <c:noMultiLvlLbl val="0"/>
      </c:catAx>
      <c:valAx>
        <c:axId val="-15311094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50000"/>
                </a:schemeClr>
              </a:solidFill>
              <a:round/>
            </a:ln>
            <a:effectLst/>
          </c:spPr>
        </c:majorGridlines>
        <c:numFmt formatCode="_(* #,##0.00_);_(* \(#,##0.00\);_(* &quot;-&quot;??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IT"/>
          </a:p>
        </c:txPr>
        <c:crossAx val="-153111171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IT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 w="25400"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stacked"/>
        <c:varyColors val="0"/>
        <c:ser>
          <c:idx val="0"/>
          <c:order val="0"/>
          <c:tx>
            <c:strRef>
              <c:f>Foglio1!$B$1</c:f>
              <c:strCache>
                <c:ptCount val="1"/>
                <c:pt idx="0">
                  <c:v>Percentuale di studenti con DSA sul totale della popolazione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tint val="100000"/>
                    <a:shade val="100000"/>
                    <a:satMod val="130000"/>
                  </a:schemeClr>
                </a:gs>
                <a:gs pos="100000">
                  <a:schemeClr val="accent1">
                    <a:tint val="50000"/>
                    <a:shade val="100000"/>
                    <a:satMod val="350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p3d/>
          </c:spPr>
          <c:invertIfNegative val="0"/>
          <c:dPt>
            <c:idx val="0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1-891B-4CD1-88AB-BF14B4D8A23F}"/>
              </c:ext>
            </c:extLst>
          </c:dPt>
          <c:dPt>
            <c:idx val="1"/>
            <c:invertIfNegative val="0"/>
            <c:bubble3D val="0"/>
            <c:spPr>
              <a:gradFill flip="none" rotWithShape="1">
                <a:gsLst>
                  <a:gs pos="41000">
                    <a:srgbClr val="F7D55A"/>
                  </a:gs>
                  <a:gs pos="82000">
                    <a:srgbClr val="FF0000"/>
                  </a:gs>
                </a:gsLst>
                <a:lin ang="2700000" scaled="1"/>
                <a:tileRect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3-891B-4CD1-88AB-BF14B4D8A23F}"/>
              </c:ext>
            </c:extLst>
          </c:dPt>
          <c:dLbls>
            <c:dLbl>
              <c:idx val="0"/>
              <c:layout>
                <c:manualLayout>
                  <c:x val="0"/>
                  <c:y val="9.2602972956468396E-2"/>
                </c:manualLayout>
              </c:layout>
              <c:tx>
                <c:rich>
                  <a:bodyPr/>
                  <a:lstStyle/>
                  <a:p>
                    <a:r>
                      <a:rPr lang="en-US" sz="2000" dirty="0"/>
                      <a:t>42%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891B-4CD1-88AB-BF14B4D8A23F}"/>
                </c:ext>
              </c:extLst>
            </c:dLbl>
            <c:dLbl>
              <c:idx val="1"/>
              <c:layout>
                <c:manualLayout>
                  <c:x val="7.9808748075673678E-3"/>
                  <c:y val="0.1774890314998977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2000" b="1" i="0" u="none" strike="noStrike" kern="1200" baseline="0">
                        <a:solidFill>
                          <a:schemeClr val="tx1"/>
                        </a:solidFill>
                        <a:latin typeface="Avenir Next LT Pro" panose="020B0504020202020204" pitchFamily="34" charset="0"/>
                        <a:ea typeface="+mn-ea"/>
                        <a:cs typeface="+mn-cs"/>
                      </a:defRPr>
                    </a:pPr>
                    <a:r>
                      <a:rPr lang="en-US" sz="2000" dirty="0"/>
                      <a:t>80%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1" i="0" u="none" strike="noStrike" kern="1200" baseline="0">
                      <a:solidFill>
                        <a:schemeClr val="tx1"/>
                      </a:solidFill>
                      <a:latin typeface="Avenir Next LT Pro" panose="020B0504020202020204" pitchFamily="34" charset="0"/>
                      <a:ea typeface="+mn-ea"/>
                      <a:cs typeface="+mn-cs"/>
                    </a:defRPr>
                  </a:pPr>
                  <a:endParaRPr lang="en-IT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891B-4CD1-88AB-BF14B4D8A23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Avenir Next LT Pro" panose="020B0504020202020204" pitchFamily="34" charset="0"/>
                    <a:ea typeface="+mn-ea"/>
                    <a:cs typeface="+mn-cs"/>
                  </a:defRPr>
                </a:pPr>
                <a:endParaRPr lang="en-I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Foglio1!$A$2:$A$3</c:f>
              <c:strCache>
                <c:ptCount val="2"/>
                <c:pt idx="0">
                  <c:v>Moll et al. (2014)</c:v>
                </c:pt>
                <c:pt idx="1">
                  <c:v>Sprenger-_x000d_Charolles et al. (2011)</c:v>
                </c:pt>
              </c:strCache>
            </c:strRef>
          </c:cat>
          <c:val>
            <c:numRef>
              <c:f>Foglio1!$B$2:$B$3</c:f>
              <c:numCache>
                <c:formatCode>_-* #,##0.0\ _€_-;\-* #,##0.0\ _€_-;_-* "-"??\ _€_-;_-@_-</c:formatCode>
                <c:ptCount val="2"/>
                <c:pt idx="0">
                  <c:v>42.5</c:v>
                </c:pt>
                <c:pt idx="1">
                  <c:v>80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891B-4CD1-88AB-BF14B4D8A23F}"/>
            </c:ext>
          </c:extLst>
        </c:ser>
        <c:ser>
          <c:idx val="1"/>
          <c:order val="1"/>
          <c:tx>
            <c:strRef>
              <c:f>Foglio1!$C$1</c:f>
              <c:strCache>
                <c:ptCount val="1"/>
                <c:pt idx="0">
                  <c:v>Colonna1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tint val="100000"/>
                    <a:shade val="100000"/>
                    <a:satMod val="130000"/>
                  </a:schemeClr>
                </a:gs>
                <a:gs pos="100000">
                  <a:schemeClr val="accent2">
                    <a:tint val="50000"/>
                    <a:shade val="100000"/>
                    <a:satMod val="350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n-I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Foglio1!$A$2:$A$3</c:f>
              <c:strCache>
                <c:ptCount val="2"/>
                <c:pt idx="0">
                  <c:v>Moll et al. (2014)</c:v>
                </c:pt>
                <c:pt idx="1">
                  <c:v>Sprenger-_x000d_Charolles et al. (2011)</c:v>
                </c:pt>
              </c:strCache>
            </c:strRef>
          </c:cat>
          <c:val>
            <c:numRef>
              <c:f>Foglio1!$C$2:$C$3</c:f>
              <c:numCache>
                <c:formatCode>General</c:formatCode>
                <c:ptCount val="2"/>
              </c:numCache>
            </c:numRef>
          </c:val>
          <c:extLst>
            <c:ext xmlns:c16="http://schemas.microsoft.com/office/drawing/2014/chart" uri="{C3380CC4-5D6E-409C-BE32-E72D297353CC}">
              <c16:uniqueId val="{00000005-891B-4CD1-88AB-BF14B4D8A23F}"/>
            </c:ext>
          </c:extLst>
        </c:ser>
        <c:ser>
          <c:idx val="2"/>
          <c:order val="2"/>
          <c:tx>
            <c:strRef>
              <c:f>Foglio1!$D$1</c:f>
              <c:strCache>
                <c:ptCount val="1"/>
                <c:pt idx="0">
                  <c:v>Colonna2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tint val="100000"/>
                    <a:shade val="100000"/>
                    <a:satMod val="130000"/>
                  </a:schemeClr>
                </a:gs>
                <a:gs pos="100000">
                  <a:schemeClr val="accent3">
                    <a:tint val="50000"/>
                    <a:shade val="100000"/>
                    <a:satMod val="350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n-I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Foglio1!$A$2:$A$3</c:f>
              <c:strCache>
                <c:ptCount val="2"/>
                <c:pt idx="0">
                  <c:v>Moll et al. (2014)</c:v>
                </c:pt>
                <c:pt idx="1">
                  <c:v>Sprenger-_x000d_Charolles et al. (2011)</c:v>
                </c:pt>
              </c:strCache>
            </c:strRef>
          </c:cat>
          <c:val>
            <c:numRef>
              <c:f>Foglio1!$D$2:$D$3</c:f>
              <c:numCache>
                <c:formatCode>General</c:formatCode>
                <c:ptCount val="2"/>
              </c:numCache>
            </c:numRef>
          </c:val>
          <c:extLst>
            <c:ext xmlns:c16="http://schemas.microsoft.com/office/drawing/2014/chart" uri="{C3380CC4-5D6E-409C-BE32-E72D297353CC}">
              <c16:uniqueId val="{00000006-891B-4CD1-88AB-BF14B4D8A23F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30"/>
        <c:shape val="pyramid"/>
        <c:axId val="-1560083888"/>
        <c:axId val="-1559950752"/>
        <c:axId val="0"/>
      </c:bar3DChart>
      <c:catAx>
        <c:axId val="-15600838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/>
                </a:solidFill>
                <a:latin typeface="Avenir Next LT Pro" panose="020B0504020202020204" pitchFamily="34" charset="0"/>
                <a:ea typeface="+mn-ea"/>
                <a:cs typeface="+mn-cs"/>
              </a:defRPr>
            </a:pPr>
            <a:endParaRPr lang="en-IT"/>
          </a:p>
        </c:txPr>
        <c:crossAx val="-1559950752"/>
        <c:crosses val="autoZero"/>
        <c:auto val="1"/>
        <c:lblAlgn val="ctr"/>
        <c:lblOffset val="100"/>
        <c:noMultiLvlLbl val="0"/>
      </c:catAx>
      <c:valAx>
        <c:axId val="-1559950752"/>
        <c:scaling>
          <c:orientation val="minMax"/>
          <c:max val="80"/>
          <c:min val="0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50000"/>
                </a:schemeClr>
              </a:solidFill>
              <a:round/>
            </a:ln>
            <a:effectLst/>
          </c:spPr>
        </c:majorGridlines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IT"/>
          </a:p>
        </c:txPr>
        <c:crossAx val="-1560083888"/>
        <c:crosses val="autoZero"/>
        <c:crossBetween val="between"/>
        <c:majorUnit val="20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IT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67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Foglio1!$B$1</c:f>
              <c:strCache>
                <c:ptCount val="1"/>
                <c:pt idx="0">
                  <c:v>Vendite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tint val="100000"/>
                      <a:shade val="100000"/>
                      <a:satMod val="130000"/>
                    </a:schemeClr>
                  </a:gs>
                  <a:gs pos="100000">
                    <a:schemeClr val="accent1">
                      <a:tint val="50000"/>
                      <a:shade val="100000"/>
                      <a:satMod val="350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1-76B9-4182-AF42-5CD005944854}"/>
              </c:ext>
            </c:extLst>
          </c:dPt>
          <c:dPt>
            <c:idx val="1"/>
            <c:bubble3D val="0"/>
            <c:explosion val="25"/>
            <c:spPr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3-76B9-4182-AF42-5CD005944854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tint val="100000"/>
                      <a:shade val="100000"/>
                      <a:satMod val="130000"/>
                    </a:schemeClr>
                  </a:gs>
                  <a:gs pos="100000">
                    <a:schemeClr val="accent3">
                      <a:tint val="50000"/>
                      <a:shade val="100000"/>
                      <a:satMod val="350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5-76B9-4182-AF42-5CD005944854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chemeClr val="accent4">
                      <a:tint val="100000"/>
                      <a:shade val="100000"/>
                      <a:satMod val="130000"/>
                    </a:schemeClr>
                  </a:gs>
                  <a:gs pos="100000">
                    <a:schemeClr val="accent4">
                      <a:tint val="50000"/>
                      <a:shade val="100000"/>
                      <a:satMod val="350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7-76B9-4182-AF42-5CD005944854}"/>
              </c:ext>
            </c:extLst>
          </c:dPt>
          <c:dLbls>
            <c:dLbl>
              <c:idx val="0"/>
              <c:layout>
                <c:manualLayout>
                  <c:x val="-3.0169027754088199E-2"/>
                  <c:y val="0.26030894165246599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2000" b="1" i="0" u="none" strike="noStrike" kern="1200" baseline="0">
                        <a:solidFill>
                          <a:schemeClr val="tx1"/>
                        </a:solidFill>
                        <a:latin typeface="Avenir Next LT Pro" panose="020B0504020202020204" pitchFamily="34" charset="0"/>
                        <a:ea typeface="+mn-ea"/>
                        <a:cs typeface="+mn-cs"/>
                      </a:defRPr>
                    </a:pPr>
                    <a:r>
                      <a:rPr lang="en-US" sz="2000" b="1" dirty="0">
                        <a:solidFill>
                          <a:schemeClr val="tx1"/>
                        </a:solidFill>
                        <a:latin typeface="Avenir Next LT Pro" panose="020B0504020202020204" pitchFamily="34" charset="0"/>
                      </a:rPr>
                      <a:t>5,3%</a:t>
                    </a:r>
                    <a:endParaRPr lang="en-US" sz="2000" b="1" baseline="0" dirty="0">
                      <a:solidFill>
                        <a:schemeClr val="tx1"/>
                      </a:solidFill>
                      <a:latin typeface="Avenir Next LT Pro" panose="020B0504020202020204" pitchFamily="34" charset="0"/>
                    </a:endParaRPr>
                  </a:p>
                </c:rich>
              </c:tx>
              <c:numFmt formatCode="#,##0.0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1" i="0" u="none" strike="noStrike" kern="1200" baseline="0">
                      <a:solidFill>
                        <a:schemeClr val="tx1"/>
                      </a:solidFill>
                      <a:latin typeface="Avenir Next LT Pro" panose="020B0504020202020204" pitchFamily="34" charset="0"/>
                      <a:ea typeface="+mn-ea"/>
                      <a:cs typeface="+mn-cs"/>
                    </a:defRPr>
                  </a:pPr>
                  <a:endParaRPr lang="en-IT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76B9-4182-AF42-5CD005944854}"/>
                </c:ext>
              </c:extLst>
            </c:dLbl>
            <c:dLbl>
              <c:idx val="1"/>
              <c:layout>
                <c:manualLayout>
                  <c:x val="0.239585510442517"/>
                  <c:y val="-4.53263953861434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2000" b="1" i="0" u="none" strike="noStrike" kern="1200" baseline="0">
                        <a:solidFill>
                          <a:schemeClr val="tx1"/>
                        </a:solidFill>
                        <a:latin typeface="Avenir Next LT Pro" panose="020B0504020202020204" pitchFamily="34" charset="0"/>
                        <a:ea typeface="+mn-ea"/>
                        <a:cs typeface="+mn-cs"/>
                      </a:defRPr>
                    </a:pPr>
                    <a:fld id="{0A2AAD7A-AAFF-9A4E-A186-8A5A2485BD12}" type="CATEGORYNAME">
                      <a:rPr lang="en-US" sz="2000" b="1">
                        <a:solidFill>
                          <a:schemeClr val="tx1"/>
                        </a:solidFill>
                        <a:latin typeface="Avenir Next LT Pro" panose="020B0504020202020204" pitchFamily="34" charset="0"/>
                      </a:rPr>
                      <a:pPr>
                        <a:defRPr sz="2000" b="1">
                          <a:solidFill>
                            <a:schemeClr val="tx1"/>
                          </a:solidFill>
                          <a:latin typeface="Avenir Next LT Pro" panose="020B0504020202020204" pitchFamily="34" charset="0"/>
                        </a:defRPr>
                      </a:pPr>
                      <a:t>[CATEGORY NAME]</a:t>
                    </a:fld>
                    <a:r>
                      <a:rPr lang="en-US" sz="2000" b="1" baseline="0" dirty="0">
                        <a:solidFill>
                          <a:schemeClr val="tx1"/>
                        </a:solidFill>
                        <a:latin typeface="Avenir Next LT Pro" panose="020B0504020202020204" pitchFamily="34" charset="0"/>
                      </a:rPr>
                      <a:t>94,6%</a:t>
                    </a:r>
                  </a:p>
                </c:rich>
              </c:tx>
              <c:numFmt formatCode="#,##0.0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1" i="0" u="none" strike="noStrike" kern="1200" baseline="0">
                      <a:solidFill>
                        <a:schemeClr val="tx1"/>
                      </a:solidFill>
                      <a:latin typeface="Avenir Next LT Pro" panose="020B0504020202020204" pitchFamily="34" charset="0"/>
                      <a:ea typeface="+mn-ea"/>
                      <a:cs typeface="+mn-cs"/>
                    </a:defRPr>
                  </a:pPr>
                  <a:endParaRPr lang="en-IT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76B9-4182-AF42-5CD00594485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tx1"/>
                    </a:solidFill>
                    <a:latin typeface="Avenir Next LT Pro" panose="020B0504020202020204" pitchFamily="34" charset="0"/>
                    <a:ea typeface="+mn-ea"/>
                    <a:cs typeface="+mn-cs"/>
                  </a:defRPr>
                </a:pPr>
                <a:endParaRPr lang="en-IT"/>
              </a:p>
            </c:txPr>
            <c:dLblPos val="inEnd"/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numRef>
              <c:f>Foglio1!$A$2:$A$5</c:f>
              <c:numCache>
                <c:formatCode>General</c:formatCode>
                <c:ptCount val="4"/>
              </c:numCache>
            </c:numRef>
          </c:cat>
          <c:val>
            <c:numRef>
              <c:f>Foglio1!$B$2:$B$5</c:f>
              <c:numCache>
                <c:formatCode>General</c:formatCode>
                <c:ptCount val="4"/>
                <c:pt idx="0">
                  <c:v>5.3</c:v>
                </c:pt>
                <c:pt idx="1">
                  <c:v>94.6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76B9-4182-AF42-5CD005944854}"/>
            </c:ext>
          </c:extLst>
        </c:ser>
        <c:dLbls>
          <c:dLblPos val="inEnd"/>
          <c:showLegendKey val="0"/>
          <c:showVal val="0"/>
          <c:showCatName val="1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IT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67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Foglio1!$B$1</c:f>
              <c:strCache>
                <c:ptCount val="1"/>
                <c:pt idx="0">
                  <c:v>Vendite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tint val="100000"/>
                      <a:shade val="100000"/>
                      <a:satMod val="130000"/>
                    </a:schemeClr>
                  </a:gs>
                  <a:gs pos="100000">
                    <a:schemeClr val="accent1">
                      <a:tint val="50000"/>
                      <a:shade val="100000"/>
                      <a:satMod val="350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1-9E4D-4147-82AD-FBF190A43541}"/>
              </c:ext>
            </c:extLst>
          </c:dPt>
          <c:dPt>
            <c:idx val="1"/>
            <c:bubble3D val="0"/>
            <c:explosion val="25"/>
            <c:spPr>
              <a:solidFill>
                <a:srgbClr val="CD98E7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3-9E4D-4147-82AD-FBF190A43541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tint val="100000"/>
                      <a:shade val="100000"/>
                      <a:satMod val="130000"/>
                    </a:schemeClr>
                  </a:gs>
                  <a:gs pos="100000">
                    <a:schemeClr val="accent3">
                      <a:tint val="50000"/>
                      <a:shade val="100000"/>
                      <a:satMod val="350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5-9E4D-4147-82AD-FBF190A43541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chemeClr val="accent4">
                      <a:tint val="100000"/>
                      <a:shade val="100000"/>
                      <a:satMod val="130000"/>
                    </a:schemeClr>
                  </a:gs>
                  <a:gs pos="100000">
                    <a:schemeClr val="accent4">
                      <a:tint val="50000"/>
                      <a:shade val="100000"/>
                      <a:satMod val="350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7-9E4D-4147-82AD-FBF190A43541}"/>
              </c:ext>
            </c:extLst>
          </c:dPt>
          <c:dLbls>
            <c:dLbl>
              <c:idx val="0"/>
              <c:layout>
                <c:manualLayout>
                  <c:x val="-3.2438173978871998E-2"/>
                  <c:y val="0.19685904940343901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2000" b="1" i="0" u="none" strike="noStrike" kern="1200" baseline="0">
                        <a:solidFill>
                          <a:schemeClr val="tx1"/>
                        </a:solidFill>
                        <a:latin typeface="Avenir Next LT Pro" panose="020B0504020202020204" pitchFamily="34" charset="0"/>
                        <a:ea typeface="+mn-ea"/>
                        <a:cs typeface="+mn-cs"/>
                      </a:defRPr>
                    </a:pPr>
                    <a:r>
                      <a:rPr lang="en-US" sz="2000" b="1" baseline="0">
                        <a:solidFill>
                          <a:schemeClr val="tx1"/>
                        </a:solidFill>
                        <a:latin typeface="Avenir Next LT Pro" panose="020B0504020202020204" pitchFamily="34" charset="0"/>
                      </a:rPr>
                      <a:t>1,6</a:t>
                    </a:r>
                    <a:r>
                      <a:rPr lang="en-US" sz="2000" b="1" baseline="0" dirty="0">
                        <a:solidFill>
                          <a:schemeClr val="tx1"/>
                        </a:solidFill>
                        <a:latin typeface="Avenir Next LT Pro" panose="020B0504020202020204" pitchFamily="34" charset="0"/>
                      </a:rPr>
                      <a:t>%</a:t>
                    </a:r>
                    <a:endParaRPr lang="en-US" sz="2000" b="1" dirty="0">
                      <a:solidFill>
                        <a:schemeClr val="tx1"/>
                      </a:solidFill>
                      <a:latin typeface="Avenir Next LT Pro" panose="020B0504020202020204" pitchFamily="34" charset="0"/>
                    </a:endParaRPr>
                  </a:p>
                </c:rich>
              </c:tx>
              <c:numFmt formatCode="#,##0.0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1" i="0" u="none" strike="noStrike" kern="1200" baseline="0">
                      <a:solidFill>
                        <a:schemeClr val="tx1"/>
                      </a:solidFill>
                      <a:latin typeface="Avenir Next LT Pro" panose="020B0504020202020204" pitchFamily="34" charset="0"/>
                      <a:ea typeface="+mn-ea"/>
                      <a:cs typeface="+mn-cs"/>
                    </a:defRPr>
                  </a:pPr>
                  <a:endParaRPr lang="en-IT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9E4D-4147-82AD-FBF190A43541}"/>
                </c:ext>
              </c:extLst>
            </c:dLbl>
            <c:dLbl>
              <c:idx val="1"/>
              <c:layout>
                <c:manualLayout>
                  <c:x val="0.15870669831148501"/>
                  <c:y val="-9.1168342238484801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2000" b="1" i="0" u="none" strike="noStrike" kern="1200" baseline="0">
                        <a:solidFill>
                          <a:schemeClr val="tx1"/>
                        </a:solidFill>
                        <a:latin typeface="Avenir Next LT Pro" panose="020B0504020202020204" pitchFamily="34" charset="0"/>
                        <a:ea typeface="+mn-ea"/>
                        <a:cs typeface="+mn-cs"/>
                      </a:defRPr>
                    </a:pPr>
                    <a:r>
                      <a:rPr lang="en-US" sz="2000" b="1" baseline="0" dirty="0">
                        <a:solidFill>
                          <a:schemeClr val="tx1"/>
                        </a:solidFill>
                        <a:latin typeface="Avenir Next LT Pro" panose="020B0504020202020204" pitchFamily="34" charset="0"/>
                      </a:rPr>
                      <a:t>98,4%</a:t>
                    </a:r>
                    <a:endParaRPr lang="en-US" sz="2000" b="1" dirty="0">
                      <a:solidFill>
                        <a:schemeClr val="tx1"/>
                      </a:solidFill>
                      <a:latin typeface="Avenir Next LT Pro" panose="020B0504020202020204" pitchFamily="34" charset="0"/>
                    </a:endParaRPr>
                  </a:p>
                </c:rich>
              </c:tx>
              <c:numFmt formatCode="#,##0.0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1" i="0" u="none" strike="noStrike" kern="1200" baseline="0">
                      <a:solidFill>
                        <a:schemeClr val="tx1"/>
                      </a:solidFill>
                      <a:latin typeface="Avenir Next LT Pro" panose="020B0504020202020204" pitchFamily="34" charset="0"/>
                      <a:ea typeface="+mn-ea"/>
                      <a:cs typeface="+mn-cs"/>
                    </a:defRPr>
                  </a:pPr>
                  <a:endParaRPr lang="en-IT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0556922527483099"/>
                      <c:h val="0.33666067049881199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3-9E4D-4147-82AD-FBF190A4354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tx1"/>
                    </a:solidFill>
                    <a:latin typeface="Avenir Next LT Pro" panose="020B0504020202020204" pitchFamily="34" charset="0"/>
                    <a:ea typeface="+mn-ea"/>
                    <a:cs typeface="+mn-cs"/>
                  </a:defRPr>
                </a:pPr>
                <a:endParaRPr lang="en-IT"/>
              </a:p>
            </c:txPr>
            <c:dLblPos val="in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tx2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numRef>
              <c:f>Foglio1!$A$2:$A$5</c:f>
              <c:numCache>
                <c:formatCode>General</c:formatCode>
                <c:ptCount val="4"/>
              </c:numCache>
            </c:numRef>
          </c:cat>
          <c:val>
            <c:numRef>
              <c:f>Foglio1!$B$2:$B$5</c:f>
              <c:numCache>
                <c:formatCode>General</c:formatCode>
                <c:ptCount val="4"/>
                <c:pt idx="0">
                  <c:v>1.6</c:v>
                </c:pt>
                <c:pt idx="1">
                  <c:v>98.4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9E4D-4147-82AD-FBF190A43541}"/>
            </c:ext>
          </c:extLst>
        </c:ser>
        <c:dLbls>
          <c:dLblPos val="in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IT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Foglio1!$B$1</c:f>
              <c:strCache>
                <c:ptCount val="1"/>
                <c:pt idx="0">
                  <c:v>Studenti non dislessici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>
              <a:outerShdw blurRad="50800" dist="50800" dir="5400000" sx="1000" sy="1000" algn="ctr" rotWithShape="0">
                <a:srgbClr val="000000">
                  <a:alpha val="43137"/>
                </a:srgbClr>
              </a:outerShdw>
            </a:effectLst>
            <a:sp3d/>
          </c:spPr>
          <c:invertIfNegative val="0"/>
          <c:dPt>
            <c:idx val="0"/>
            <c:invertIfNegative val="0"/>
            <c:bubble3D val="0"/>
            <c:spPr>
              <a:solidFill>
                <a:srgbClr val="FDF831"/>
              </a:solidFill>
              <a:ln>
                <a:noFill/>
              </a:ln>
              <a:effectLst>
                <a:outerShdw blurRad="50800" dist="50800" dir="5400000" sx="1000" sy="1000" algn="ctr" rotWithShape="0">
                  <a:srgbClr val="000000">
                    <a:alpha val="43137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1-3044-4E39-A4EE-BD939B4F3058}"/>
              </c:ext>
            </c:extLst>
          </c:dPt>
          <c:dPt>
            <c:idx val="2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>
                <a:outerShdw blurRad="50800" dist="50800" dir="5400000" sx="1000" sy="1000" algn="ctr" rotWithShape="0">
                  <a:srgbClr val="000000">
                    <a:alpha val="43137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3-3044-4E39-A4EE-BD939B4F3058}"/>
              </c:ext>
            </c:extLst>
          </c:dPt>
          <c:dPt>
            <c:idx val="3"/>
            <c:invertIfNegative val="0"/>
            <c:bubble3D val="0"/>
            <c:spPr>
              <a:solidFill>
                <a:srgbClr val="4CBFF2"/>
              </a:solidFill>
              <a:ln>
                <a:noFill/>
              </a:ln>
              <a:effectLst>
                <a:outerShdw blurRad="50800" dist="50800" dir="5400000" sx="1000" sy="1000" algn="ctr" rotWithShape="0">
                  <a:srgbClr val="000000">
                    <a:alpha val="43137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5-3044-4E39-A4EE-BD939B4F3058}"/>
              </c:ext>
            </c:extLst>
          </c:dPt>
          <c:cat>
            <c:strRef>
              <c:f>Foglio1!$A$2:$A$5</c:f>
              <c:strCache>
                <c:ptCount val="4"/>
                <c:pt idx="0">
                  <c:v>Globale</c:v>
                </c:pt>
                <c:pt idx="2">
                  <c:v>Materie scie</c:v>
                </c:pt>
                <c:pt idx="3">
                  <c:v>Materie uma</c:v>
                </c:pt>
              </c:strCache>
            </c:strRef>
          </c:cat>
          <c:val>
            <c:numRef>
              <c:f>Foglio1!$B$2:$B$5</c:f>
              <c:numCache>
                <c:formatCode>General</c:formatCode>
                <c:ptCount val="4"/>
                <c:pt idx="0">
                  <c:v>31.1</c:v>
                </c:pt>
                <c:pt idx="2">
                  <c:v>28.4</c:v>
                </c:pt>
                <c:pt idx="3">
                  <c:v>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3044-4E39-A4EE-BD939B4F3058}"/>
            </c:ext>
          </c:extLst>
        </c:ser>
        <c:ser>
          <c:idx val="1"/>
          <c:order val="1"/>
          <c:tx>
            <c:strRef>
              <c:f>Foglio1!$C$1</c:f>
              <c:strCache>
                <c:ptCount val="1"/>
                <c:pt idx="0">
                  <c:v>Studenti dislessici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>
              <a:outerShdw blurRad="50800" dist="50800" dir="5400000" sx="1000" sy="1000" algn="ctr" rotWithShape="0">
                <a:srgbClr val="000000">
                  <a:alpha val="43137"/>
                </a:srgbClr>
              </a:outerShdw>
            </a:effectLst>
            <a:sp3d/>
          </c:spPr>
          <c:invertIfNegative val="0"/>
          <c:dPt>
            <c:idx val="0"/>
            <c:invertIfNegative val="0"/>
            <c:bubble3D val="0"/>
            <c:spPr>
              <a:solidFill>
                <a:srgbClr val="FEFCCE"/>
              </a:solidFill>
              <a:ln>
                <a:noFill/>
              </a:ln>
              <a:effectLst>
                <a:outerShdw blurRad="50800" dist="50800" dir="5400000" sx="1000" sy="1000" algn="ctr" rotWithShape="0">
                  <a:srgbClr val="000000">
                    <a:alpha val="43137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8-3044-4E39-A4EE-BD939B4F3058}"/>
              </c:ext>
            </c:extLst>
          </c:dPt>
          <c:dPt>
            <c:idx val="2"/>
            <c:invertIfNegative val="0"/>
            <c:bubble3D val="0"/>
            <c:spPr>
              <a:solidFill>
                <a:srgbClr val="BCE3B4"/>
              </a:solidFill>
              <a:ln>
                <a:noFill/>
              </a:ln>
              <a:effectLst>
                <a:outerShdw blurRad="50800" dist="50800" dir="5400000" sx="1000" sy="1000" algn="ctr" rotWithShape="0">
                  <a:srgbClr val="000000">
                    <a:alpha val="43137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A-3044-4E39-A4EE-BD939B4F3058}"/>
              </c:ext>
            </c:extLst>
          </c:dPt>
          <c:dPt>
            <c:idx val="3"/>
            <c:invertIfNegative val="0"/>
            <c:bubble3D val="0"/>
            <c:spPr>
              <a:solidFill>
                <a:srgbClr val="CBEEFD"/>
              </a:solidFill>
              <a:ln>
                <a:noFill/>
              </a:ln>
              <a:effectLst>
                <a:outerShdw blurRad="50800" dist="50800" dir="5400000" sx="1000" sy="1000" algn="ctr" rotWithShape="0">
                  <a:srgbClr val="000000">
                    <a:alpha val="43137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C-3044-4E39-A4EE-BD939B4F3058}"/>
              </c:ext>
            </c:extLst>
          </c:dPt>
          <c:cat>
            <c:strRef>
              <c:f>Foglio1!$A$2:$A$5</c:f>
              <c:strCache>
                <c:ptCount val="4"/>
                <c:pt idx="0">
                  <c:v>Globale</c:v>
                </c:pt>
                <c:pt idx="2">
                  <c:v>Materie scie</c:v>
                </c:pt>
                <c:pt idx="3">
                  <c:v>Materie uma</c:v>
                </c:pt>
              </c:strCache>
            </c:strRef>
          </c:cat>
          <c:val>
            <c:numRef>
              <c:f>Foglio1!$C$2:$C$5</c:f>
              <c:numCache>
                <c:formatCode>General</c:formatCode>
                <c:ptCount val="4"/>
                <c:pt idx="0">
                  <c:v>25.1</c:v>
                </c:pt>
                <c:pt idx="2">
                  <c:v>23.8</c:v>
                </c:pt>
                <c:pt idx="3">
                  <c:v>28.3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D-3044-4E39-A4EE-BD939B4F305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13"/>
        <c:shape val="box"/>
        <c:axId val="-1515608176"/>
        <c:axId val="-1515518304"/>
        <c:axId val="0"/>
      </c:bar3DChart>
      <c:catAx>
        <c:axId val="-1515608176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-1515518304"/>
        <c:crosses val="autoZero"/>
        <c:auto val="1"/>
        <c:lblAlgn val="ctr"/>
        <c:lblOffset val="100"/>
        <c:noMultiLvlLbl val="0"/>
      </c:catAx>
      <c:valAx>
        <c:axId val="-15155183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50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IT"/>
          </a:p>
        </c:txPr>
        <c:crossAx val="-151560817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IT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0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90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66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66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0.09481</cdr:x>
      <cdr:y>0.21907</cdr:y>
    </cdr:from>
    <cdr:to>
      <cdr:x>0.21421</cdr:x>
      <cdr:y>0.32982</cdr:y>
    </cdr:to>
    <cdr:sp macro="" textlink="">
      <cdr:nvSpPr>
        <cdr:cNvPr id="2" name="Rettangolo 1">
          <a:extLst xmlns:a="http://schemas.openxmlformats.org/drawingml/2006/main">
            <a:ext uri="{FF2B5EF4-FFF2-40B4-BE49-F238E27FC236}">
              <a16:creationId xmlns:a16="http://schemas.microsoft.com/office/drawing/2014/main" id="{B6962208-10B6-0FBC-53AA-6DA4B448E466}"/>
            </a:ext>
          </a:extLst>
        </cdr:cNvPr>
        <cdr:cNvSpPr/>
      </cdr:nvSpPr>
      <cdr:spPr>
        <a:xfrm xmlns:a="http://schemas.openxmlformats.org/drawingml/2006/main">
          <a:off x="556556" y="730515"/>
          <a:ext cx="700833" cy="3693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>
          <a:spAutoFit/>
        </a:bodyPr>
        <a:lstStyle xmlns:a="http://schemas.openxmlformats.org/drawingml/2006/main">
          <a:defPPr marR="0" lvl="0" algn="l" rtl="0">
            <a:lnSpc>
              <a:spcPct val="100000"/>
            </a:lnSpc>
            <a:spcBef>
              <a:spcPts val="0"/>
            </a:spcBef>
            <a:spcAft>
              <a:spcPts val="0"/>
            </a:spcAft>
          </a:defPPr>
          <a:lvl1pPr marR="0" lvl="0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1pPr>
          <a:lvl2pPr marR="0" lvl="1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2pPr>
          <a:lvl3pPr marR="0" lvl="2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3pPr>
          <a:lvl4pPr marR="0" lvl="3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4pPr>
          <a:lvl5pPr marR="0" lvl="4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5pPr>
          <a:lvl6pPr marR="0" lvl="5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6pPr>
          <a:lvl7pPr marR="0" lvl="6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7pPr>
          <a:lvl8pPr marR="0" lvl="7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8pPr>
          <a:lvl9pPr marR="0" lvl="8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9pPr>
        </a:lstStyle>
        <a:p xmlns:a="http://schemas.openxmlformats.org/drawingml/2006/main">
          <a:r>
            <a:rPr lang="it-IT" sz="1800" b="1" dirty="0">
              <a:solidFill>
                <a:schemeClr val="tx1"/>
              </a:solidFill>
              <a:latin typeface="Avenir Next LT Pro" panose="020B0504020202020204" pitchFamily="34" charset="0"/>
            </a:rPr>
            <a:t>31,1</a:t>
          </a:r>
          <a:endParaRPr lang="it-IT" sz="1800" dirty="0">
            <a:latin typeface="Avenir Next LT Pro" panose="020B0504020202020204" pitchFamily="34" charset="0"/>
          </a:endParaRPr>
        </a:p>
      </cdr:txBody>
    </cdr:sp>
  </cdr:relSizeAnchor>
  <cdr:relSizeAnchor xmlns:cdr="http://schemas.openxmlformats.org/drawingml/2006/chartDrawing">
    <cdr:from>
      <cdr:x>0.21921</cdr:x>
      <cdr:y>0.41682</cdr:y>
    </cdr:from>
    <cdr:to>
      <cdr:x>0.3386</cdr:x>
      <cdr:y>0.52757</cdr:y>
    </cdr:to>
    <cdr:sp macro="" textlink="">
      <cdr:nvSpPr>
        <cdr:cNvPr id="3" name="Rettangolo 2">
          <a:extLst xmlns:a="http://schemas.openxmlformats.org/drawingml/2006/main">
            <a:ext uri="{FF2B5EF4-FFF2-40B4-BE49-F238E27FC236}">
              <a16:creationId xmlns:a16="http://schemas.microsoft.com/office/drawing/2014/main" id="{230EC0A7-1B05-9C9E-60BE-1690A6CE64DE}"/>
            </a:ext>
          </a:extLst>
        </cdr:cNvPr>
        <cdr:cNvSpPr/>
      </cdr:nvSpPr>
      <cdr:spPr>
        <a:xfrm xmlns:a="http://schemas.openxmlformats.org/drawingml/2006/main">
          <a:off x="1286763" y="1389951"/>
          <a:ext cx="700833" cy="3693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>
          <a:spAutoFit/>
        </a:bodyPr>
        <a:lstStyle xmlns:a="http://schemas.openxmlformats.org/drawingml/2006/main">
          <a:defPPr marR="0" lvl="0" algn="l" rtl="0">
            <a:lnSpc>
              <a:spcPct val="100000"/>
            </a:lnSpc>
            <a:spcBef>
              <a:spcPts val="0"/>
            </a:spcBef>
            <a:spcAft>
              <a:spcPts val="0"/>
            </a:spcAft>
          </a:defPPr>
          <a:lvl1pPr marR="0" lvl="0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1pPr>
          <a:lvl2pPr marR="0" lvl="1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2pPr>
          <a:lvl3pPr marR="0" lvl="2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3pPr>
          <a:lvl4pPr marR="0" lvl="3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4pPr>
          <a:lvl5pPr marR="0" lvl="4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5pPr>
          <a:lvl6pPr marR="0" lvl="5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6pPr>
          <a:lvl7pPr marR="0" lvl="6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7pPr>
          <a:lvl8pPr marR="0" lvl="7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8pPr>
          <a:lvl9pPr marR="0" lvl="8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9pPr>
        </a:lstStyle>
        <a:p xmlns:a="http://schemas.openxmlformats.org/drawingml/2006/main">
          <a:r>
            <a:rPr lang="it-IT" sz="1800" b="1" dirty="0">
              <a:solidFill>
                <a:schemeClr val="tx1"/>
              </a:solidFill>
              <a:latin typeface="Avenir Next LT Pro" panose="020B0504020202020204" pitchFamily="34" charset="0"/>
            </a:rPr>
            <a:t>25,1</a:t>
          </a:r>
          <a:endParaRPr lang="it-IT" sz="1800" dirty="0">
            <a:latin typeface="Avenir Next LT Pro" panose="020B0504020202020204" pitchFamily="34" charset="0"/>
          </a:endParaRPr>
        </a:p>
      </cdr:txBody>
    </cdr:sp>
  </cdr:relSizeAnchor>
  <cdr:relSizeAnchor xmlns:cdr="http://schemas.openxmlformats.org/drawingml/2006/chartDrawing">
    <cdr:from>
      <cdr:x>0.5</cdr:x>
      <cdr:y>0.37403</cdr:y>
    </cdr:from>
    <cdr:to>
      <cdr:x>0.61939</cdr:x>
      <cdr:y>0.48479</cdr:y>
    </cdr:to>
    <cdr:sp macro="" textlink="">
      <cdr:nvSpPr>
        <cdr:cNvPr id="4" name="Rettangolo 3">
          <a:extLst xmlns:a="http://schemas.openxmlformats.org/drawingml/2006/main">
            <a:ext uri="{FF2B5EF4-FFF2-40B4-BE49-F238E27FC236}">
              <a16:creationId xmlns:a16="http://schemas.microsoft.com/office/drawing/2014/main" id="{A19059D9-E29E-70C4-CC00-2A21EE965C94}"/>
            </a:ext>
          </a:extLst>
        </cdr:cNvPr>
        <cdr:cNvSpPr/>
      </cdr:nvSpPr>
      <cdr:spPr>
        <a:xfrm xmlns:a="http://schemas.openxmlformats.org/drawingml/2006/main">
          <a:off x="2934985" y="1247279"/>
          <a:ext cx="700833" cy="3693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>
          <a:spAutoFit/>
        </a:bodyPr>
        <a:lstStyle xmlns:a="http://schemas.openxmlformats.org/drawingml/2006/main">
          <a:defPPr marR="0" lvl="0" algn="l" rtl="0">
            <a:lnSpc>
              <a:spcPct val="100000"/>
            </a:lnSpc>
            <a:spcBef>
              <a:spcPts val="0"/>
            </a:spcBef>
            <a:spcAft>
              <a:spcPts val="0"/>
            </a:spcAft>
          </a:defPPr>
          <a:lvl1pPr marR="0" lvl="0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1pPr>
          <a:lvl2pPr marR="0" lvl="1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2pPr>
          <a:lvl3pPr marR="0" lvl="2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3pPr>
          <a:lvl4pPr marR="0" lvl="3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4pPr>
          <a:lvl5pPr marR="0" lvl="4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5pPr>
          <a:lvl6pPr marR="0" lvl="5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6pPr>
          <a:lvl7pPr marR="0" lvl="6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7pPr>
          <a:lvl8pPr marR="0" lvl="7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8pPr>
          <a:lvl9pPr marR="0" lvl="8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9pPr>
        </a:lstStyle>
        <a:p xmlns:a="http://schemas.openxmlformats.org/drawingml/2006/main">
          <a:r>
            <a:rPr lang="it-IT" sz="1800" b="1" dirty="0">
              <a:solidFill>
                <a:schemeClr val="tx1"/>
              </a:solidFill>
              <a:latin typeface="Avenir Next LT Pro" panose="020B0504020202020204" pitchFamily="34" charset="0"/>
            </a:rPr>
            <a:t>28,4</a:t>
          </a:r>
          <a:endParaRPr lang="it-IT" sz="1800" dirty="0">
            <a:latin typeface="Avenir Next LT Pro" panose="020B0504020202020204" pitchFamily="34" charset="0"/>
          </a:endParaRPr>
        </a:p>
      </cdr:txBody>
    </cdr:sp>
  </cdr:relSizeAnchor>
  <cdr:relSizeAnchor xmlns:cdr="http://schemas.openxmlformats.org/drawingml/2006/chartDrawing">
    <cdr:from>
      <cdr:x>0.61384</cdr:x>
      <cdr:y>0.5</cdr:y>
    </cdr:from>
    <cdr:to>
      <cdr:x>0.73323</cdr:x>
      <cdr:y>0.61075</cdr:y>
    </cdr:to>
    <cdr:sp macro="" textlink="">
      <cdr:nvSpPr>
        <cdr:cNvPr id="5" name="Rettangolo 4">
          <a:extLst xmlns:a="http://schemas.openxmlformats.org/drawingml/2006/main">
            <a:ext uri="{FF2B5EF4-FFF2-40B4-BE49-F238E27FC236}">
              <a16:creationId xmlns:a16="http://schemas.microsoft.com/office/drawing/2014/main" id="{EEBD8740-7245-547F-2733-DFA9FF0029C7}"/>
            </a:ext>
          </a:extLst>
        </cdr:cNvPr>
        <cdr:cNvSpPr/>
      </cdr:nvSpPr>
      <cdr:spPr>
        <a:xfrm xmlns:a="http://schemas.openxmlformats.org/drawingml/2006/main">
          <a:off x="3603214" y="1667345"/>
          <a:ext cx="700833" cy="3693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>
          <a:spAutoFit/>
        </a:bodyPr>
        <a:lstStyle xmlns:a="http://schemas.openxmlformats.org/drawingml/2006/main">
          <a:defPPr marR="0" lvl="0" algn="l" rtl="0">
            <a:lnSpc>
              <a:spcPct val="100000"/>
            </a:lnSpc>
            <a:spcBef>
              <a:spcPts val="0"/>
            </a:spcBef>
            <a:spcAft>
              <a:spcPts val="0"/>
            </a:spcAft>
          </a:defPPr>
          <a:lvl1pPr marR="0" lvl="0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1pPr>
          <a:lvl2pPr marR="0" lvl="1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2pPr>
          <a:lvl3pPr marR="0" lvl="2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3pPr>
          <a:lvl4pPr marR="0" lvl="3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4pPr>
          <a:lvl5pPr marR="0" lvl="4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5pPr>
          <a:lvl6pPr marR="0" lvl="5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6pPr>
          <a:lvl7pPr marR="0" lvl="6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7pPr>
          <a:lvl8pPr marR="0" lvl="7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8pPr>
          <a:lvl9pPr marR="0" lvl="8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9pPr>
        </a:lstStyle>
        <a:p xmlns:a="http://schemas.openxmlformats.org/drawingml/2006/main">
          <a:r>
            <a:rPr lang="it-IT" sz="1800" b="1" dirty="0">
              <a:solidFill>
                <a:schemeClr val="tx1"/>
              </a:solidFill>
              <a:latin typeface="Avenir Next LT Pro" panose="020B0504020202020204" pitchFamily="34" charset="0"/>
            </a:rPr>
            <a:t>23,8</a:t>
          </a:r>
          <a:endParaRPr lang="it-IT" sz="1800" dirty="0">
            <a:latin typeface="Avenir Next LT Pro" panose="020B0504020202020204" pitchFamily="34" charset="0"/>
          </a:endParaRPr>
        </a:p>
      </cdr:txBody>
    </cdr:sp>
  </cdr:relSizeAnchor>
  <cdr:relSizeAnchor xmlns:cdr="http://schemas.openxmlformats.org/drawingml/2006/chartDrawing">
    <cdr:from>
      <cdr:x>0.70397</cdr:x>
      <cdr:y>0.17998</cdr:y>
    </cdr:from>
    <cdr:to>
      <cdr:x>0.82336</cdr:x>
      <cdr:y>0.29073</cdr:y>
    </cdr:to>
    <cdr:sp macro="" textlink="">
      <cdr:nvSpPr>
        <cdr:cNvPr id="6" name="Rettangolo 5">
          <a:extLst xmlns:a="http://schemas.openxmlformats.org/drawingml/2006/main">
            <a:ext uri="{FF2B5EF4-FFF2-40B4-BE49-F238E27FC236}">
              <a16:creationId xmlns:a16="http://schemas.microsoft.com/office/drawing/2014/main" id="{B4136A2C-48DF-86BD-A3FE-55B2396E21B9}"/>
            </a:ext>
          </a:extLst>
        </cdr:cNvPr>
        <cdr:cNvSpPr/>
      </cdr:nvSpPr>
      <cdr:spPr>
        <a:xfrm xmlns:a="http://schemas.openxmlformats.org/drawingml/2006/main">
          <a:off x="4132266" y="600165"/>
          <a:ext cx="700833" cy="3693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>
          <a:spAutoFit/>
        </a:bodyPr>
        <a:lstStyle xmlns:a="http://schemas.openxmlformats.org/drawingml/2006/main">
          <a:defPPr marR="0" lvl="0" algn="l" rtl="0">
            <a:lnSpc>
              <a:spcPct val="100000"/>
            </a:lnSpc>
            <a:spcBef>
              <a:spcPts val="0"/>
            </a:spcBef>
            <a:spcAft>
              <a:spcPts val="0"/>
            </a:spcAft>
          </a:defPPr>
          <a:lvl1pPr marR="0" lvl="0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1pPr>
          <a:lvl2pPr marR="0" lvl="1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2pPr>
          <a:lvl3pPr marR="0" lvl="2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3pPr>
          <a:lvl4pPr marR="0" lvl="3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4pPr>
          <a:lvl5pPr marR="0" lvl="4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5pPr>
          <a:lvl6pPr marR="0" lvl="5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6pPr>
          <a:lvl7pPr marR="0" lvl="6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7pPr>
          <a:lvl8pPr marR="0" lvl="7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8pPr>
          <a:lvl9pPr marR="0" lvl="8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9pPr>
        </a:lstStyle>
        <a:p xmlns:a="http://schemas.openxmlformats.org/drawingml/2006/main">
          <a:r>
            <a:rPr lang="it-IT" sz="1800" b="1" dirty="0">
              <a:solidFill>
                <a:schemeClr val="tx1"/>
              </a:solidFill>
              <a:latin typeface="Avenir Next LT Pro" panose="020B0504020202020204" pitchFamily="34" charset="0"/>
            </a:rPr>
            <a:t>35,0</a:t>
          </a:r>
          <a:endParaRPr lang="it-IT" sz="1800" dirty="0">
            <a:latin typeface="Avenir Next LT Pro" panose="020B0504020202020204" pitchFamily="34" charset="0"/>
          </a:endParaRPr>
        </a:p>
      </cdr:txBody>
    </cdr:sp>
  </cdr:relSizeAnchor>
  <cdr:relSizeAnchor xmlns:cdr="http://schemas.openxmlformats.org/drawingml/2006/chartDrawing">
    <cdr:from>
      <cdr:x>0.82293</cdr:x>
      <cdr:y>0.35505</cdr:y>
    </cdr:from>
    <cdr:to>
      <cdr:x>0.94232</cdr:x>
      <cdr:y>0.46581</cdr:y>
    </cdr:to>
    <cdr:sp macro="" textlink="">
      <cdr:nvSpPr>
        <cdr:cNvPr id="7" name="Rettangolo 6">
          <a:extLst xmlns:a="http://schemas.openxmlformats.org/drawingml/2006/main">
            <a:ext uri="{FF2B5EF4-FFF2-40B4-BE49-F238E27FC236}">
              <a16:creationId xmlns:a16="http://schemas.microsoft.com/office/drawing/2014/main" id="{AAD6530D-14E4-DA17-FDB6-FA8994BDB4B4}"/>
            </a:ext>
          </a:extLst>
        </cdr:cNvPr>
        <cdr:cNvSpPr/>
      </cdr:nvSpPr>
      <cdr:spPr>
        <a:xfrm xmlns:a="http://schemas.openxmlformats.org/drawingml/2006/main">
          <a:off x="4830586" y="1183987"/>
          <a:ext cx="700833" cy="3693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>
          <a:spAutoFit/>
        </a:bodyPr>
        <a:lstStyle xmlns:a="http://schemas.openxmlformats.org/drawingml/2006/main">
          <a:defPPr marR="0" lvl="0" algn="l" rtl="0">
            <a:lnSpc>
              <a:spcPct val="100000"/>
            </a:lnSpc>
            <a:spcBef>
              <a:spcPts val="0"/>
            </a:spcBef>
            <a:spcAft>
              <a:spcPts val="0"/>
            </a:spcAft>
          </a:defPPr>
          <a:lvl1pPr marR="0" lvl="0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1pPr>
          <a:lvl2pPr marR="0" lvl="1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2pPr>
          <a:lvl3pPr marR="0" lvl="2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3pPr>
          <a:lvl4pPr marR="0" lvl="3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4pPr>
          <a:lvl5pPr marR="0" lvl="4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5pPr>
          <a:lvl6pPr marR="0" lvl="5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6pPr>
          <a:lvl7pPr marR="0" lvl="6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7pPr>
          <a:lvl8pPr marR="0" lvl="7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8pPr>
          <a:lvl9pPr marR="0" lvl="8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9pPr>
        </a:lstStyle>
        <a:p xmlns:a="http://schemas.openxmlformats.org/drawingml/2006/main">
          <a:r>
            <a:rPr lang="it-IT" sz="1800" b="1" dirty="0">
              <a:solidFill>
                <a:schemeClr val="tx1"/>
              </a:solidFill>
              <a:latin typeface="Avenir Next LT Pro" panose="020B0504020202020204" pitchFamily="34" charset="0"/>
            </a:rPr>
            <a:t>28,3</a:t>
          </a:r>
          <a:endParaRPr lang="it-IT" sz="1800" dirty="0">
            <a:latin typeface="Avenir Next LT Pro" panose="020B0504020202020204" pitchFamily="34" charset="0"/>
          </a:endParaRPr>
        </a:p>
      </cdr:txBody>
    </cdr:sp>
  </cdr:relSizeAnchor>
</c:userShape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11-03T17:23:24.683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4355 43 4143 0 0,'0'0'319'0'0,"-19"5"480"0"0,15 0-712 0 0,-1-1 0 0 0,1 2 1 0 0,0-1-1 0 0,0 0 0 0 0,1 1 1 0 0,0 0-1 0 0,0-1 0 0 0,0 1 1 0 0,0 1-1 0 0,1-1 0 0 0,0 0 1 0 0,1 0-1 0 0,-1 1 0 0 0,0 10 1 0 0,0 12 108 0 0,0-1 1 0 0,4 32 0 0 0,-1-36 121 0 0,4 114 416 0 0,4-248 68 0 0,1-9 46 0 0,-7 102-740 0 0,1-14 184 0 0,-4 30-217 0 0,0 1-68 0 0,0 0 1 0 0,0 0-1 0 0,0 1 0 0 0,0-1 0 0 0,0 0 0 0 0,0 0 1 0 0,0 0-1 0 0,0 0 0 0 0,0 0 0 0 0,1 0 1 0 0,-1 0-1 0 0,0 0 0 0 0,0 0 0 0 0,0 0 1 0 0,0 0-1 0 0,0 0 0 0 0,0 0 0 0 0,0 0 1 0 0,0 0-1 0 0,0 1 0 0 0,0-1 0 0 0,0 0 1 0 0,0 0-1 0 0,0 0 0 0 0,0 0 0 0 0,0 0 1 0 0,0 0-1 0 0,0 0 0 0 0,0 0 0 0 0,0 0 1 0 0,1 0-1 0 0,-1 0 0 0 0,0 0 0 0 0,0 0 1 0 0,0 0-1 0 0,0 0 0 0 0,0 0 0 0 0,0 0 1 0 0,0 0-1 0 0,0 0 0 0 0,0 0 0 0 0,0 0 1 0 0,0 0-1 0 0,0 0 0 0 0,0 0 0 0 0,1 0 1 0 0,-1 0-1 0 0,0 0 0 0 0,0 0 0 0 0,0 0 1 0 0,0 0-1 0 0,0-1 0 0 0,1 4 1 0 0,-1-1-1 0 0,1 0 1 0 0,0 1-1 0 0,-1-1 1 0 0,0 0-1 0 0,1 1 1 0 0,-1-1-1 0 0,0 1 1 0 0,0-1-1 0 0,-1 4 1 0 0,0 4 32 0 0,1 134 106 0 0,-1-134-99 0 0,0 0-1 0 0,-2 14 0 0 0,2-23 81 0 0,1-1-116 0 0,-1 0 1 0 0,1 0 0 0 0,-1 0-1 0 0,1-1 1 0 0,-1 1 0 0 0,1 0 0 0 0,-1-1-1 0 0,1 1 1 0 0,-1 0 0 0 0,1-1-1 0 0,0 1 1 0 0,-1 0 0 0 0,1-1-1 0 0,-1 1 1 0 0,1-1 0 0 0,0 1 0 0 0,-1-1-1 0 0,1 1 1 0 0,0-1 0 0 0,0 1-1 0 0,-1-1 1 0 0,1 1 0 0 0,0-1-1 0 0,0 1 1 0 0,0-1 0 0 0,0 1-1 0 0,-1-1 1 0 0,1 1 0 0 0,0-2 0 0 0,-1-20 141 0 0,1 19-123 0 0,3-94 291 0 0,0 18-255 0 0,-3 46-9 0 0,-1-60 86 0 0,1 89-90 0 0,8 16 11 0 0,-1 24-80 0 0,-2 0-1 0 0,-2 0 0 0 0,-1 69 0 0 0,-2-79 10 0 0,-1 28-11 0 0,-1 0 0 0 0,-12 58 0 0 0,14-109 16 0 0,-7 16 16 0 0,6-18 124 0 0,1-2-130 0 0,-1 1 0 0 0,1 0 0 0 0,-1-1 0 0 0,1 1 0 0 0,-1-1 0 0 0,1 1 0 0 0,0 0 0 0 0,-1-1 0 0 0,1 1 0 0 0,0-1 0 0 0,-1 1 0 0 0,1-1 0 0 0,0 1 0 0 0,0-1 0 0 0,-1 1 0 0 0,1-1 1 0 0,0 0-1 0 0,0 1 0 0 0,0-1 0 0 0,0 1 0 0 0,0-2 0 0 0,-3-12 63 0 0,0-27-10 0 0,2 0 0 0 0,1-1 1 0 0,3 1-1 0 0,12-71 0 0 0,-14 108-62 0 0,1-9-25 0 0,1 1-1 0 0,5-15 1 0 0,-8 27 26 0 0,0 0-1 0 0,0 0 0 0 0,0 0 0 0 0,0 0 1 0 0,0 0-1 0 0,0 0 0 0 0,0 0 0 0 0,0-1 1 0 0,0 1-1 0 0,0 0 0 0 0,0 0 0 0 0,0 0 1 0 0,0 0-1 0 0,0 0 0 0 0,0 0 0 0 0,0 0 1 0 0,0 0-1 0 0,0 0 0 0 0,0 0 0 0 0,0-1 1 0 0,0 1-1 0 0,0 0 0 0 0,0 0 1 0 0,0 0-1 0 0,1 0 0 0 0,-1 0 0 0 0,0 0 1 0 0,0 0-1 0 0,0 0 0 0 0,0 0 0 0 0,0 0 1 0 0,0 0-1 0 0,0 0 0 0 0,0 0 0 0 0,0 0 1 0 0,0 0-1 0 0,0 0 0 0 0,0 0 0 0 0,1 0 1 0 0,-1 0-1 0 0,0 0 0 0 0,0 0 0 0 0,0 0 1 0 0,0 0-1 0 0,0 0 0 0 0,0 0 0 0 0,0 0 1 0 0,0 0-1 0 0,0 0 0 0 0,0 0 1 0 0,1 0-1 0 0,-1 0 0 0 0,0 0 0 0 0,0 0 1 0 0,0 0-1 0 0,3 6-94 0 0,1 11-73 0 0,-1 14 74 0 0,-2 1 0 0 0,-5 59 0 0 0,3-59 38 0 0,-12 153-22 0 0,11-148 51 0 0,1-15-7 0 0,-1 1 1 0 0,-6 26-1 0 0,8-44 45 0 0,0-4 110 0 0,-1-10-59 0 0,1 0-1 0 0,-5-16 1 0 0,-2-12-67 0 0,3-12 44 0 0,1 26 10 0 0,1-40-1 0 0,1 59-20 0 0,1-6-133 0 0,1 8 40 0 0,0 5 31 0 0,3 8-3 0 0,-1 0 0 0 0,-1 1 0 0 0,0-1-1 0 0,0 24 1 0 0,1-4-1 0 0,0 31-4 0 0,-2 0-1 0 0,-14 111 0 0 0,12-164 43 0 0,-3-20-167 0 0,0-7-20 0 0,-3-119 88 0 0,7 137 28 0 0,4 8-82 0 0,4 21 110 0 0,-2 0 1 0 0,-1 0-1 0 0,3 58 1 0 0,-7-80 41 0 0,0 163 129 0 0,0-186-152 0 0,-1-1 0 0 0,0 1 0 0 0,-5-29 0 0 0,3 31 84 0 0,1 0-1 0 0,0 0 0 0 0,1 0 1 0 0,2-21-1 0 0,-1 20-41 0 0,1 4-25 0 0,1 11-6 0 0,0 11-30 0 0,-2-11 27 0 0,0 20 92 0 0,-1 0 0 0 0,0 0 0 0 0,-1-1 0 0 0,-5 23 0 0 0,4-29-11 0 0,-1 4 32 0 0,1 0 1 0 0,1 21 0 0 0,3-21-77 0 0,-2-16 22 0 0,3 2 287 0 0,-1-11-223 0 0,0 13-116 0 0,0-1 1 0 0,0 1-1 0 0,0-1 1 0 0,2 10-1 0 0,-4-9 12 0 0,1 4 7 0 0,-1 1 0 0 0,0 0 0 0 0,-1-1 1 0 0,1 1-1 0 0,-3 9 0 0 0,2-13-10 0 0,1 0 0 0 0,-1-1 11 0 0,1-3 32 0 0,2 3-33 0 0,-1 0 1 0 0,0-4 32 0 0,2 2-33 0 0,2 1-20 0 0,-4-2-33 0 0,-1-2 38 0 0,1 0 1 0 0,-1 1-1 0 0,0-1 0 0 0,0 1 1 0 0,0-1-1 0 0,0 0 0 0 0,0 1 1 0 0,0-1-1 0 0,0 1 0 0 0,0-1 1 0 0,0 0-1 0 0,0 1 0 0 0,0-1 1 0 0,0 1-1 0 0,0-1 1 0 0,0 1-1 0 0,0-1 0 0 0,0 0 1 0 0,0 1-1 0 0,0-1 0 0 0,-1 1 1 0 0,1-1-1 0 0,0 0 0 0 0,0 1 1 0 0,0-1-1 0 0,-1 0 0 0 0,1 1 1 0 0,0-1-1 0 0,-1 0 0 0 0,1 1 1 0 0,-1 0-10 0 0,0 0 1 0 0,0 0 0 0 0,0 0 0 0 0,1 0 0 0 0,-1 1-1 0 0,0-1 1 0 0,1 0 0 0 0,0 0 0 0 0,-1 1-1 0 0,1-1 1 0 0,-1 0 0 0 0,1 1 0 0 0,0-1 0 0 0,0 3 235 0 0,0-6-168 0 0,2-3-44 0 0,0-2-10 0 0,-2 1 0 0 0,4-28 188 0 0,-2 19-112 0 0,-2 8-76 0 0,0 0 0 0 0,0 4 6 0 0,-1-1-1 0 0,2 0 0 0 0,-1 1 0 0 0,0-1 1 0 0,1-4-1 0 0,2-25 27 0 0,-1-13 32 0 0,-2 40-64 0 0,6-20 0 0 0,-5 18 9 0 0,0-1-1 0 0,-1 0 0 0 0,0 0 0 0 0,0 0 1 0 0,-1 1-1 0 0,-2-11 0 0 0,-1-6-2 0 0,4 19-6 0 0,0-1 0 0 0,1 0 0 0 0,-2 1 0 0 0,1 1 11 0 0,0 3 42 0 0,-2-3 14 0 0,2 3 8 0 0,-1-3-19 0 0,1 0-35 0 0,1 3 22 0 0,-1 0-42 0 0,1 0 1 0 0,-1 0 0 0 0,0 0-1 0 0,1 0 1 0 0,-1 0 0 0 0,0 0 0 0 0,0 0-1 0 0,-1-2 1 0 0,2-26 249 0 0,0 24-251 0 0,2 0 0 0 0,-1 1 11 0 0,-2 4 42 0 0,-1-1 9 0 0,-1-3 92 0 0,1 5-87 0 0,-5 1-54 0 0,-1-4-13 0 0,6 2 4 0 0,-1 0-1 0 0,1 0 0 0 0,0 0 1 0 0,0 0-1 0 0,-1 0 0 0 0,1-1 1 0 0,0 1-1 0 0,0 0 0 0 0,0-1 0 0 0,1 1 1 0 0,-1-1-1 0 0,0 1 0 0 0,1-1 1 0 0,-2-1-1 0 0,-1-4 11 0 0,2 6-10 0 0,-1-1 0 0 0,1 1-1 0 0,-1-1 1 0 0,1 0-1 0 0,0 0 1 0 0,0 1-1 0 0,-1-1 1 0 0,1 0 0 0 0,0 0-1 0 0,1 0 1 0 0,-1 0-1 0 0,0 0 1 0 0,0 0-1 0 0,1-1 1 0 0,-1 1-1 0 0,1 0 1 0 0,0-3-1 0 0,0-1-3 0 0,0 2-16 0 0,14 23-378 0 0,-12-10 363 0 0,1 3-122 0 0,-1 1 1 0 0,1 20 0 0 0,-3 14-38 0 0,-1 47-10 0 0,1-52 112 0 0,-1-30 49 0 0,-1 38 70 0 0,1-46-31 0 0,1 0 0 0 0,4 16 0 0 0,8 6-180 0 0,-4-7 512 0 0,-10-5 4 0 0,1 7-208 0 0,2-16-117 0 0,-1-4 42 0 0,0 0 1 0 0,1 2-33 0 0,-1-1 22 0 0,0 3-22 0 0,0-4 32 0 0,-8-12 11 0 0,-23-69 181 0 0,24 61-218 0 0,-2-12 22 0 0,1-1-1 0 0,2 1 0 0 0,-3-38 0 0 0,1 11-9 0 0,2 11-96 0 0,-5-28-62 0 0,4 42 94 0 0,3 0-1 0 0,0 0 0 0 0,2 0 1 0 0,2-39-1 0 0,1 47 26 0 0,-6-39 0 0 0,1 18 0 0 0,3 34 0 0 0,0 10 0 0 0,1 0 0 0 0,0 0 0 0 0,0-1 0 0 0,0 1 0 0 0,0 0 0 0 0,0 0 0 0 0,0-4 0 0 0,2-1-9 0 0,-2 0 0 0 0,1 0 0 0 0,-1-1 0 0 0,-1-12 0 0 0,-1-14-10 0 0,5-6 19 0 0,-2 30 0 0 0,-1 8 0 0 0,0-1 0 0 0,0 1 0 0 0,0-1 0 0 0,0 1 0 0 0,1 0 0 0 0,-1-1 0 0 0,1 1 0 0 0,0 0 0 0 0,-1-1 0 0 0,1 1 0 0 0,2-3 0 0 0,0-1 0 0 0,-2 0 0 0 0,1 0 0 0 0,-1 0 0 0 0,-1-1 0 0 0,0 5 22 0 0,-1-1 1 0 0,1 1-1 0 0,-1-1 0 0 0,0 1 0 0 0,0 0 0 0 0,0-1 1 0 0,-2-2-1 0 0,-3-11 134 0 0,-1-11-20 0 0,4 21-126 0 0,0 2 1 0 0,2 2 32 0 0,-3-2-22 0 0,3 2 22 0 0,-1-3-33 0 0,1 1 1 0 0,1 2 32 0 0,-1-2-33 0 0,0 2-6 0 0,1 1 7 0 0,0 1 0 0 0,-1-1-1 0 0,1 0 1 0 0,0 1-1 0 0,-1-1 1 0 0,1 0 0 0 0,0 1-1 0 0,-1-1 1 0 0,1 0-1 0 0,-1 1 1 0 0,1-1-1 0 0,-1 0 1 0 0,1 1 0 0 0,-1-1-1 0 0,0 0 1 0 0,-2 0 9 0 0,0 0-1 0 0,1 0 1 0 0,-1 0 0 0 0,0 0 0 0 0,0 1 0 0 0,0-1-1 0 0,-3 1 1 0 0,6 0-20 0 0,0 0 1 0 0,0 0-1 0 0,0 0 0 0 0,0 0 0 0 0,0 0 0 0 0,0 0 1 0 0,0 0-1 0 0,0 0 0 0 0,0 0 0 0 0,0 0 0 0 0,0 0 1 0 0,0 0-1 0 0,0 0 0 0 0,0 0 0 0 0,-1 0 0 0 0,1 0 1 0 0,0 1-1 0 0,0-1 0 0 0,0 0 0 0 0,0 0 0 0 0,0 0 1 0 0,0 0-1 0 0,0 0 0 0 0,0 0 0 0 0,0 0 0 0 0,0 0 1 0 0,0 0-1 0 0,0 0 0 0 0,0 0 0 0 0,0 0 0 0 0,0 0 1 0 0,0 0-1 0 0,0 0 0 0 0,0 0 0 0 0,0 0 0 0 0,0 0 1 0 0,0 0-1 0 0,-1 0 0 0 0,1 0 0 0 0,0 0 0 0 0,0 0 1 0 0,0 0-1 0 0,0 0 0 0 0,-24-6 57 0 0,-21-8 17 0 0,37 11-74 0 0,-9-2 130 0 0,7 5-229 0 0,2 1 108 0 0,3 0-9 0 0,-1 1 0 0 0,-1-2 0 0 0,3 1-1 0 0,0-1 0 0 0,1 0 1 0 0,-1 0-1 0 0,1 0 0 0 0,-1-1 0 0 0,0 1 0 0 0,1-1 0 0 0,-1 0 0 0 0,1 0 0 0 0,-1 0 0 0 0,-4-3 1 0 0,6 3-43 0 0,-2-1 32 0 0,-3-1 11 0 0,0 2 0 0 0,-2 1 0 0 0,-1 4 0 0 0,1-1 0 0 0,1-1 6 0 0,0-1-16 0 0,-8-3 89 0 0,9 2-100 0 0,3 0-22 0 0,-2-2 32 0 0,-3-2 11 0 0,1 1 0 0 0,1 0-12 0 0,4 3-36 0 0,-4-2 36 0 0,-2 0 12 0 0,-1 2 0 0 0,-7 1 0 0 0,16-1 0 0 0,0 1 0 0 0,1-1 0 0 0,-1 0 0 0 0,0 0 0 0 0,0 0 0 0 0,0 0 0 0 0,0 0 0 0 0,0-1 0 0 0,0 1 0 0 0,0 0 0 0 0,0 0 0 0 0,0-1 0 0 0,0 1 0 0 0,0 0 0 0 0,1-1 0 0 0,-1 1 0 0 0,-1-1 0 0 0,1-1 0 0 0,-1 1 0 0 0,-13 1 0 0 0,13 1 0 0 0,1-1 0 0 0,0 1 0 0 0,0-1 0 0 0,-1 1 0 0 0,1-1 0 0 0,0 0 0 0 0,-1 1 0 0 0,1-1 0 0 0,0 0 0 0 0,-1 0 0 0 0,1 0 0 0 0,0 0 0 0 0,-1 0 0 0 0,1 0 0 0 0,-1-1 0 0 0,1 1 0 0 0,0 0 0 0 0,0-1 0 0 0,-1 1 0 0 0,-1-1 0 0 0,-2-1 0 0 0,2 1 0 0 0,-1 0 0 0 0,0 0 0 0 0,1 1 0 0 0,-1-1 0 0 0,0 1 0 0 0,1-1 0 0 0,-1 1 0 0 0,0 1 0 0 0,0-1 0 0 0,-6 1 0 0 0,3 1 0 0 0,1 0 0 0 0,0-2 0 0 0,0-1 0 0 0,-14-2 64 0 0,-9 7-64 0 0,-17-2-72 0 0,35-2 72 0 0,1 0 0 0 0,3 1-10 0 0,4-2-33 0 0,-6 1 32 0 0,-1-2 11 0 0,1 0 0 0 0,1 1 0 0 0,0-1 0 0 0,-1 1 0 0 0,-6-4 0 0 0,-13-2 0 0 0,11 5-21 0 0,0 2 0 0 0,-19 0-1 0 0,14 2 22 0 0,16-1 0 0 0,-1 0 0 0 0,3-2 0 0 0,-28 2 0 0 0,-6 6 0 0 0,14-6 0 0 0,-1-5 0 0 0,21 4-5 0 0,-16-4-24 0 0,-33-1-1 0 0,43 5 30 0 0,0 0 0 0 0,-8-1-30 0 0,-19 4-132 0 0,10 3 129 0 0,11-3 2 0 0,2-2 6 0 0,8-1 16 0 0,0 0-1 0 0,0 0 0 0 0,-12-1 0 0 0,-3-5 10 0 0,-28 4-64 0 0,18 2 64 0 0,6 1 0 0 0,12 1 0 0 0,0-1 0 0 0,-17 0 0 0 0,22-1 0 0 0,-2 1 0 0 0,1 2 0 0 0,0-1 0 0 0,0 0 0 0 0,0 0 0 0 0,0 0 0 0 0,2 0 0 0 0,-4-1 0 0 0,2-1-10 0 0,6 0-33 0 0,-5 1 32 0 0,-3 2 11 0 0,-9-2 0 0 0,18-1 0 0 0,-21 0 0 0 0,-19 6 0 0 0,33-6-15 0 0,-1 1-1 0 0,1 0 0 0 0,-11 4 1 0 0,13-3 13 0 0,1-1 2 0 0,-4 4 0 0 0,0-4 0 0 0,1-1 0 0 0,-16 2 19 0 0,24-2-16 0 0,0 0-1 0 0,-1 0 1 0 0,1 0 0 0 0,-1 0-1 0 0,1 0 1 0 0,0 0 0 0 0,-1 0-1 0 0,1-1 1 0 0,-1 1 0 0 0,1 0-1 0 0,0-1 1 0 0,-1 1 0 0 0,1-1-1 0 0,0 1 1 0 0,0-1 0 0 0,-2-1-1 0 0,-8-3-2 0 0,-19-9 0 0 0,19 12 0 0 0,0 0 0 0 0,2 1 0 0 0,-1 0 0 0 0,1 2 0 0 0,-1-1 0 0 0,0 1 0 0 0,-23 7 0 0 0,30-7 0 0 0,-17 1 11 0 0,20-1-11 0 0,-29 0 59 0 0,-48-5-1 0 0,67 3-66 0 0,8 1 17 0 0,-13 2 114 0 0,1-1 17 0 0,8-1-129 0 0,-29-2 42 0 0,5 1 11 0 0,2 0 0 0 0,21 2-64 0 0,-2 0 0 0 0,0 1 0 0 0,0 0 0 0 0,-1-2 0 0 0,-1 0 0 0 0,-6 2 0 0 0,-3 1 0 0 0,-1-4 64 0 0,14 0-64 0 0,-27 0 64 0 0,-14-3-64 0 0,20 3 0 0 0,4 0 0 0 0,17 1 0 0 0,-1-1 0 0 0,0 0 0 0 0,4 1 0 0 0,-6 0 0 0 0,-8 2 0 0 0,12-2 0 0 0,-1-1 0 0 0,-2 1 0 0 0,-2 0-9 0 0,7 0 2 0 0,-1 0 0 0 0,0 1 0 0 0,1-1 0 0 0,-1 1 0 0 0,1 0 0 0 0,-1 0 0 0 0,1 1 0 0 0,-6 2 0 0 0,8-3 7 0 0,-1 1 0 0 0,-14-1 0 0 0,8-2 0 0 0,0-1 0 0 0,-1-1 0 0 0,0 1 0 0 0,0 1-10 0 0,7 0-33 0 0,-4-1 32 0 0,1 1 11 0 0,-75-8 0 0 0,64 7 0 0 0,15 1 0 0 0,-22-1 0 0 0,3 0 0 0 0,-34 9 0 0 0,17-6-53 0 0,13 0 42 0 0,15-2 11 0 0,0 0 0 0 0,-3-1 15 0 0,13 2 0 0 0,-21 1 19 0 0,17-1-34 0 0,-41 3 0 0 0,42-4 0 0 0,-15 2 0 0 0,15 0 0 0 0,1 0 0 0 0,-1-1 0 0 0,0 0 0 0 0,0 1 0 0 0,0-1 0 0 0,0 0 0 0 0,0-1 0 0 0,0 1 0 0 0,-5-2 0 0 0,-40-2 0 0 0,-36-1 0 0 0,78 5 0 0 0,-17 2 0 0 0,4 0 0 0 0,-7-2-117 0 0,13 2 108 0 0,4 0-38 0 0,-1-1 0 0 0,-14 0 1 0 0,22-1 3 0 0,-3-1 20 0 0,-1 0-37 0 0,-27-4-22 0 0,0 4-96 0 0,-5 4 102 0 0,31-3 76 0 0,-18-5-60 0 0,-5 1-5 0 0,22 3 44 0 0,-14 3-33 0 0,2-1-10 0 0,17-2 64 0 0,-20 0 0 0 0,18 2 0 0 0,-20 1 0 0 0,14-3 0 0 0,11 0 0 0 0,-3 0 0 0 0,-24 2 0 0 0,18-1 0 0 0,-4 3 0 0 0,-4 0 0 0 0,11-3 0 0 0,1-1 1 0 0,-1 1 0 0 0,1 0 0 0 0,0 0 0 0 0,-1 1-1 0 0,1-1 1 0 0,-10 3 0 0 0,-11 2-80 0 0,-36-4-216 0 0,26 5 231 0 0,32-5 54 0 0,1 0 5 0 0,0-1 0 0 0,-1 0 1 0 0,1 0-1 0 0,-1 0 0 0 0,1 0 1 0 0,0 0-1 0 0,-6-2 0 0 0,-28-1-11 0 0,12 4-37 0 0,22-1 41 0 0,-24 3 13 0 0,20-3-11 0 0,4 0-33 0 0,-5 1 32 0 0,0-1 11 0 0,-1 1 0 0 0,3 0-5 0 0,-10 1-211 0 0,-14-3 77 0 0,17 0-269 0 0,12 14-200 0 0,-1-5 608 0 0,-2 3 8 0 0,-2 12-144 0 0,5-16 136 0 0,0 0 0 0 0,-2-1 0 0 0,0 0 0 0 0,3 1 0 0 0,0 0 0 0 0,-1-1 0 0 0,-3-1 0 0 0,-1 3-6 0 0,3-5-1 0 0,0 2 0 0 0,0-1-1 0 0,1 0 1 0 0,-1 0 0 0 0,1 1 0 0 0,0-1 0 0 0,-1 6-1 0 0,1-3 8 0 0,-1-1 0 0 0,0 0 0 0 0,-1 7 0 0 0,3-11 0 0 0,-1 1 0 0 0,1-1 0 0 0,0 1 0 0 0,0-1 0 0 0,0 1 0 0 0,0 0 0 0 0,0-1 0 0 0,2 6 0 0 0,-1-6 0 0 0,-3 16 0 0 0,-4 9 0 0 0,2-16 30 0 0,3-9 18 0 0,-1 23-22 0 0,0-19-41 0 0,1-1 15 0 0,0 0 0 0 0,1 0-1 0 0,-1 0 1 0 0,1 9 0 0 0,1-8 0 0 0,3 13-78 0 0,-1 6-60 0 0,-3-17 138 0 0,0-1 0 0 0,1 9 1 0 0,2-2-12 0 0,-5 19-43 0 0,0-31 37 0 0,1 16-30 0 0,2-4 47 0 0,-2-8 0 0 0,0 1 0 0 0,1 0 0 0 0,-4 33 0 0 0,3 33 0 0 0,2-20 0 0 0,-3-33 11 0 0,-4 32 96 0 0,5-45-97 0 0,-1 0-10 0 0,-1 5-6 0 0,-1 15 130 0 0,4-21-114 0 0,0 1-10 0 0,1-2 0 0 0,2 2 0 0 0,-2-1 11 0 0,-1 0 32 0 0,0 2-33 0 0,0-2-10 0 0,2 1 0 0 0,-1 0 0 0 0,1-3 11 0 0,-1-2 32 0 0,-1-2-43 0 0,1 1 0 0 0,-1-1 0 0 0,0 0 0 0 0,0 0 0 0 0,0 0 0 0 0,0 0 0 0 0,0 1 0 0 0,0-1 0 0 0,0 0 0 0 0,1 0 0 0 0,-1 1 0 0 0,0-1 0 0 0,0 0 0 0 0,0 0 1 0 0,0 0-1 0 0,0 1 0 0 0,0-1 0 0 0,0 0 0 0 0,0 0 0 0 0,0 1 0 0 0,0-1 0 0 0,0 0 0 0 0,0 0 0 0 0,0 0 0 0 0,0 1 0 0 0,0-1 0 0 0,-1 0 0 0 0,1 0 0 0 0,0 1 0 0 0,0-1 0 0 0,0 0 1 0 0,0 0-1 0 0,0 0 0 0 0,0 0 0 0 0,-1 1 0 0 0,1-1 0 0 0,-1 1 19 0 0,3 6 108 0 0,-1-3-48 0 0,-4-2-83 0 0,3 14 61 0 0,1 3-47 0 0,-2-16 40 0 0,1-3-43 0 0,-1 1 0 0 0,1-1 1 0 0,0 1-1 0 0,0-1 0 0 0,0 1 1 0 0,-1-1-1 0 0,1 1 0 0 0,0-1 1 0 0,0 1-1 0 0,0-1 1 0 0,0 1-1 0 0,0-1 0 0 0,0 1 1 0 0,0-1-1 0 0,0 1 0 0 0,0-1 1 0 0,0 1-1 0 0,0-1 1 0 0,0 1-1 0 0,1-1 0 0 0,-1 1 1 0 0,0 0-1 0 0,4 44 262 0 0,-2-39-258 0 0,0 0 32 0 0,-2-1-22 0 0,0 2 22 0 0,0-1-33 0 0,0 0-10 0 0,1 14 64 0 0,-2-15-64 0 0,0 2 0 0 0,1 0 0 0 0,-5 30 64 0 0,4-31-64 0 0,0 0 0 0 0,0 1 0 0 0,4 18 64 0 0,-3-17-53 0 0,-1-3 42 0 0,0-3 1 0 0,2 3-33 0 0,-1-4 32 0 0,0 1 1 0 0,2 2-33 0 0,-2-2 224 0 0,0-1-191 0 0,0 3-33 0 0,0-2 22 0 0,-2 1-22 0 0,1-1 22 0 0,-1 3-33 0 0,-1 0-10 0 0,1-1 11 0 0,2-2 32 0 0,-1 5-32 0 0,1-6-12 0 0,-4 9 13 0 0,4-9 47 0 0,-1 0-4 0 0,-1 2-34 0 0,-4 8 308 0 0,6-10-270 0 0,-10 9 6 0 0,8-7-83 0 0,2-2-69 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11-03T17:23:24.684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25 686 4143 0 0,'0'0'455'0'0,"-19"6"848"0"0,19-6-1293 0 0,0-1 0 0 0,0 1 0 0 0,0 0-1 0 0,0 0 1 0 0,0 0 0 0 0,0 0 0 0 0,1 0 0 0 0,-1 0 0 0 0,0-1 0 0 0,0 1 0 0 0,0 0 0 0 0,0 0 0 0 0,0 0 0 0 0,0 0 0 0 0,0-1 0 0 0,0 1 0 0 0,0 0 0 0 0,0 0 0 0 0,0 0-1 0 0,0 0 1 0 0,0 0 0 0 0,-1-1 0 0 0,1 1 0 0 0,0 0 0 0 0,0 0 0 0 0,0 0 0 0 0,0 0 0 0 0,0 0 0 0 0,0 0 0 0 0,0-1 0 0 0,0 1 0 0 0,0 0 0 0 0,0 0 0 0 0,-1 0 0 0 0,1 0-1 0 0,0 0 1 0 0,0 0 0 0 0,0 0 0 0 0,0 0 0 0 0,0 0 0 0 0,0-1 0 0 0,-1 1 0 0 0,1 0 0 0 0,0 0 0 0 0,0 0 0 0 0,0 0 0 0 0,0 0 0 0 0,0 0 0 0 0,-1 0 0 0 0,1 0-1 0 0,0 0 1 0 0,0 0 0 0 0,0 0 0 0 0,0 0 0 0 0,0 0 0 0 0,-1 0 0 0 0,1 0 0 0 0,0 0 0 0 0,0 0 0 0 0,0 0 0 0 0,0 1 0 0 0,0-1 0 0 0,-1 0 0 0 0,1 0 0 0 0,0 0 0 0 0,0 0-1 0 0,0 0 1 0 0,0 0 0 0 0,0-1 99 0 0,1-13 307 0 0,0-7-61 0 0,-2 17-253 0 0,1 0 0 0 0,0 0 0 0 0,0 1 0 0 0,1-1 1 0 0,-1 0-1 0 0,2-5 0 0 0,-3-6 91 0 0,0 5 176 0 0,-1 0-214 0 0,2 9 10 0 0,-1-20 441 0 0,1 17-562 0 0,0 3-34 0 0,0 0 0 0 0,0 0 0 0 0,0-1-1 0 0,0 1 1 0 0,1 0 0 0 0,-1 0-1 0 0,0 0 1 0 0,0-1 0 0 0,1 1 0 0 0,-1 0-1 0 0,1 0 1 0 0,-1 0 0 0 0,1 0 0 0 0,1-2-1 0 0,-1 0 8 0 0,0 2-3 0 0,-1 0-1 0 0,1 0 1 0 0,-1 0-1 0 0,1 0 0 0 0,-1 0 1 0 0,0 0-1 0 0,1 0 0 0 0,-1 0 1 0 0,0 0-1 0 0,0 0 0 0 0,0 0 1 0 0,0-1-1 0 0,0 1 0 0 0,0 0 1 0 0,0 0-1 0 0,0-1 0 0 0,-1 0 10 0 0,1 0 50 0 0,6-13 23 0 0,-1-1-96 0 0,2-10 225 0 0,-4 11-98 0 0,-2 10-70 0 0,0 1 0 0 0,0-1-1 0 0,0 0 1 0 0,-1-9 0 0 0,1 3-12 0 0,0-1 0 0 0,5-19 0 0 0,-5 24-2 0 0,0 1-33 0 0,0 0-8 0 0,0 2 15 0 0,3-7 18 0 0,-2 5-25 0 0,4-19-10 0 0,-3 12 0 0 0,-3 2 0 0 0,4-19 75 0 0,-5 24-18 0 0,4-15 123 0 0,-3 16-178 0 0,0 2 15 0 0,0 3-16 0 0,0 0-1 0 0,0 0 1 0 0,0 0-1 0 0,0 0 1 0 0,0 0 0 0 0,0 0-1 0 0,0 0 1 0 0,0 0-1 0 0,0 0 1 0 0,0 0 0 0 0,0 0-1 0 0,0 0 1 0 0,1 0-1 0 0,-1 0 1 0 0,0 0 0 0 0,0 0-1 0 0,0 0 1 0 0,0 0-1 0 0,0 0 1 0 0,0 0 0 0 0,0 0-1 0 0,0 0 1 0 0,0 0 0 0 0,0 0-1 0 0,0-1 1 0 0,0 1-1 0 0,0 0 1 0 0,0 0 0 0 0,0 0-1 0 0,0 0 1 0 0,0 0-1 0 0,0 0 1 0 0,0 0 0 0 0,0 0-1 0 0,0 0 1 0 0,0 0-1 0 0,0 0 1 0 0,1 0 0 0 0,-1 0-1 0 0,0 0 1 0 0,0 0-1 0 0,0 1 1 0 0,0-1 0 0 0,0 0-1 0 0,0 0 1 0 0,0 0 0 0 0,0 0-1 0 0,0 0 1 0 0,5-27 14 0 0,-5 20-15 0 0,0 2 0 0 0,2-5 12 0 0,-2 8 10 0 0,-2-7-2 0 0,0 8-13 0 0,1-1-5 0 0,0-12 10 0 0,2 8 31 0 0,0 0-33 0 0,1 0-10 0 0,-2 4 14 0 0,0-1 0 0 0,0 1 0 0 0,0-1 0 0 0,0 1 1 0 0,0 0-1 0 0,0-1 0 0 0,-1 1 0 0 0,0-4 0 0 0,-2-7 41 0 0,3 10-42 0 0,-1-3-1 0 0,0-1 0 0 0,1 0 1 0 0,0 1-1 0 0,1-8 0 0 0,0 8-12 0 0,0 0 0 0 0,0 0 0 0 0,1 1 11 0 0,-2 4 18 0 0,1 2-248 0 0,-1 0 215 0 0,1-1 0 0 0,-1 0 0 0 0,0 0 1 0 0,0 1-1 0 0,0-1 0 0 0,0 0 0 0 0,0 1 0 0 0,0-1 0 0 0,0 0 0 0 0,1 0 0 0 0,-1 1 1 0 0,0-1-1 0 0,0 0 0 0 0,0 1 0 0 0,0-1 0 0 0,0 0 0 0 0,0 1 0 0 0,0-1 0 0 0,-1 0 1 0 0,1 0-1 0 0,0 1 0 0 0,0-1 0 0 0,0 0 0 0 0,0 1 0 0 0,-3 11-50 0 0,3-11 28 0 0,-9 33-68 0 0,7-23 72 0 0,1-6-33 0 0,2 20 14 0 0,-5 29-76 0 0,3-33 104 0 0,0-12 15 0 0,0 7-2 0 0,-2-2 0 0 0,-1 9-19 0 0,2-16 10 0 0,1 0 0 0 0,-1 0 0 0 0,2 1 0 0 0,-1 12 0 0 0,2 3 9 0 0,-2-15 0 0 0,1 0 0 0 0,0 0 0 0 0,2 8 0 0 0,-1-10 0 0 0,0 28 0 0 0,0-14 0 0 0,0 18 0 0 0,-2-18 0 0 0,2 1 0 0 0,-1-18 0 0 0,0-3 0 0 0,0 0 0 0 0,0 0 0 0 0,0 0 0 0 0,0 0 0 0 0,0 0 0 0 0,1 0 0 0 0,-1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0,1 25 0 0 0,-3-5 0 0 0,-3 45 0 0 0,3-45 0 0 0,0 0 0 0 0,1-17-2 0 0,0-1 3 0 0,3 13 11 0 0,0-10 41 0 0,-2-3 1 0 0,0 4-33 0 0,1 36 86 0 0,-1-35-97 0 0,1 3-6 0 0,0-10 7 0 0,-3 26 28 0 0,-1 10 111 0 0,6-9-26 0 0,-3-19-124 0 0,0 29 64 0 0,2-8 54 0 0,-1-22-97 0 0,0 0 36 0 0,1-1 26 0 0,-2-4 133 0 0,1-1-161 0 0,0 2-34 0 0,0-2 147 0 0,0 0-157 0 0,3 2-14 0 0,-2-2-50 0 0,-4-4 78 0 0,1-1 0 0 0,0 0 0 0 0,-1 0 0 0 0,1 0 0 0 0,1 1 0 0 0,-1-1 0 0 0,0 0 0 0 0,1 0 0 0 0,0-5 0 0 0,1-12 39 0 0,0 10-63 0 0,0 2 0 0 0,-1-2 8 0 0,6-27 44 0 0,-4 28-53 0 0,0-1 0 0 0,-2 1 0 0 0,7-34 0 0 0,-2 23 0 0 0,-5 18 0 0 0,0 0 0 0 0,0 1 0 0 0,1-1 0 0 0,0 0 0 0 0,-1 1 0 0 0,1-1 0 0 0,2-3 0 0 0,-3 6 0 0 0,0-1 0 0 0,1 0 0 0 0,-1 0 0 0 0,0 0 0 0 0,1 0 0 0 0,-1 0 0 0 0,0 0 0 0 0,0 1 0 0 0,0-1 0 0 0,0 0 0 0 0,0 0 0 0 0,0 0 0 0 0,0 0 0 0 0,0 0 0 0 0,0 0 0 0 0,0 0 0 0 0,0-1 0 0 0,-1 1 0 0 0,1-1 0 0 0,-1 1 0 0 0,1-1 0 0 0,0 1 0 0 0,0-1 0 0 0,0 1 0 0 0,0-1 0 0 0,0 1 0 0 0,0-1 0 0 0,0 1 0 0 0,1-1 0 0 0,0-2 0 0 0,-1 3 0 0 0,1-1 0 0 0,-1 1 0 0 0,0-1 0 0 0,0 1 0 0 0,1-1 0 0 0,-1 1 0 0 0,0-1 0 0 0,-1-2 0 0 0,-3-55 0 0 0,3 47 0 0 0,0 0 0 0 0,2 0 0 0 0,-1 0 0 0 0,1 0 0 0 0,1 1 0 0 0,3-14 0 0 0,-3 19 0 0 0,-1 2 0 0 0,0 1 0 0 0,-1 0 0 0 0,1-1 0 0 0,-1 1 0 0 0,0-1 0 0 0,1 1 0 0 0,-2 0 0 0 0,1-1 0 0 0,-1-4 0 0 0,0 5 0 0 0,1-1 0 0 0,-1 1 0 0 0,1-1 0 0 0,0 1 0 0 0,0-1 0 0 0,0 1 0 0 0,1-5 0 0 0,0-8 0 0 0,-2 6 58 0 0,0 0-1 0 0,-1 0 0 0 0,0 1 1 0 0,-7-16-1 0 0,9 24 24 0 0,0-13-635 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11-03T17:23:24.685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23 28 3223 0 0,'-4'-24'1976'0'0,"-4"23"-1336"0"0,-2-2 552 0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11-03T17:23:24.686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17 1 8287 0 0,'0'0'888'0'0,"-6"0"-888"0"0,1 2 0 0 0,0 0 944 0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11-03T17:23:24.687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8 1 7367 0 0,'-2'1'656'0'0,"-3"0"200"0"0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1620C8-6D9C-4330-9B28-61B580B49773}" type="datetimeFigureOut">
              <a:rPr lang="it-IT" smtClean="0"/>
              <a:t>01/03/23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9BA59E-E533-4593-BCC5-033548DE19C1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454596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20700c13185_1_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20700c13185_1_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Google Shape;532;g2117705dbec_0_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3" name="Google Shape;533;g2117705dbec_0_4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4" name="Google Shape;534;g2117705dbec_0_4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t>50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Google Shape;547;g2117705dbec_0_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48" name="Google Shape;548;g2117705dbec_0_5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549" name="Google Shape;549;g2117705dbec_0_5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51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Google Shape;556;g2117705dbec_0_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7" name="Google Shape;557;g2117705dbec_0_6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8" name="Google Shape;558;g2117705dbec_0_6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t>52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Google Shape;569;g2117705dbec_0_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70" name="Google Shape;570;g2117705dbec_0_7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571" name="Google Shape;571;g2117705dbec_0_7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53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" name="Google Shape;579;g2117705dbec_0_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80" name="Google Shape;580;g2117705dbec_0_8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581" name="Google Shape;581;g2117705dbec_0_8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54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Google Shape;590;g2117705dbec_0_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91" name="Google Shape;591;g2117705dbec_0_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Google Shape;597;g2124ab90b8e_1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98" name="Google Shape;598;g2124ab90b8e_1_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599" name="Google Shape;599;g2124ab90b8e_1_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56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7" name="Google Shape;607;g2117705dbec_0_1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08" name="Google Shape;608;g2117705dbec_0_10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609" name="Google Shape;609;g2117705dbec_0_10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57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" name="Google Shape;617;g2124ab90b8e_1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18" name="Google Shape;618;g2124ab90b8e_1_3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619" name="Google Shape;619;g2124ab90b8e_1_3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58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" name="Google Shape;628;g20700c13185_1_3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29" name="Google Shape;629;g20700c13185_1_3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20735f981a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20735f981aa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g20735f981aa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/>
              <a:t>2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9" name="Google Shape;639;g20700c13185_1_3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40" name="Google Shape;640;g20700c13185_1_34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641" name="Google Shape;641;g20700c13185_1_34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60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0" name="Google Shape;650;g20722ce96a9_2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51" name="Google Shape;651;g20722ce96a9_2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8" name="Google Shape;658;g20722ce96a9_3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59" name="Google Shape;659;g20722ce96a9_3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3" name="Google Shape;673;g20722ce96a9_2_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74" name="Google Shape;674;g20722ce96a9_2_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0" name="Google Shape;680;g20722ce96a9_3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81" name="Google Shape;681;g20722ce96a9_3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" name="Google Shape;686;g20700c13185_1_3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87" name="Google Shape;687;g20700c13185_1_34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688" name="Google Shape;688;g20700c13185_1_34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65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3" name="Google Shape;693;g20700c13185_1_3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4" name="Google Shape;694;g20700c13185_1_3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8" name="Google Shape;698;g20700c13185_1_3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99" name="Google Shape;699;g20700c13185_1_35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700" name="Google Shape;700;g20700c13185_1_35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67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g20700c13185_1_19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464" name="Google Shape;464;g20700c13185_1_1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g21176e9b6cc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9" name="Google Shape;469;g21176e9b6cc_0_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0" name="Google Shape;470;g21176e9b6cc_0_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t>44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Google Shape;483;g20700c13185_1_2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84" name="Google Shape;484;g20700c13185_1_20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485" name="Google Shape;485;g20700c13185_1_20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45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Google Shape;489;g2117705dbec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90" name="Google Shape;490;g2117705dbec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491" name="Google Shape;491;g2117705dbec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46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Google Shape;504;g2117705dbec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05" name="Google Shape;505;g2117705dbec_0_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506" name="Google Shape;506;g2117705dbec_0_1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47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g2117705dbec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4" name="Google Shape;514;g2117705dbec_0_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5" name="Google Shape;515;g2117705dbec_0_2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t>48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Google Shape;524;g2117705dbec_0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25" name="Google Shape;525;g2117705dbec_0_3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526" name="Google Shape;526;g2117705dbec_0_3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49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3A6CEE7-1863-695F-95DB-E4F74D6550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9CF860C7-FC4E-687F-4AF3-85EEF97145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E1D00B9-76C9-09DB-3E13-225CF5B560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B4965C-A3CB-4A18-B6D4-F88961ED083B}" type="datetimeFigureOut">
              <a:rPr lang="it-IT" smtClean="0"/>
              <a:t>01/03/23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C56FFF9-9822-A543-A800-025ABCEE5A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49B129F-4623-F27E-F407-ABB17BC2B8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A6646F-8586-4E07-BBDD-D39E18EC543A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280668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63304EE-D145-A223-B4F5-6212FC51CF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F75A41B5-E980-290C-F1D4-E8B9456A23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941F1A5-FDC7-DCB8-B7E4-8CB081D623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B4965C-A3CB-4A18-B6D4-F88961ED083B}" type="datetimeFigureOut">
              <a:rPr lang="it-IT" smtClean="0"/>
              <a:t>01/03/23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EAB5DE0-4704-0C00-CD6F-0C72AA704D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832FB4B-AB68-6B49-EF0F-7953253C3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A6646F-8586-4E07-BBDD-D39E18EC543A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41615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0B042CD4-62CF-49C8-0E93-DC9D850D383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1FE96655-EAC2-87C4-3135-2AC0689D3A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47C14E0-B0E6-2FE4-9E9F-CC3047611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B4965C-A3CB-4A18-B6D4-F88961ED083B}" type="datetimeFigureOut">
              <a:rPr lang="it-IT" smtClean="0"/>
              <a:t>01/03/23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FE5D2AA-8C20-103E-BE73-F45373CA7B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57EE095-5258-3EA0-A28D-75D86EC485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A6646F-8586-4E07-BBDD-D39E18EC543A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608703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bg>
      <p:bgPr>
        <a:solidFill>
          <a:srgbClr val="3626A7"/>
        </a:solidFill>
        <a:effectLst/>
      </p:bgPr>
    </p:bg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2"/>
          <p:cNvSpPr txBox="1">
            <a:spLocks noGrp="1"/>
          </p:cNvSpPr>
          <p:nvPr>
            <p:ph type="subTitle" idx="1"/>
          </p:nvPr>
        </p:nvSpPr>
        <p:spPr>
          <a:xfrm>
            <a:off x="587375" y="2118011"/>
            <a:ext cx="10080800" cy="165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FB8B24"/>
              </a:buClr>
              <a:buSzPts val="4800"/>
              <a:buFont typeface="Arial"/>
              <a:buNone/>
              <a:defRPr sz="6400" b="1" i="0" u="none" strike="noStrike" cap="none">
                <a:solidFill>
                  <a:srgbClr val="FB8B24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R="0" lvl="1" algn="ctr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R="0" lvl="2" algn="ctr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R="0" lvl="3" algn="ctr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R="0" lvl="4" algn="ctr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R="0" lvl="5" algn="ctr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78" name="Google Shape;78;p1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558388" y="5300283"/>
            <a:ext cx="1067653" cy="100035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368717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bg>
      <p:bgPr>
        <a:solidFill>
          <a:srgbClr val="F8F8FF"/>
        </a:solidFill>
        <a:effectLst/>
      </p:bgPr>
    </p:bg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587375" y="620713"/>
            <a:ext cx="11054000" cy="6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2B4F4"/>
              </a:buClr>
              <a:buSzPts val="3000"/>
              <a:buFont typeface="Nunito"/>
              <a:buNone/>
              <a:defRPr sz="4000" b="1" i="0" u="none" strike="noStrike" cap="none">
                <a:solidFill>
                  <a:srgbClr val="92B4F4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7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7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7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7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7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7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7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7"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587376" y="1308101"/>
            <a:ext cx="11054000" cy="47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609585" marR="0" lvl="0" indent="-304792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1219170" marR="0" lvl="1" indent="-30479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828754" marR="0" lvl="2" indent="-30479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67" b="1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2438339" marR="0" lvl="3" indent="-30479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3047924" marR="0" lvl="4" indent="-30479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3657509" marR="0" lvl="5" indent="-30479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4267093" marR="0" lvl="6" indent="-30479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4876678" marR="0" lvl="7" indent="-30479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5486263" marR="0" lvl="8" indent="-30479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587376" y="1778001"/>
            <a:ext cx="5410400" cy="14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609585" marR="0" lvl="0" indent="-304792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67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1219170" marR="0" lvl="1" indent="-406390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828754" marR="0" lvl="2" indent="-406390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2438339" marR="0" lvl="3" indent="-406390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3047924" marR="0" lvl="4" indent="-406390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3657509" marR="0" lvl="5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4267093" marR="0" lvl="6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4876678" marR="0" lvl="7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5486263" marR="0" lvl="8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body" idx="3"/>
          </p:nvPr>
        </p:nvSpPr>
        <p:spPr>
          <a:xfrm>
            <a:off x="6172200" y="1778000"/>
            <a:ext cx="5468800" cy="14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609585" marR="0" lvl="0" indent="-304792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67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1219170" marR="0" lvl="1" indent="-406390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828754" marR="0" lvl="2" indent="-406390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2438339" marR="0" lvl="3" indent="-406390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3047924" marR="0" lvl="4" indent="-406390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3657509" marR="0" lvl="5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4267093" marR="0" lvl="6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4876678" marR="0" lvl="7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5486263" marR="0" lvl="8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5" name="Google Shape;25;p5"/>
          <p:cNvSpPr>
            <a:spLocks noGrp="1"/>
          </p:cNvSpPr>
          <p:nvPr>
            <p:ph type="pic" idx="4"/>
          </p:nvPr>
        </p:nvSpPr>
        <p:spPr>
          <a:xfrm>
            <a:off x="587375" y="3560164"/>
            <a:ext cx="5410400" cy="2748800"/>
          </a:xfrm>
          <a:prstGeom prst="rect">
            <a:avLst/>
          </a:prstGeom>
          <a:noFill/>
          <a:ln>
            <a:noFill/>
          </a:ln>
        </p:spPr>
      </p:sp>
      <p:sp>
        <p:nvSpPr>
          <p:cNvPr id="26" name="Google Shape;26;p5"/>
          <p:cNvSpPr>
            <a:spLocks noGrp="1"/>
          </p:cNvSpPr>
          <p:nvPr>
            <p:ph type="pic" idx="5"/>
          </p:nvPr>
        </p:nvSpPr>
        <p:spPr>
          <a:xfrm>
            <a:off x="6186201" y="3560164"/>
            <a:ext cx="5410400" cy="27488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9944292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bg>
      <p:bgPr>
        <a:solidFill>
          <a:srgbClr val="F8F8FF"/>
        </a:solidFill>
        <a:effectLst/>
      </p:bgPr>
    </p:bg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3"/>
          <p:cNvSpPr txBox="1">
            <a:spLocks noGrp="1"/>
          </p:cNvSpPr>
          <p:nvPr>
            <p:ph type="body" idx="1"/>
          </p:nvPr>
        </p:nvSpPr>
        <p:spPr>
          <a:xfrm>
            <a:off x="587376" y="1933731"/>
            <a:ext cx="4184800" cy="437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609585" marR="0" lvl="0" indent="-304792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67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1219170" marR="0" lvl="1" indent="-30479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67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828754" marR="0" lvl="2" indent="-30479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2438339" marR="0" lvl="3" indent="-30479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1067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3047924" marR="0" lvl="4" indent="-30479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1067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3657509" marR="0" lvl="5" indent="-30479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10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4267093" marR="0" lvl="6" indent="-30479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10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4876678" marR="0" lvl="7" indent="-30479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10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5486263" marR="0" lvl="8" indent="-30479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10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1" name="Google Shape;81;p13"/>
          <p:cNvSpPr txBox="1">
            <a:spLocks noGrp="1"/>
          </p:cNvSpPr>
          <p:nvPr>
            <p:ph type="body" idx="2"/>
          </p:nvPr>
        </p:nvSpPr>
        <p:spPr>
          <a:xfrm>
            <a:off x="587376" y="987427"/>
            <a:ext cx="4181600" cy="86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609585" marR="0" lvl="0" indent="-304792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FB8B24"/>
              </a:buClr>
              <a:buSzPts val="1500"/>
              <a:buFont typeface="Arial"/>
              <a:buNone/>
              <a:defRPr sz="2000" b="1" i="0" u="none" strike="noStrike" cap="none">
                <a:solidFill>
                  <a:srgbClr val="FB8B24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1219170" marR="0" lvl="1" indent="-30479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15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828754" marR="0" lvl="2" indent="-30479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888888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2438339" marR="0" lvl="3" indent="-30479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3047924" marR="0" lvl="4" indent="-30479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3657509" marR="0" lvl="5" indent="-30479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4267093" marR="0" lvl="6" indent="-30479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4876678" marR="0" lvl="7" indent="-30479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5486263" marR="0" lvl="8" indent="-30479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2" name="Google Shape;82;p13"/>
          <p:cNvSpPr>
            <a:spLocks noGrp="1"/>
          </p:cNvSpPr>
          <p:nvPr>
            <p:ph type="chart" idx="3"/>
          </p:nvPr>
        </p:nvSpPr>
        <p:spPr>
          <a:xfrm>
            <a:off x="4870451" y="987425"/>
            <a:ext cx="6770800" cy="532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R="0" lvl="1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R="0" lvl="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R="0" lvl="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R="0" lvl="4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R="0" lvl="5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486532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olo+pattern">
  <p:cSld name="Titolo+pattern">
    <p:bg>
      <p:bgPr>
        <a:solidFill>
          <a:srgbClr val="F8F8FF"/>
        </a:solid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4"/>
          <p:cNvPicPr preferRelativeResize="0"/>
          <p:nvPr/>
        </p:nvPicPr>
        <p:blipFill rotWithShape="1">
          <a:blip r:embed="rId2">
            <a:alphaModFix/>
          </a:blip>
          <a:srcRect l="17722" r="17715" b="54539"/>
          <a:stretch/>
        </p:blipFill>
        <p:spPr>
          <a:xfrm>
            <a:off x="0" y="2618317"/>
            <a:ext cx="12192000" cy="4239683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Google Shape;85;p14"/>
          <p:cNvSpPr txBox="1">
            <a:spLocks noGrp="1"/>
          </p:cNvSpPr>
          <p:nvPr>
            <p:ph type="title"/>
          </p:nvPr>
        </p:nvSpPr>
        <p:spPr>
          <a:xfrm>
            <a:off x="587375" y="620713"/>
            <a:ext cx="11054000" cy="117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2B4F4"/>
              </a:buClr>
              <a:buSzPts val="3000"/>
              <a:buFont typeface="Nunito"/>
              <a:buNone/>
              <a:defRPr sz="4000" b="1" i="0" u="none" strike="noStrike" cap="none">
                <a:solidFill>
                  <a:srgbClr val="92B4F4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7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7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7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7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7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7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7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7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280748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29E7664-0F0D-5455-35D2-E6E381312A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DC87568-7B1D-CD50-A7E6-455BCACD73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31B72E3-CFEB-EB84-8003-39EF19203B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B4965C-A3CB-4A18-B6D4-F88961ED083B}" type="datetimeFigureOut">
              <a:rPr lang="it-IT" smtClean="0"/>
              <a:t>01/03/23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9CCED79-0A3A-C328-44FB-1ED6B00B14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B2838EA-5FAA-F32E-560A-7A05E070E8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A6646F-8586-4E07-BBDD-D39E18EC543A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011288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016CD13-1CBB-160F-52FE-745F1BC66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8BBE7DC0-91FE-C27F-849F-EAE34E0B85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E2EAC6B-3106-1AD5-21B6-C55534AA5E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B4965C-A3CB-4A18-B6D4-F88961ED083B}" type="datetimeFigureOut">
              <a:rPr lang="it-IT" smtClean="0"/>
              <a:t>01/03/23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4E18C5F0-54A4-2FDF-D1F7-0F7C752400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FBDE537-5F62-004A-1127-85580B4C6B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A6646F-8586-4E07-BBDD-D39E18EC543A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438445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A5B86EE-E13F-823C-8E57-D13ED8E255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136D03A-CED9-9D53-5477-EC346A9EEA4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D638793E-6C48-C1EC-B860-9F7F0BAA71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DD3BC675-AA78-505F-E288-B61912838F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B4965C-A3CB-4A18-B6D4-F88961ED083B}" type="datetimeFigureOut">
              <a:rPr lang="it-IT" smtClean="0"/>
              <a:t>01/03/23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3CEDCE03-80B4-83E4-5C51-38B18B9249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A3A1FD42-F1F2-5DA2-EBD0-164302F7F2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A6646F-8586-4E07-BBDD-D39E18EC543A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982364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8D47291-9984-BA10-0486-869F94538B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B78D985F-E732-524D-AD05-13A75CB65E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9C1257DE-2636-C4CF-B80F-3D575F1A3B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A0B906F3-D1AD-1251-F50F-E4BD007BB54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5281B5B9-7DAF-22B7-9173-E1F3B18EF14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AEA3B860-9369-8C6B-F126-0E19985F78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B4965C-A3CB-4A18-B6D4-F88961ED083B}" type="datetimeFigureOut">
              <a:rPr lang="it-IT" smtClean="0"/>
              <a:t>01/03/23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3008AB59-FF2B-D50D-FDC4-A5C12D8C7E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134A4FEF-4DBB-7AB4-22DF-4FE680EEFA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A6646F-8586-4E07-BBDD-D39E18EC543A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350026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F1B5D03-A1CE-1E49-8685-A0A53CA47B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D7EE542E-BF92-3D26-BFC5-A22C1582B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B4965C-A3CB-4A18-B6D4-F88961ED083B}" type="datetimeFigureOut">
              <a:rPr lang="it-IT" smtClean="0"/>
              <a:t>01/03/23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DA7718F0-8BF5-9146-C9DB-8BA849976A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FA72B959-C0B4-A4E4-5E7F-97C558EC20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A6646F-8586-4E07-BBDD-D39E18EC543A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136467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F8283C72-3D4B-C5F8-193E-887391A9CD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B4965C-A3CB-4A18-B6D4-F88961ED083B}" type="datetimeFigureOut">
              <a:rPr lang="it-IT" smtClean="0"/>
              <a:t>01/03/23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072D59DD-F67A-7039-A140-A156183A24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AD244616-6443-7C12-3D9B-291B229E12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A6646F-8586-4E07-BBDD-D39E18EC543A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274884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7822DE3-E0DF-EB7E-7FCE-4CA368C519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C933BD2-745D-8CB0-B1BF-B1D5B6A963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64D53A59-CC88-B5BC-B3FA-9D81705D2E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0486AC8C-B8F5-C709-16B3-FB630A22AC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B4965C-A3CB-4A18-B6D4-F88961ED083B}" type="datetimeFigureOut">
              <a:rPr lang="it-IT" smtClean="0"/>
              <a:t>01/03/23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AE8324DD-5CAD-6EDF-3BF0-DDCA65EE64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156F79EE-1292-4B68-FBF9-576E633A8E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A6646F-8586-4E07-BBDD-D39E18EC543A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056087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C9C615C-A987-DB81-FC24-E10403DE99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0D743ACE-8C5E-A4E1-E669-77C5C88ECB2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F575B7A2-1901-3A73-56EB-CD923C56EF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61FCEE31-979C-3755-6845-CF8B3A2C85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B4965C-A3CB-4A18-B6D4-F88961ED083B}" type="datetimeFigureOut">
              <a:rPr lang="it-IT" smtClean="0"/>
              <a:t>01/03/23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10915D30-9B25-7611-6558-13947A321D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20D4B96F-71F5-0D24-12A8-25B6CD16E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A6646F-8586-4E07-BBDD-D39E18EC543A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941994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173B3514-A45B-C778-6916-C51D424826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dirty="0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A90A836B-7E84-E76B-0EFF-220BCC4586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7310F62-93EC-818B-7240-572D555382B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B4965C-A3CB-4A18-B6D4-F88961ED083B}" type="datetimeFigureOut">
              <a:rPr lang="it-IT" smtClean="0"/>
              <a:t>01/03/23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890ABFF-0EB8-009A-EB6F-83C7728CDE6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B7F4F11-399B-1E8B-7EEB-FB0DFF3410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A6646F-8586-4E07-BBDD-D39E18EC543A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323414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4.png"/><Relationship Id="rId7" Type="http://schemas.openxmlformats.org/officeDocument/2006/relationships/image" Target="../media/image14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4.xml"/><Relationship Id="rId4" Type="http://schemas.openxmlformats.org/officeDocument/2006/relationships/chart" Target="../charts/char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tif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tiff"/><Relationship Id="rId3" Type="http://schemas.openxmlformats.org/officeDocument/2006/relationships/image" Target="../media/image4.png"/><Relationship Id="rId7" Type="http://schemas.openxmlformats.org/officeDocument/2006/relationships/image" Target="../media/image20.tif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tiff"/><Relationship Id="rId11" Type="http://schemas.openxmlformats.org/officeDocument/2006/relationships/image" Target="../media/image16.tiff"/><Relationship Id="rId5" Type="http://schemas.openxmlformats.org/officeDocument/2006/relationships/image" Target="../media/image18.tiff"/><Relationship Id="rId10" Type="http://schemas.openxmlformats.org/officeDocument/2006/relationships/image" Target="../media/image23.png"/><Relationship Id="rId4" Type="http://schemas.openxmlformats.org/officeDocument/2006/relationships/image" Target="../media/image17.tiff"/><Relationship Id="rId9" Type="http://schemas.openxmlformats.org/officeDocument/2006/relationships/image" Target="../media/image22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tif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tif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tiff"/><Relationship Id="rId4" Type="http://schemas.openxmlformats.org/officeDocument/2006/relationships/image" Target="../media/image16.tif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tif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tiff"/><Relationship Id="rId5" Type="http://schemas.openxmlformats.org/officeDocument/2006/relationships/image" Target="../media/image25.tiff"/><Relationship Id="rId4" Type="http://schemas.openxmlformats.org/officeDocument/2006/relationships/image" Target="../media/image16.tiff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tiff"/><Relationship Id="rId3" Type="http://schemas.openxmlformats.org/officeDocument/2006/relationships/image" Target="../media/image4.png"/><Relationship Id="rId7" Type="http://schemas.openxmlformats.org/officeDocument/2006/relationships/image" Target="../media/image29.tif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11" Type="http://schemas.openxmlformats.org/officeDocument/2006/relationships/image" Target="../media/image33.tiff"/><Relationship Id="rId5" Type="http://schemas.openxmlformats.org/officeDocument/2006/relationships/image" Target="../media/image27.png"/><Relationship Id="rId10" Type="http://schemas.openxmlformats.org/officeDocument/2006/relationships/image" Target="../media/image32.tiff"/><Relationship Id="rId4" Type="http://schemas.openxmlformats.org/officeDocument/2006/relationships/image" Target="../media/image16.tiff"/><Relationship Id="rId9" Type="http://schemas.openxmlformats.org/officeDocument/2006/relationships/image" Target="../media/image31.tif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16.tif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16.tif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37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6.png"/><Relationship Id="rId4" Type="http://schemas.openxmlformats.org/officeDocument/2006/relationships/image" Target="../media/image16.tif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tif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openxmlformats.org/officeDocument/2006/relationships/image" Target="../media/image16.tiff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8.png"/><Relationship Id="rId7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6.png"/><Relationship Id="rId4" Type="http://schemas.openxmlformats.org/officeDocument/2006/relationships/image" Target="../media/image16.tif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7" Type="http://schemas.openxmlformats.org/officeDocument/2006/relationships/image" Target="../media/image41.tif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tiff"/><Relationship Id="rId5" Type="http://schemas.openxmlformats.org/officeDocument/2006/relationships/image" Target="../media/image26.tiff"/><Relationship Id="rId4" Type="http://schemas.openxmlformats.org/officeDocument/2006/relationships/image" Target="../media/image25.tif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16.tif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tiff"/><Relationship Id="rId3" Type="http://schemas.openxmlformats.org/officeDocument/2006/relationships/image" Target="../media/image17.tiff"/><Relationship Id="rId7" Type="http://schemas.openxmlformats.org/officeDocument/2006/relationships/image" Target="../media/image21.tif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tiff"/><Relationship Id="rId5" Type="http://schemas.openxmlformats.org/officeDocument/2006/relationships/image" Target="../media/image19.tiff"/><Relationship Id="rId4" Type="http://schemas.openxmlformats.org/officeDocument/2006/relationships/image" Target="../media/image18.tiff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customXml" Target="../ink/ink2.xml"/><Relationship Id="rId13" Type="http://schemas.openxmlformats.org/officeDocument/2006/relationships/image" Target="../media/image480.png"/><Relationship Id="rId3" Type="http://schemas.openxmlformats.org/officeDocument/2006/relationships/image" Target="../media/image45.emf"/><Relationship Id="rId7" Type="http://schemas.openxmlformats.org/officeDocument/2006/relationships/image" Target="../media/image450.png"/><Relationship Id="rId12" Type="http://schemas.openxmlformats.org/officeDocument/2006/relationships/customXml" Target="../ink/ink4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1.xml"/><Relationship Id="rId11" Type="http://schemas.openxmlformats.org/officeDocument/2006/relationships/image" Target="../media/image470.png"/><Relationship Id="rId5" Type="http://schemas.openxmlformats.org/officeDocument/2006/relationships/image" Target="../media/image47.emf"/><Relationship Id="rId15" Type="http://schemas.openxmlformats.org/officeDocument/2006/relationships/image" Target="../media/image490.png"/><Relationship Id="rId10" Type="http://schemas.openxmlformats.org/officeDocument/2006/relationships/customXml" Target="../ink/ink3.xml"/><Relationship Id="rId4" Type="http://schemas.openxmlformats.org/officeDocument/2006/relationships/image" Target="../media/image46.emf"/><Relationship Id="rId9" Type="http://schemas.openxmlformats.org/officeDocument/2006/relationships/image" Target="../media/image460.png"/><Relationship Id="rId14" Type="http://schemas.openxmlformats.org/officeDocument/2006/relationships/customXml" Target="../ink/ink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8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9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6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60.png"/><Relationship Id="rId4" Type="http://schemas.openxmlformats.org/officeDocument/2006/relationships/image" Target="../media/image42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62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42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67.png"/><Relationship Id="rId4" Type="http://schemas.openxmlformats.org/officeDocument/2006/relationships/image" Target="../media/image56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68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69.png"/><Relationship Id="rId4" Type="http://schemas.openxmlformats.org/officeDocument/2006/relationships/image" Target="../media/image42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70.png"/><Relationship Id="rId4" Type="http://schemas.openxmlformats.org/officeDocument/2006/relationships/image" Target="../media/image42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71.png"/><Relationship Id="rId4" Type="http://schemas.openxmlformats.org/officeDocument/2006/relationships/image" Target="../media/image42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7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80.pn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image" Target="../media/image81.png"/><Relationship Id="rId7" Type="http://schemas.openxmlformats.org/officeDocument/2006/relationships/image" Target="../media/image8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4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4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89.pn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5.xml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hyperlink" Target="https://tech4all.ai/" TargetMode="External"/><Relationship Id="rId3" Type="http://schemas.openxmlformats.org/officeDocument/2006/relationships/image" Target="../media/image90.png"/><Relationship Id="rId7" Type="http://schemas.openxmlformats.org/officeDocument/2006/relationships/image" Target="../media/image9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10" Type="http://schemas.openxmlformats.org/officeDocument/2006/relationships/hyperlink" Target="https://www.facebook.com/Tech4Allai" TargetMode="External"/><Relationship Id="rId4" Type="http://schemas.openxmlformats.org/officeDocument/2006/relationships/image" Target="../media/image91.png"/><Relationship Id="rId9" Type="http://schemas.openxmlformats.org/officeDocument/2006/relationships/hyperlink" Target="https://www.instagram.com/tech4all.ai/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tiff"/><Relationship Id="rId5" Type="http://schemas.openxmlformats.org/officeDocument/2006/relationships/image" Target="../media/image7.jp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596041" y="1884011"/>
            <a:ext cx="10080800" cy="1655600"/>
          </a:xfrm>
          <a:prstGeom prst="rect">
            <a:avLst/>
          </a:prstGeom>
        </p:spPr>
        <p:txBody>
          <a:bodyPr spcFirstLastPara="1" vert="horz" wrap="square" lIns="91433" tIns="45700" rIns="91433" bIns="45700" rtlCol="0" anchor="ctr" anchorCtr="0">
            <a:noAutofit/>
          </a:bodyPr>
          <a:lstStyle/>
          <a:p>
            <a:pPr marL="0" indent="0"/>
            <a:r>
              <a:rPr lang="en"/>
              <a:t>Machine learning a impatto sociale</a:t>
            </a:r>
            <a:endParaRPr/>
          </a:p>
        </p:txBody>
      </p:sp>
      <p:sp>
        <p:nvSpPr>
          <p:cNvPr id="91" name="Google Shape;91;p15"/>
          <p:cNvSpPr txBox="1"/>
          <p:nvPr/>
        </p:nvSpPr>
        <p:spPr>
          <a:xfrm>
            <a:off x="596033" y="4852467"/>
            <a:ext cx="6510000" cy="12928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n" sz="2267">
                <a:solidFill>
                  <a:srgbClr val="F8F8FF"/>
                </a:solidFill>
                <a:latin typeface="Nunito Medium"/>
                <a:ea typeface="Nunito Medium"/>
                <a:cs typeface="Nunito Medium"/>
                <a:sym typeface="Nunito Medium"/>
              </a:rPr>
              <a:t>Talent Garden Genova</a:t>
            </a:r>
            <a:endParaRPr sz="2267">
              <a:solidFill>
                <a:srgbClr val="F8F8FF"/>
              </a:solidFill>
              <a:latin typeface="Nunito Medium"/>
              <a:ea typeface="Nunito Medium"/>
              <a:cs typeface="Nunito Medium"/>
              <a:sym typeface="Nunito Medium"/>
            </a:endParaRPr>
          </a:p>
          <a:p>
            <a:endParaRPr sz="2267">
              <a:solidFill>
                <a:srgbClr val="F8F8FF"/>
              </a:solidFill>
              <a:latin typeface="Nunito Medium"/>
              <a:ea typeface="Nunito Medium"/>
              <a:cs typeface="Nunito Medium"/>
              <a:sym typeface="Nunito Medium"/>
            </a:endParaRPr>
          </a:p>
          <a:p>
            <a:r>
              <a:rPr lang="en" sz="2267">
                <a:solidFill>
                  <a:srgbClr val="F8F8FF"/>
                </a:solidFill>
                <a:latin typeface="Nunito Medium"/>
                <a:ea typeface="Nunito Medium"/>
                <a:cs typeface="Nunito Medium"/>
                <a:sym typeface="Nunito Medium"/>
              </a:rPr>
              <a:t>27 febbraio 2023</a:t>
            </a:r>
            <a:endParaRPr sz="2267">
              <a:solidFill>
                <a:srgbClr val="F8F8FF"/>
              </a:solidFill>
              <a:latin typeface="Nunito Medium"/>
              <a:ea typeface="Nunito Medium"/>
              <a:cs typeface="Nunito Medium"/>
              <a:sym typeface="Nunito Medium"/>
            </a:endParaRPr>
          </a:p>
        </p:txBody>
      </p:sp>
      <p:sp>
        <p:nvSpPr>
          <p:cNvPr id="92" name="Google Shape;92;p15"/>
          <p:cNvSpPr txBox="1"/>
          <p:nvPr/>
        </p:nvSpPr>
        <p:spPr>
          <a:xfrm>
            <a:off x="596033" y="3878033"/>
            <a:ext cx="5741600" cy="7181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n" sz="3067">
                <a:solidFill>
                  <a:srgbClr val="F8F8FF"/>
                </a:solidFill>
                <a:latin typeface="Nunito SemiBold"/>
                <a:ea typeface="Nunito SemiBold"/>
                <a:cs typeface="Nunito SemiBold"/>
                <a:sym typeface="Nunito SemiBold"/>
              </a:rPr>
              <a:t>DSS Meetup #33</a:t>
            </a:r>
            <a:endParaRPr sz="3067">
              <a:solidFill>
                <a:srgbClr val="F8F8FF"/>
              </a:solidFill>
              <a:latin typeface="Nunito SemiBold"/>
              <a:ea typeface="Nunito SemiBold"/>
              <a:cs typeface="Nunito SemiBold"/>
              <a:sym typeface="Nunito SemiBold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1030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33" name="Freeform: Shape 1032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35" name="Rectangle 1034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7" name="Rectangle 1036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9" name="Freeform: Shape 1038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041" name="Isosceles Triangle 1040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Immagine che contiene testo&#10;&#10;Descrizione generata automaticamente">
            <a:extLst>
              <a:ext uri="{FF2B5EF4-FFF2-40B4-BE49-F238E27FC236}">
                <a16:creationId xmlns:a16="http://schemas.microsoft.com/office/drawing/2014/main" id="{FAF5A276-37A0-3B61-4DF8-0C24EA8EBC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54" t="24827" r="8766" b="28963"/>
          <a:stretch/>
        </p:blipFill>
        <p:spPr bwMode="auto">
          <a:xfrm>
            <a:off x="-4" y="11864"/>
            <a:ext cx="2266014" cy="842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43" name="Isosceles Triangle 1042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8984C5EC-9FAE-A577-4AFD-2F08009DE0E1}"/>
              </a:ext>
            </a:extLst>
          </p:cNvPr>
          <p:cNvSpPr txBox="1"/>
          <p:nvPr/>
        </p:nvSpPr>
        <p:spPr>
          <a:xfrm>
            <a:off x="9530939" y="3937"/>
            <a:ext cx="2684792" cy="861774"/>
          </a:xfrm>
          <a:prstGeom prst="rect">
            <a:avLst/>
          </a:prstGeom>
          <a:noFill/>
          <a:effectLst/>
        </p:spPr>
        <p:txBody>
          <a:bodyPr wrap="square" rtlCol="0">
            <a:spAutoFit/>
            <a:scene3d>
              <a:camera prst="orthographicFront">
                <a:rot lat="300000" lon="900000" rev="0"/>
              </a:camera>
              <a:lightRig rig="threePt" dir="t"/>
            </a:scene3d>
            <a:sp3d extrusionH="57150">
              <a:bevelT h="38100" prst="artDeco"/>
              <a:bevelB w="6350" h="25400"/>
            </a:sp3d>
          </a:bodyPr>
          <a:lstStyle/>
          <a:p>
            <a:pPr algn="ctr"/>
            <a:r>
              <a:rPr lang="it-IT" sz="3200" b="1" i="1" dirty="0">
                <a:ln w="12700">
                  <a:solidFill>
                    <a:schemeClr val="tx1"/>
                  </a:solidFill>
                </a:ln>
                <a:gradFill flip="none" rotWithShape="1">
                  <a:gsLst>
                    <a:gs pos="17000">
                      <a:schemeClr val="bg1">
                        <a:lumMod val="75000"/>
                      </a:schemeClr>
                    </a:gs>
                    <a:gs pos="100000">
                      <a:srgbClr val="3E69C0"/>
                    </a:gs>
                    <a:gs pos="0">
                      <a:srgbClr val="3E69C0"/>
                    </a:gs>
                    <a:gs pos="75000">
                      <a:srgbClr val="DFCF9E"/>
                    </a:gs>
                    <a:gs pos="49000">
                      <a:srgbClr val="FFDE7C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effectLst>
                  <a:glow rad="254000">
                    <a:schemeClr val="bg1"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50800" stA="20000" endPos="32000" dir="5400000" sy="-100000" algn="bl" rotWithShape="0"/>
                </a:effectLst>
                <a:latin typeface="Avenir Next LT Pro" panose="020B0504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VRAILEXIA</a:t>
            </a:r>
          </a:p>
          <a:p>
            <a:pPr algn="ctr">
              <a:lnSpc>
                <a:spcPct val="90000"/>
              </a:lnSpc>
            </a:pPr>
            <a:r>
              <a:rPr lang="it-IT" sz="2000" b="1" i="1" dirty="0">
                <a:ln w="12700">
                  <a:solidFill>
                    <a:schemeClr val="tx1"/>
                  </a:solidFill>
                </a:ln>
                <a:gradFill flip="none" rotWithShape="1">
                  <a:gsLst>
                    <a:gs pos="17000">
                      <a:schemeClr val="bg1">
                        <a:lumMod val="75000"/>
                      </a:schemeClr>
                    </a:gs>
                    <a:gs pos="100000">
                      <a:srgbClr val="3E69C0"/>
                    </a:gs>
                    <a:gs pos="0">
                      <a:srgbClr val="3E69C0"/>
                    </a:gs>
                    <a:gs pos="75000">
                      <a:srgbClr val="DFCF9E"/>
                    </a:gs>
                    <a:gs pos="49000">
                      <a:srgbClr val="FFDE7C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effectLst>
                  <a:glow rad="254000">
                    <a:schemeClr val="bg1"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50800" stA="20000" endPos="32000" dir="5400000" sy="-100000" algn="bl" rotWithShape="0"/>
                </a:effectLst>
                <a:latin typeface="Avenir Next LT Pro" panose="020B0504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PROJECT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DBEA0BD2-0818-E89B-70CE-7FA7D7A96E1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00"/>
          <a:stretch/>
        </p:blipFill>
        <p:spPr>
          <a:xfrm>
            <a:off x="2162256" y="127239"/>
            <a:ext cx="7867488" cy="3600970"/>
          </a:xfrm>
          <a:prstGeom prst="rect">
            <a:avLst/>
          </a:prstGeom>
        </p:spPr>
      </p:pic>
      <p:pic>
        <p:nvPicPr>
          <p:cNvPr id="6152" name="Picture 8">
            <a:extLst>
              <a:ext uri="{FF2B5EF4-FFF2-40B4-BE49-F238E27FC236}">
                <a16:creationId xmlns:a16="http://schemas.microsoft.com/office/drawing/2014/main" id="{90E31BB5-BF39-4564-759F-2CBBAE3DA1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227" y="3448505"/>
            <a:ext cx="4579034" cy="1076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9" name="Gruppo 18">
            <a:extLst>
              <a:ext uri="{FF2B5EF4-FFF2-40B4-BE49-F238E27FC236}">
                <a16:creationId xmlns:a16="http://schemas.microsoft.com/office/drawing/2014/main" id="{FD12A909-B0AE-321B-F76A-3D5497A9A730}"/>
              </a:ext>
            </a:extLst>
          </p:cNvPr>
          <p:cNvGrpSpPr/>
          <p:nvPr/>
        </p:nvGrpSpPr>
        <p:grpSpPr>
          <a:xfrm>
            <a:off x="7745780" y="3223113"/>
            <a:ext cx="3450153" cy="1528313"/>
            <a:chOff x="7297564" y="4750412"/>
            <a:chExt cx="3089654" cy="1351021"/>
          </a:xfrm>
        </p:grpSpPr>
        <p:pic>
          <p:nvPicPr>
            <p:cNvPr id="20" name="Picture 4">
              <a:extLst>
                <a:ext uri="{FF2B5EF4-FFF2-40B4-BE49-F238E27FC236}">
                  <a16:creationId xmlns:a16="http://schemas.microsoft.com/office/drawing/2014/main" id="{3BBF4725-7107-BD83-2EC7-040479ED293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756" t="18364" r="19433" b="35878"/>
            <a:stretch/>
          </p:blipFill>
          <p:spPr bwMode="auto">
            <a:xfrm>
              <a:off x="7297564" y="4750412"/>
              <a:ext cx="1736400" cy="13510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4">
              <a:extLst>
                <a:ext uri="{FF2B5EF4-FFF2-40B4-BE49-F238E27FC236}">
                  <a16:creationId xmlns:a16="http://schemas.microsoft.com/office/drawing/2014/main" id="{C215C3D2-9698-A16C-B8C6-37C1F23CAFE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756" t="58960" r="19433" b="18518"/>
            <a:stretch/>
          </p:blipFill>
          <p:spPr bwMode="auto">
            <a:xfrm>
              <a:off x="8650818" y="4937385"/>
              <a:ext cx="1736400" cy="6649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6E3C628F-3835-EAB2-0514-59520254489D}"/>
              </a:ext>
            </a:extLst>
          </p:cNvPr>
          <p:cNvSpPr txBox="1"/>
          <p:nvPr/>
        </p:nvSpPr>
        <p:spPr>
          <a:xfrm>
            <a:off x="7025583" y="4578588"/>
            <a:ext cx="4890548" cy="1785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it-IT" sz="2200" i="1" dirty="0" err="1">
                <a:solidFill>
                  <a:srgbClr val="3E69C0"/>
                </a:solidFill>
                <a:latin typeface="Avenir Next LT Pro" panose="020B0504020202020204" pitchFamily="34" charset="0"/>
              </a:rPr>
              <a:t>Approved</a:t>
            </a:r>
            <a:r>
              <a:rPr lang="it-IT" sz="2200" i="1" dirty="0">
                <a:solidFill>
                  <a:srgbClr val="3E69C0"/>
                </a:solidFill>
                <a:latin typeface="Avenir Next LT Pro" panose="020B0504020202020204" pitchFamily="34" charset="0"/>
              </a:rPr>
              <a:t> for</a:t>
            </a:r>
          </a:p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it-IT" sz="2200" b="1" i="1" dirty="0">
                <a:solidFill>
                  <a:srgbClr val="3E69C0"/>
                </a:solidFill>
                <a:latin typeface="Avenir Next LT Pro" panose="020B0504020202020204" pitchFamily="34" charset="0"/>
              </a:rPr>
              <a:t>Repubblica Digitale Network</a:t>
            </a:r>
          </a:p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it-IT" sz="2200" i="1" dirty="0" err="1">
                <a:solidFill>
                  <a:srgbClr val="3E69C0"/>
                </a:solidFill>
                <a:latin typeface="Avenir Next LT Pro" panose="020B0504020202020204" pitchFamily="34" charset="0"/>
              </a:rPr>
              <a:t>promoted</a:t>
            </a:r>
            <a:r>
              <a:rPr lang="it-IT" sz="2200" i="1" dirty="0">
                <a:solidFill>
                  <a:srgbClr val="3E69C0"/>
                </a:solidFill>
                <a:latin typeface="Avenir Next LT Pro" panose="020B0504020202020204" pitchFamily="34" charset="0"/>
              </a:rPr>
              <a:t> by</a:t>
            </a:r>
          </a:p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it-IT" sz="2200" b="1" i="1" dirty="0" err="1">
                <a:solidFill>
                  <a:srgbClr val="3E69C0"/>
                </a:solidFill>
                <a:latin typeface="Avenir Next LT Pro" panose="020B0504020202020204" pitchFamily="34" charset="0"/>
              </a:rPr>
              <a:t>Italian</a:t>
            </a:r>
            <a:r>
              <a:rPr lang="it-IT" sz="2200" b="1" i="1" dirty="0">
                <a:solidFill>
                  <a:srgbClr val="3E69C0"/>
                </a:solidFill>
                <a:latin typeface="Avenir Next LT Pro" panose="020B0504020202020204" pitchFamily="34" charset="0"/>
              </a:rPr>
              <a:t> </a:t>
            </a:r>
            <a:r>
              <a:rPr lang="it-IT" sz="2200" b="1" i="1" dirty="0" err="1">
                <a:solidFill>
                  <a:srgbClr val="3E69C0"/>
                </a:solidFill>
                <a:latin typeface="Avenir Next LT Pro" panose="020B0504020202020204" pitchFamily="34" charset="0"/>
              </a:rPr>
              <a:t>Ministry</a:t>
            </a:r>
            <a:r>
              <a:rPr lang="it-IT" sz="2200" b="1" i="1" dirty="0">
                <a:solidFill>
                  <a:srgbClr val="3E69C0"/>
                </a:solidFill>
                <a:latin typeface="Avenir Next LT Pro" panose="020B0504020202020204" pitchFamily="34" charset="0"/>
              </a:rPr>
              <a:t> of </a:t>
            </a:r>
            <a:r>
              <a:rPr lang="it-IT" sz="2200" b="1" i="1" dirty="0" err="1">
                <a:solidFill>
                  <a:srgbClr val="3E69C0"/>
                </a:solidFill>
                <a:latin typeface="Avenir Next LT Pro" panose="020B0504020202020204" pitchFamily="34" charset="0"/>
              </a:rPr>
              <a:t>Technological</a:t>
            </a:r>
            <a:r>
              <a:rPr lang="it-IT" sz="2200" b="1" i="1" dirty="0">
                <a:solidFill>
                  <a:srgbClr val="3E69C0"/>
                </a:solidFill>
                <a:latin typeface="Avenir Next LT Pro" panose="020B0504020202020204" pitchFamily="34" charset="0"/>
              </a:rPr>
              <a:t> Innovation and Digital </a:t>
            </a:r>
            <a:r>
              <a:rPr lang="it-IT" sz="2200" b="1" i="1" dirty="0" err="1">
                <a:solidFill>
                  <a:srgbClr val="3E69C0"/>
                </a:solidFill>
                <a:latin typeface="Avenir Next LT Pro" panose="020B0504020202020204" pitchFamily="34" charset="0"/>
              </a:rPr>
              <a:t>Transition</a:t>
            </a:r>
            <a:r>
              <a:rPr lang="it-IT" sz="2200" b="1" i="1" dirty="0">
                <a:solidFill>
                  <a:srgbClr val="3E69C0"/>
                </a:solidFill>
                <a:latin typeface="Avenir Next LT Pro" panose="020B0504020202020204" pitchFamily="34" charset="0"/>
              </a:rPr>
              <a:t> </a:t>
            </a:r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3E68680D-896E-5620-2ABC-F2240DC88CCE}"/>
              </a:ext>
            </a:extLst>
          </p:cNvPr>
          <p:cNvSpPr txBox="1"/>
          <p:nvPr/>
        </p:nvSpPr>
        <p:spPr>
          <a:xfrm>
            <a:off x="731397" y="4578588"/>
            <a:ext cx="4870693" cy="1785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it-IT" sz="2200" b="1" i="1" u="none" strike="noStrike" dirty="0">
                <a:solidFill>
                  <a:srgbClr val="3E69C0"/>
                </a:solidFill>
                <a:effectLst/>
                <a:latin typeface="Avenir Next LT Pro" panose="020B0504020202020204" pitchFamily="34" charset="0"/>
              </a:rPr>
              <a:t>IRCAI (UNESCO) Award</a:t>
            </a:r>
          </a:p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it-IT" sz="2200" i="1" u="none" strike="noStrike" dirty="0">
                <a:solidFill>
                  <a:srgbClr val="3E69C0"/>
                </a:solidFill>
                <a:effectLst/>
                <a:latin typeface="Avenir Next LT Pro" panose="020B0504020202020204" pitchFamily="34" charset="0"/>
              </a:rPr>
              <a:t>World TOP100 Projects</a:t>
            </a:r>
          </a:p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it-IT" sz="2200" i="1" dirty="0" err="1">
                <a:solidFill>
                  <a:srgbClr val="3E69C0"/>
                </a:solidFill>
                <a:latin typeface="Avenir Next LT Pro" panose="020B0504020202020204" pitchFamily="34" charset="0"/>
              </a:rPr>
              <a:t>based</a:t>
            </a:r>
            <a:r>
              <a:rPr lang="it-IT" sz="2200" i="1" dirty="0">
                <a:solidFill>
                  <a:srgbClr val="3E69C0"/>
                </a:solidFill>
                <a:latin typeface="Avenir Next LT Pro" panose="020B0504020202020204" pitchFamily="34" charset="0"/>
              </a:rPr>
              <a:t> on AI</a:t>
            </a:r>
            <a:endParaRPr lang="it-IT" sz="2200" i="1" u="none" strike="noStrike" dirty="0">
              <a:solidFill>
                <a:srgbClr val="3E69C0"/>
              </a:solidFill>
              <a:effectLst/>
              <a:latin typeface="Avenir Next LT Pro" panose="020B0504020202020204" pitchFamily="34" charset="0"/>
            </a:endParaRPr>
          </a:p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it-IT" sz="2200" i="1" u="none" strike="noStrike" dirty="0">
                <a:solidFill>
                  <a:srgbClr val="3E69C0"/>
                </a:solidFill>
                <a:effectLst/>
                <a:latin typeface="Avenir Next LT Pro" panose="020B0504020202020204" pitchFamily="34" charset="0"/>
              </a:rPr>
              <a:t>for the </a:t>
            </a:r>
            <a:r>
              <a:rPr lang="it-IT" sz="2200" i="1" u="none" strike="noStrike" dirty="0" err="1">
                <a:solidFill>
                  <a:srgbClr val="3E69C0"/>
                </a:solidFill>
                <a:effectLst/>
                <a:latin typeface="Avenir Next LT Pro" panose="020B0504020202020204" pitchFamily="34" charset="0"/>
              </a:rPr>
              <a:t>aims</a:t>
            </a:r>
            <a:r>
              <a:rPr lang="it-IT" sz="2200" i="1" u="none" strike="noStrike" dirty="0">
                <a:solidFill>
                  <a:srgbClr val="3E69C0"/>
                </a:solidFill>
                <a:effectLst/>
                <a:latin typeface="Avenir Next LT Pro" panose="020B0504020202020204" pitchFamily="34" charset="0"/>
              </a:rPr>
              <a:t> of agenda 2030</a:t>
            </a:r>
            <a:endParaRPr lang="it-IT" sz="2200" i="1" u="none" strike="noStrike" dirty="0">
              <a:solidFill>
                <a:srgbClr val="3E69C0"/>
              </a:solidFill>
              <a:latin typeface="Avenir Next LT Pro" panose="020B0504020202020204" pitchFamily="34" charset="0"/>
            </a:endParaRPr>
          </a:p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it-IT" sz="2200" b="1" dirty="0">
                <a:solidFill>
                  <a:srgbClr val="3E69C0"/>
                </a:solidFill>
                <a:latin typeface="Avenir Next LT Pro" panose="020B0504020202020204" pitchFamily="34" charset="0"/>
              </a:rPr>
              <a:t>EVALUATION: </a:t>
            </a:r>
            <a:r>
              <a:rPr lang="it-IT" sz="2200" b="1" u="sng" dirty="0">
                <a:solidFill>
                  <a:srgbClr val="3E69C0"/>
                </a:solidFill>
                <a:latin typeface="Avenir Next LT Pro" panose="020B0504020202020204" pitchFamily="34" charset="0"/>
              </a:rPr>
              <a:t>EXCELLENT</a:t>
            </a:r>
          </a:p>
        </p:txBody>
      </p:sp>
    </p:spTree>
    <p:extLst>
      <p:ext uri="{BB962C8B-B14F-4D97-AF65-F5344CB8AC3E}">
        <p14:creationId xmlns:p14="http://schemas.microsoft.com/office/powerpoint/2010/main" val="23765117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1030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33" name="Freeform: Shape 1032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35" name="Rectangle 1034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7" name="Rectangle 1036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9" name="Freeform: Shape 1038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041" name="Isosceles Triangle 1040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Immagine che contiene testo&#10;&#10;Descrizione generata automaticamente">
            <a:extLst>
              <a:ext uri="{FF2B5EF4-FFF2-40B4-BE49-F238E27FC236}">
                <a16:creationId xmlns:a16="http://schemas.microsoft.com/office/drawing/2014/main" id="{FAF5A276-37A0-3B61-4DF8-0C24EA8EBC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54" t="24827" r="8766" b="28963"/>
          <a:stretch/>
        </p:blipFill>
        <p:spPr bwMode="auto">
          <a:xfrm>
            <a:off x="-4" y="11864"/>
            <a:ext cx="2266014" cy="842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43" name="Isosceles Triangle 1042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8984C5EC-9FAE-A577-4AFD-2F08009DE0E1}"/>
              </a:ext>
            </a:extLst>
          </p:cNvPr>
          <p:cNvSpPr txBox="1"/>
          <p:nvPr/>
        </p:nvSpPr>
        <p:spPr>
          <a:xfrm>
            <a:off x="9530939" y="3937"/>
            <a:ext cx="2684792" cy="861774"/>
          </a:xfrm>
          <a:prstGeom prst="rect">
            <a:avLst/>
          </a:prstGeom>
          <a:noFill/>
          <a:effectLst/>
        </p:spPr>
        <p:txBody>
          <a:bodyPr wrap="square" rtlCol="0">
            <a:spAutoFit/>
            <a:scene3d>
              <a:camera prst="orthographicFront">
                <a:rot lat="300000" lon="900000" rev="0"/>
              </a:camera>
              <a:lightRig rig="threePt" dir="t"/>
            </a:scene3d>
            <a:sp3d extrusionH="57150">
              <a:bevelT h="38100" prst="artDeco"/>
              <a:bevelB w="6350" h="25400"/>
            </a:sp3d>
          </a:bodyPr>
          <a:lstStyle/>
          <a:p>
            <a:pPr algn="ctr"/>
            <a:r>
              <a:rPr lang="it-IT" sz="3200" b="1" i="1" dirty="0">
                <a:ln w="12700">
                  <a:solidFill>
                    <a:schemeClr val="tx1"/>
                  </a:solidFill>
                </a:ln>
                <a:gradFill flip="none" rotWithShape="1">
                  <a:gsLst>
                    <a:gs pos="17000">
                      <a:schemeClr val="bg1">
                        <a:lumMod val="75000"/>
                      </a:schemeClr>
                    </a:gs>
                    <a:gs pos="100000">
                      <a:srgbClr val="3E69C0"/>
                    </a:gs>
                    <a:gs pos="0">
                      <a:srgbClr val="3E69C0"/>
                    </a:gs>
                    <a:gs pos="75000">
                      <a:srgbClr val="DFCF9E"/>
                    </a:gs>
                    <a:gs pos="49000">
                      <a:srgbClr val="FFDE7C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effectLst>
                  <a:glow rad="254000">
                    <a:schemeClr val="bg1"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50800" stA="20000" endPos="32000" dir="5400000" sy="-100000" algn="bl" rotWithShape="0"/>
                </a:effectLst>
                <a:latin typeface="Avenir Next LT Pro" panose="020B0504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VRAILEXIA</a:t>
            </a:r>
          </a:p>
          <a:p>
            <a:pPr algn="ctr">
              <a:lnSpc>
                <a:spcPct val="90000"/>
              </a:lnSpc>
            </a:pPr>
            <a:r>
              <a:rPr lang="it-IT" sz="2000" b="1" i="1" dirty="0">
                <a:ln w="12700">
                  <a:solidFill>
                    <a:schemeClr val="tx1"/>
                  </a:solidFill>
                </a:ln>
                <a:gradFill flip="none" rotWithShape="1">
                  <a:gsLst>
                    <a:gs pos="17000">
                      <a:schemeClr val="bg1">
                        <a:lumMod val="75000"/>
                      </a:schemeClr>
                    </a:gs>
                    <a:gs pos="100000">
                      <a:srgbClr val="3E69C0"/>
                    </a:gs>
                    <a:gs pos="0">
                      <a:srgbClr val="3E69C0"/>
                    </a:gs>
                    <a:gs pos="75000">
                      <a:srgbClr val="DFCF9E"/>
                    </a:gs>
                    <a:gs pos="49000">
                      <a:srgbClr val="FFDE7C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effectLst>
                  <a:glow rad="254000">
                    <a:schemeClr val="bg1"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50800" stA="20000" endPos="32000" dir="5400000" sy="-100000" algn="bl" rotWithShape="0"/>
                </a:effectLst>
                <a:latin typeface="Avenir Next LT Pro" panose="020B0504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PROJECT</a:t>
            </a:r>
          </a:p>
        </p:txBody>
      </p:sp>
      <p:pic>
        <p:nvPicPr>
          <p:cNvPr id="7180" name="Picture 12">
            <a:extLst>
              <a:ext uri="{FF2B5EF4-FFF2-40B4-BE49-F238E27FC236}">
                <a16:creationId xmlns:a16="http://schemas.microsoft.com/office/drawing/2014/main" id="{072C081D-04C8-D1EB-416F-807363E3DD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972" y="1731107"/>
            <a:ext cx="672279" cy="672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1" name="Picture 13">
            <a:extLst>
              <a:ext uri="{FF2B5EF4-FFF2-40B4-BE49-F238E27FC236}">
                <a16:creationId xmlns:a16="http://schemas.microsoft.com/office/drawing/2014/main" id="{30E962FB-FE05-330A-5185-52BC6A6229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964" y="2726015"/>
            <a:ext cx="672279" cy="672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8" name="Picture 20">
            <a:extLst>
              <a:ext uri="{FF2B5EF4-FFF2-40B4-BE49-F238E27FC236}">
                <a16:creationId xmlns:a16="http://schemas.microsoft.com/office/drawing/2014/main" id="{839C0C5B-AD71-0C52-E07C-A7968F8014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964" y="4635510"/>
            <a:ext cx="671876" cy="671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9" name="Picture 21">
            <a:extLst>
              <a:ext uri="{FF2B5EF4-FFF2-40B4-BE49-F238E27FC236}">
                <a16:creationId xmlns:a16="http://schemas.microsoft.com/office/drawing/2014/main" id="{156F09B7-7563-4DE5-FCED-679CF8EC60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472" y="3726784"/>
            <a:ext cx="671876" cy="671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8C9C5C67-2507-3EF1-C715-200A20D08EA7}"/>
              </a:ext>
            </a:extLst>
          </p:cNvPr>
          <p:cNvSpPr txBox="1"/>
          <p:nvPr/>
        </p:nvSpPr>
        <p:spPr>
          <a:xfrm>
            <a:off x="3020451" y="247925"/>
            <a:ext cx="615109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7200" b="1" dirty="0">
                <a:ln w="25400">
                  <a:solidFill>
                    <a:schemeClr val="tx1"/>
                  </a:solidFill>
                </a:ln>
                <a:gradFill flip="none" rotWithShape="1">
                  <a:gsLst>
                    <a:gs pos="22000">
                      <a:schemeClr val="bg1">
                        <a:lumMod val="75000"/>
                      </a:schemeClr>
                    </a:gs>
                    <a:gs pos="100000">
                      <a:srgbClr val="3E69C0"/>
                    </a:gs>
                    <a:gs pos="0">
                      <a:srgbClr val="3E69C0"/>
                    </a:gs>
                    <a:gs pos="75000">
                      <a:srgbClr val="DFCF9E"/>
                    </a:gs>
                    <a:gs pos="49000">
                      <a:srgbClr val="FFDE7C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50800" stA="20000" endPos="32000" dir="5400000" sy="-100000" algn="bl" rotWithShape="0"/>
                </a:effectLst>
                <a:latin typeface="Avenir Next LT Pro" panose="020B0504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GOALS</a:t>
            </a:r>
            <a:endParaRPr lang="it-IT" sz="11500" b="1" dirty="0">
              <a:ln w="25400">
                <a:solidFill>
                  <a:schemeClr val="tx1"/>
                </a:solidFill>
              </a:ln>
              <a:gradFill flip="none" rotWithShape="1">
                <a:gsLst>
                  <a:gs pos="22000">
                    <a:schemeClr val="bg1">
                      <a:lumMod val="75000"/>
                    </a:schemeClr>
                  </a:gs>
                  <a:gs pos="100000">
                    <a:srgbClr val="3E69C0"/>
                  </a:gs>
                  <a:gs pos="0">
                    <a:srgbClr val="3E69C0"/>
                  </a:gs>
                  <a:gs pos="75000">
                    <a:srgbClr val="DFCF9E"/>
                  </a:gs>
                  <a:gs pos="49000">
                    <a:srgbClr val="FFDE7C"/>
                  </a:gs>
                </a:gsLst>
                <a:path path="circle">
                  <a:fillToRect l="50000" t="50000" r="50000" b="50000"/>
                </a:path>
                <a:tileRect/>
              </a:gra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  <a:reflection blurRad="50800" stA="20000" endPos="32000" dir="5400000" sy="-100000" algn="bl" rotWithShape="0"/>
              </a:effectLst>
              <a:latin typeface="Avenir Next LT Pro" panose="020B0504020202020204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9754CAB6-1488-00C4-7A15-7BE269068617}"/>
              </a:ext>
            </a:extLst>
          </p:cNvPr>
          <p:cNvSpPr txBox="1"/>
          <p:nvPr/>
        </p:nvSpPr>
        <p:spPr>
          <a:xfrm>
            <a:off x="1133003" y="1899358"/>
            <a:ext cx="360077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000" b="1" i="1" dirty="0">
                <a:latin typeface="Avenir Next LT Pro" panose="020B0504020202020204" pitchFamily="34" charset="0"/>
              </a:rPr>
              <a:t>Development of 2 VR tools:</a:t>
            </a:r>
            <a:endParaRPr lang="it-IT" sz="2000" b="1" dirty="0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4021D176-E85E-DB84-8125-A11D65760AAD}"/>
              </a:ext>
            </a:extLst>
          </p:cNvPr>
          <p:cNvSpPr txBox="1"/>
          <p:nvPr/>
        </p:nvSpPr>
        <p:spPr>
          <a:xfrm>
            <a:off x="4733779" y="1684610"/>
            <a:ext cx="745822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b="1" i="1" dirty="0" err="1"/>
              <a:t>Virtualization</a:t>
            </a:r>
            <a:r>
              <a:rPr lang="it-IT" b="1" i="1" dirty="0"/>
              <a:t> of </a:t>
            </a:r>
            <a:r>
              <a:rPr lang="it-IT" b="1" i="1" dirty="0" err="1"/>
              <a:t>classic</a:t>
            </a:r>
            <a:r>
              <a:rPr lang="it-IT" b="1" i="1" dirty="0"/>
              <a:t> </a:t>
            </a:r>
            <a:r>
              <a:rPr lang="it-IT" b="1" i="1" dirty="0" err="1"/>
              <a:t>psychometric</a:t>
            </a:r>
            <a:r>
              <a:rPr lang="it-IT" b="1" i="1" dirty="0"/>
              <a:t> </a:t>
            </a:r>
            <a:r>
              <a:rPr lang="it-IT" b="1" i="1" dirty="0" err="1"/>
              <a:t>tests</a:t>
            </a:r>
            <a:r>
              <a:rPr lang="it-IT" b="1" i="1" dirty="0"/>
              <a:t> (Rosenberg, </a:t>
            </a:r>
            <a:r>
              <a:rPr lang="it-IT" b="1" i="1" dirty="0" err="1"/>
              <a:t>Silent</a:t>
            </a:r>
            <a:r>
              <a:rPr lang="it-IT" b="1" i="1" dirty="0"/>
              <a:t> Reading…)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D9C8B9F0-0E24-55E5-40D3-667C15F13C44}"/>
              </a:ext>
            </a:extLst>
          </p:cNvPr>
          <p:cNvSpPr txBox="1"/>
          <p:nvPr/>
        </p:nvSpPr>
        <p:spPr>
          <a:xfrm>
            <a:off x="4733778" y="2023034"/>
            <a:ext cx="745822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b="1" dirty="0"/>
              <a:t>«In the </a:t>
            </a:r>
            <a:r>
              <a:rPr lang="it-IT" b="1" dirty="0" err="1"/>
              <a:t>shoes</a:t>
            </a:r>
            <a:r>
              <a:rPr lang="it-IT" b="1" dirty="0"/>
              <a:t> of </a:t>
            </a:r>
            <a:r>
              <a:rPr lang="it-IT" b="1" dirty="0" err="1"/>
              <a:t>dyslexics</a:t>
            </a:r>
            <a:r>
              <a:rPr lang="it-IT" b="1" dirty="0"/>
              <a:t>»</a:t>
            </a:r>
            <a:r>
              <a:rPr lang="it-IT" b="1" i="1" dirty="0"/>
              <a:t>, VR </a:t>
            </a:r>
            <a:r>
              <a:rPr lang="it-IT" b="1" i="1" dirty="0" err="1"/>
              <a:t>application</a:t>
            </a:r>
            <a:r>
              <a:rPr lang="it-IT" b="1" i="1" dirty="0"/>
              <a:t> to simulate the </a:t>
            </a:r>
            <a:r>
              <a:rPr lang="it-IT" b="1" i="1" dirty="0" err="1"/>
              <a:t>difficulties</a:t>
            </a:r>
            <a:r>
              <a:rPr lang="it-IT" b="1" i="1" dirty="0"/>
              <a:t> </a:t>
            </a:r>
            <a:r>
              <a:rPr lang="it-IT" b="1" i="1" dirty="0" err="1"/>
              <a:t>encountered</a:t>
            </a:r>
            <a:r>
              <a:rPr lang="it-IT" b="1" i="1" dirty="0"/>
              <a:t> by </a:t>
            </a:r>
            <a:r>
              <a:rPr lang="it-IT" b="1" i="1" dirty="0" err="1"/>
              <a:t>students</a:t>
            </a:r>
            <a:r>
              <a:rPr lang="it-IT" b="1" i="1" dirty="0"/>
              <a:t> with </a:t>
            </a:r>
            <a:r>
              <a:rPr lang="it-IT" b="1" i="1" dirty="0" err="1"/>
              <a:t>dyslexia</a:t>
            </a:r>
            <a:r>
              <a:rPr lang="it-IT" b="1" i="1" dirty="0"/>
              <a:t> and make users </a:t>
            </a:r>
            <a:r>
              <a:rPr lang="it-IT" b="1" i="1" dirty="0" err="1"/>
              <a:t>awared</a:t>
            </a:r>
            <a:r>
              <a:rPr lang="it-IT" b="1" i="1" dirty="0"/>
              <a:t> of </a:t>
            </a:r>
            <a:r>
              <a:rPr lang="it-IT" b="1" i="1" dirty="0" err="1"/>
              <a:t>them</a:t>
            </a:r>
            <a:endParaRPr lang="it-IT" b="1" i="1" dirty="0"/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F7AB4FE4-2C5C-004C-1228-1C09B028DF30}"/>
              </a:ext>
            </a:extLst>
          </p:cNvPr>
          <p:cNvSpPr txBox="1"/>
          <p:nvPr/>
        </p:nvSpPr>
        <p:spPr>
          <a:xfrm>
            <a:off x="1133003" y="2721114"/>
            <a:ext cx="1108272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000" b="1" i="1" dirty="0">
                <a:solidFill>
                  <a:srgbClr val="FF0000"/>
                </a:solidFill>
                <a:latin typeface="Avenir Next LT Pro" panose="020B0504020202020204" pitchFamily="34" charset="0"/>
              </a:rPr>
              <a:t>Development of BESPECIAL </a:t>
            </a:r>
            <a:r>
              <a:rPr lang="it-IT" sz="2000" b="1" i="1" dirty="0" err="1">
                <a:solidFill>
                  <a:srgbClr val="FF0000"/>
                </a:solidFill>
                <a:latin typeface="Avenir Next LT Pro" panose="020B0504020202020204" pitchFamily="34" charset="0"/>
              </a:rPr>
              <a:t>platform</a:t>
            </a:r>
            <a:r>
              <a:rPr lang="it-IT" sz="2000" b="1" i="1" dirty="0">
                <a:solidFill>
                  <a:srgbClr val="FF0000"/>
                </a:solidFill>
                <a:latin typeface="Avenir Next LT Pro" panose="020B0504020202020204" pitchFamily="34" charset="0"/>
              </a:rPr>
              <a:t> (</a:t>
            </a:r>
            <a:r>
              <a:rPr lang="it-IT" sz="2000" b="1" i="1" dirty="0" err="1">
                <a:solidFill>
                  <a:srgbClr val="FF0000"/>
                </a:solidFill>
                <a:latin typeface="Avenir Next LT Pro" panose="020B0504020202020204" pitchFamily="34" charset="0"/>
              </a:rPr>
              <a:t>based</a:t>
            </a:r>
            <a:r>
              <a:rPr lang="it-IT" sz="2000" b="1" i="1" dirty="0">
                <a:solidFill>
                  <a:srgbClr val="FF0000"/>
                </a:solidFill>
                <a:latin typeface="Avenir Next LT Pro" panose="020B0504020202020204" pitchFamily="34" charset="0"/>
              </a:rPr>
              <a:t> on VR and AI), to </a:t>
            </a:r>
            <a:r>
              <a:rPr lang="it-IT" sz="2000" b="1" i="1" dirty="0" err="1">
                <a:solidFill>
                  <a:srgbClr val="FF0000"/>
                </a:solidFill>
                <a:latin typeface="Avenir Next LT Pro" panose="020B0504020202020204" pitchFamily="34" charset="0"/>
              </a:rPr>
              <a:t>provide</a:t>
            </a:r>
            <a:r>
              <a:rPr lang="it-IT" sz="2000" b="1" i="1" dirty="0">
                <a:solidFill>
                  <a:srgbClr val="FF0000"/>
                </a:solidFill>
                <a:latin typeface="Avenir Next LT Pro" panose="020B0504020202020204" pitchFamily="34" charset="0"/>
              </a:rPr>
              <a:t> </a:t>
            </a:r>
            <a:r>
              <a:rPr lang="it-IT" sz="2000" b="1" i="1" dirty="0" err="1">
                <a:solidFill>
                  <a:srgbClr val="FF0000"/>
                </a:solidFill>
                <a:latin typeface="Avenir Next LT Pro" panose="020B0504020202020204" pitchFamily="34" charset="0"/>
              </a:rPr>
              <a:t>customized</a:t>
            </a:r>
            <a:r>
              <a:rPr lang="it-IT" sz="2000" b="1" i="1" dirty="0">
                <a:solidFill>
                  <a:srgbClr val="FF0000"/>
                </a:solidFill>
                <a:latin typeface="Avenir Next LT Pro" panose="020B0504020202020204" pitchFamily="34" charset="0"/>
              </a:rPr>
              <a:t> support to </a:t>
            </a:r>
            <a:r>
              <a:rPr lang="it-IT" sz="2000" b="1" i="1" dirty="0" err="1">
                <a:solidFill>
                  <a:srgbClr val="FF0000"/>
                </a:solidFill>
                <a:latin typeface="Avenir Next LT Pro" panose="020B0504020202020204" pitchFamily="34" charset="0"/>
              </a:rPr>
              <a:t>students</a:t>
            </a:r>
            <a:endParaRPr lang="it-IT" sz="2000" b="1" dirty="0">
              <a:solidFill>
                <a:srgbClr val="FF0000"/>
              </a:solidFill>
            </a:endParaRP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37ABE834-974D-8E39-BA43-FA9A9527C603}"/>
              </a:ext>
            </a:extLst>
          </p:cNvPr>
          <p:cNvSpPr txBox="1"/>
          <p:nvPr/>
        </p:nvSpPr>
        <p:spPr>
          <a:xfrm>
            <a:off x="1121136" y="3708779"/>
            <a:ext cx="1105899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000" b="1" i="1" dirty="0">
                <a:latin typeface="Avenir Next LT Pro" panose="020B0504020202020204" pitchFamily="34" charset="0"/>
              </a:rPr>
              <a:t>Release of an Open Repository, </a:t>
            </a:r>
            <a:r>
              <a:rPr lang="it-IT" sz="2000" b="1" i="1" dirty="0" err="1">
                <a:latin typeface="Avenir Next LT Pro" panose="020B0504020202020204" pitchFamily="34" charset="0"/>
              </a:rPr>
              <a:t>containing</a:t>
            </a:r>
            <a:r>
              <a:rPr lang="it-IT" sz="2000" b="1" i="1" dirty="0">
                <a:latin typeface="Avenir Next LT Pro" panose="020B0504020202020204" pitchFamily="34" charset="0"/>
              </a:rPr>
              <a:t> study and </a:t>
            </a:r>
            <a:r>
              <a:rPr lang="it-IT" sz="2000" b="1" i="1" dirty="0" err="1">
                <a:latin typeface="Avenir Next LT Pro" panose="020B0504020202020204" pitchFamily="34" charset="0"/>
              </a:rPr>
              <a:t>forming</a:t>
            </a:r>
            <a:r>
              <a:rPr lang="it-IT" sz="2000" b="1" i="1" dirty="0">
                <a:latin typeface="Avenir Next LT Pro" panose="020B0504020202020204" pitchFamily="34" charset="0"/>
              </a:rPr>
              <a:t> </a:t>
            </a:r>
            <a:r>
              <a:rPr lang="it-IT" sz="2000" b="1" i="1" dirty="0" err="1">
                <a:latin typeface="Avenir Next LT Pro" panose="020B0504020202020204" pitchFamily="34" charset="0"/>
              </a:rPr>
              <a:t>material</a:t>
            </a:r>
            <a:r>
              <a:rPr lang="it-IT" sz="2000" b="1" i="1" dirty="0">
                <a:latin typeface="Avenir Next LT Pro" panose="020B0504020202020204" pitchFamily="34" charset="0"/>
              </a:rPr>
              <a:t> for </a:t>
            </a:r>
            <a:r>
              <a:rPr lang="it-IT" sz="2000" b="1" i="1" dirty="0" err="1">
                <a:latin typeface="Avenir Next LT Pro" panose="020B0504020202020204" pitchFamily="34" charset="0"/>
              </a:rPr>
              <a:t>students</a:t>
            </a:r>
            <a:r>
              <a:rPr lang="it-IT" sz="2000" b="1" i="1" dirty="0">
                <a:latin typeface="Avenir Next LT Pro" panose="020B0504020202020204" pitchFamily="34" charset="0"/>
              </a:rPr>
              <a:t> and </a:t>
            </a:r>
            <a:r>
              <a:rPr lang="it-IT" sz="2000" b="1" i="1" dirty="0" err="1">
                <a:latin typeface="Avenir Next LT Pro" panose="020B0504020202020204" pitchFamily="34" charset="0"/>
              </a:rPr>
              <a:t>teachers</a:t>
            </a:r>
            <a:r>
              <a:rPr lang="it-IT" sz="2000" b="1" i="1" dirty="0">
                <a:latin typeface="Avenir Next LT Pro" panose="020B0504020202020204" pitchFamily="34" charset="0"/>
              </a:rPr>
              <a:t>, </a:t>
            </a:r>
            <a:r>
              <a:rPr lang="it-IT" sz="2000" b="1" i="1" dirty="0" err="1">
                <a:latin typeface="Avenir Next LT Pro" panose="020B0504020202020204" pitchFamily="34" charset="0"/>
              </a:rPr>
              <a:t>respectively</a:t>
            </a:r>
            <a:r>
              <a:rPr lang="it-IT" sz="2000" b="1" i="1" dirty="0">
                <a:latin typeface="Avenir Next LT Pro" panose="020B0504020202020204" pitchFamily="34" charset="0"/>
              </a:rPr>
              <a:t>, </a:t>
            </a:r>
            <a:r>
              <a:rPr lang="it-IT" sz="2000" b="1" i="1" dirty="0" err="1">
                <a:latin typeface="Avenir Next LT Pro" panose="020B0504020202020204" pitchFamily="34" charset="0"/>
              </a:rPr>
              <a:t>based</a:t>
            </a:r>
            <a:r>
              <a:rPr lang="it-IT" sz="2000" b="1" i="1" dirty="0">
                <a:latin typeface="Avenir Next LT Pro" panose="020B0504020202020204" pitchFamily="34" charset="0"/>
              </a:rPr>
              <a:t> on the UDL.</a:t>
            </a:r>
            <a:endParaRPr lang="it-IT" sz="2000" b="1" dirty="0"/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5E263C33-69C0-02D0-AB15-27E3DB18C2EB}"/>
              </a:ext>
            </a:extLst>
          </p:cNvPr>
          <p:cNvSpPr txBox="1"/>
          <p:nvPr/>
        </p:nvSpPr>
        <p:spPr>
          <a:xfrm>
            <a:off x="1121135" y="4664250"/>
            <a:ext cx="1105899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000" b="1" i="1" dirty="0" err="1">
                <a:latin typeface="Avenir Next LT Pro" panose="020B0504020202020204" pitchFamily="34" charset="0"/>
              </a:rPr>
              <a:t>Creation</a:t>
            </a:r>
            <a:r>
              <a:rPr lang="it-IT" sz="2000" b="1" i="1" dirty="0">
                <a:latin typeface="Avenir Next LT Pro" panose="020B0504020202020204" pitchFamily="34" charset="0"/>
              </a:rPr>
              <a:t> and testing of </a:t>
            </a:r>
            <a:r>
              <a:rPr lang="it-IT" sz="2000" b="1" i="1" dirty="0" err="1">
                <a:latin typeface="Avenir Next LT Pro" panose="020B0504020202020204" pitchFamily="34" charset="0"/>
              </a:rPr>
              <a:t>specific</a:t>
            </a:r>
            <a:r>
              <a:rPr lang="it-IT" sz="2000" b="1" i="1" dirty="0">
                <a:latin typeface="Avenir Next LT Pro" panose="020B0504020202020204" pitchFamily="34" charset="0"/>
              </a:rPr>
              <a:t> training </a:t>
            </a:r>
            <a:r>
              <a:rPr lang="it-IT" sz="2000" b="1" i="1" dirty="0" err="1">
                <a:latin typeface="Avenir Next LT Pro" panose="020B0504020202020204" pitchFamily="34" charset="0"/>
              </a:rPr>
              <a:t>path</a:t>
            </a:r>
            <a:r>
              <a:rPr lang="it-IT" sz="2000" b="1" i="1" dirty="0">
                <a:latin typeface="Avenir Next LT Pro" panose="020B0504020202020204" pitchFamily="34" charset="0"/>
              </a:rPr>
              <a:t> for </a:t>
            </a:r>
            <a:r>
              <a:rPr lang="it-IT" sz="2000" b="1" i="1" dirty="0" err="1">
                <a:latin typeface="Avenir Next LT Pro" panose="020B0504020202020204" pitchFamily="34" charset="0"/>
              </a:rPr>
              <a:t>teachers</a:t>
            </a:r>
            <a:r>
              <a:rPr lang="it-IT" sz="2000" b="1" i="1" dirty="0">
                <a:latin typeface="Avenir Next LT Pro" panose="020B0504020202020204" pitchFamily="34" charset="0"/>
              </a:rPr>
              <a:t> (</a:t>
            </a:r>
            <a:r>
              <a:rPr lang="it-IT" sz="2000" b="1" i="1" dirty="0" err="1">
                <a:latin typeface="Avenir Next LT Pro" panose="020B0504020202020204" pitchFamily="34" charset="0"/>
              </a:rPr>
              <a:t>about</a:t>
            </a:r>
            <a:r>
              <a:rPr lang="it-IT" sz="2000" b="1" i="1" dirty="0">
                <a:latin typeface="Avenir Next LT Pro" panose="020B0504020202020204" pitchFamily="34" charset="0"/>
              </a:rPr>
              <a:t> UDL </a:t>
            </a:r>
            <a:r>
              <a:rPr lang="it-IT" sz="2000" b="1" i="1" dirty="0" err="1">
                <a:latin typeface="Avenir Next LT Pro" panose="020B0504020202020204" pitchFamily="34" charset="0"/>
              </a:rPr>
              <a:t>principles</a:t>
            </a:r>
            <a:r>
              <a:rPr lang="it-IT" sz="2000" b="1" i="1" dirty="0">
                <a:latin typeface="Avenir Next LT Pro" panose="020B0504020202020204" pitchFamily="34" charset="0"/>
              </a:rPr>
              <a:t>) and for </a:t>
            </a:r>
            <a:r>
              <a:rPr lang="it-IT" sz="2000" b="1" i="1" dirty="0" err="1">
                <a:latin typeface="Avenir Next LT Pro" panose="020B0504020202020204" pitchFamily="34" charset="0"/>
              </a:rPr>
              <a:t>students</a:t>
            </a:r>
            <a:r>
              <a:rPr lang="it-IT" sz="2000" b="1" i="1" dirty="0">
                <a:latin typeface="Avenir Next LT Pro" panose="020B0504020202020204" pitchFamily="34" charset="0"/>
              </a:rPr>
              <a:t> (with an </a:t>
            </a:r>
            <a:r>
              <a:rPr lang="it-IT" sz="2000" b="1" i="1" dirty="0" err="1">
                <a:latin typeface="Avenir Next LT Pro" panose="020B0504020202020204" pitchFamily="34" charset="0"/>
              </a:rPr>
              <a:t>entrepreneurial</a:t>
            </a:r>
            <a:r>
              <a:rPr lang="it-IT" sz="2000" b="1" i="1" dirty="0">
                <a:latin typeface="Avenir Next LT Pro" panose="020B0504020202020204" pitchFamily="34" charset="0"/>
              </a:rPr>
              <a:t> </a:t>
            </a:r>
            <a:r>
              <a:rPr lang="it-IT" sz="2000" b="1" i="1" dirty="0" err="1">
                <a:latin typeface="Avenir Next LT Pro" panose="020B0504020202020204" pitchFamily="34" charset="0"/>
              </a:rPr>
              <a:t>approach</a:t>
            </a:r>
            <a:r>
              <a:rPr lang="it-IT" sz="2000" b="1" i="1" dirty="0">
                <a:latin typeface="Avenir Next LT Pro" panose="020B0504020202020204" pitchFamily="34" charset="0"/>
              </a:rPr>
              <a:t>) </a:t>
            </a:r>
            <a:endParaRPr lang="it-IT" sz="2000" b="1" dirty="0"/>
          </a:p>
        </p:txBody>
      </p:sp>
      <p:pic>
        <p:nvPicPr>
          <p:cNvPr id="7187" name="Picture 19">
            <a:extLst>
              <a:ext uri="{FF2B5EF4-FFF2-40B4-BE49-F238E27FC236}">
                <a16:creationId xmlns:a16="http://schemas.microsoft.com/office/drawing/2014/main" id="{95E7786B-1C28-EE0B-7B3C-41DAA84618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964" y="5554404"/>
            <a:ext cx="583440" cy="67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5780E2AD-4DF3-4E21-1127-BE52C6DB27E3}"/>
              </a:ext>
            </a:extLst>
          </p:cNvPr>
          <p:cNvSpPr txBox="1"/>
          <p:nvPr/>
        </p:nvSpPr>
        <p:spPr>
          <a:xfrm>
            <a:off x="1121134" y="5519718"/>
            <a:ext cx="1105899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000" b="1" i="1" dirty="0" err="1">
                <a:latin typeface="Avenir Next LT Pro" panose="020B0504020202020204" pitchFamily="34" charset="0"/>
              </a:rPr>
              <a:t>Creation</a:t>
            </a:r>
            <a:r>
              <a:rPr lang="it-IT" sz="2000" b="1" i="1" dirty="0">
                <a:latin typeface="Avenir Next LT Pro" panose="020B0504020202020204" pitchFamily="34" charset="0"/>
              </a:rPr>
              <a:t> of a Campus Network to share </a:t>
            </a:r>
            <a:r>
              <a:rPr lang="it-IT" sz="2000" b="1" i="1" dirty="0" err="1">
                <a:latin typeface="Avenir Next LT Pro" panose="020B0504020202020204" pitchFamily="34" charset="0"/>
              </a:rPr>
              <a:t>results</a:t>
            </a:r>
            <a:r>
              <a:rPr lang="it-IT" sz="2000" b="1" i="1" dirty="0">
                <a:latin typeface="Avenir Next LT Pro" panose="020B0504020202020204" pitchFamily="34" charset="0"/>
              </a:rPr>
              <a:t> and good practices, </a:t>
            </a:r>
            <a:r>
              <a:rPr lang="it-IT" sz="2000" b="1" i="1" dirty="0" err="1">
                <a:latin typeface="Avenir Next LT Pro" panose="020B0504020202020204" pitchFamily="34" charset="0"/>
              </a:rPr>
              <a:t>through</a:t>
            </a:r>
            <a:r>
              <a:rPr lang="it-IT" sz="2000" b="1" i="1" dirty="0">
                <a:latin typeface="Avenir Next LT Pro" panose="020B0504020202020204" pitchFamily="34" charset="0"/>
              </a:rPr>
              <a:t> the </a:t>
            </a:r>
            <a:r>
              <a:rPr lang="it-IT" sz="2000" b="1" i="1" dirty="0" err="1">
                <a:latin typeface="Avenir Next LT Pro" panose="020B0504020202020204" pitchFamily="34" charset="0"/>
              </a:rPr>
              <a:t>signing</a:t>
            </a:r>
            <a:r>
              <a:rPr lang="it-IT" sz="2000" b="1" i="1" dirty="0">
                <a:latin typeface="Avenir Next LT Pro" panose="020B0504020202020204" pitchFamily="34" charset="0"/>
              </a:rPr>
              <a:t> of a Memorandum of </a:t>
            </a:r>
            <a:r>
              <a:rPr lang="it-IT" sz="2000" b="1" i="1" dirty="0" err="1">
                <a:latin typeface="Avenir Next LT Pro" panose="020B0504020202020204" pitchFamily="34" charset="0"/>
              </a:rPr>
              <a:t>Understanding</a:t>
            </a:r>
            <a:endParaRPr lang="it-IT" sz="2000" b="1" dirty="0"/>
          </a:p>
        </p:txBody>
      </p:sp>
    </p:spTree>
    <p:extLst>
      <p:ext uri="{BB962C8B-B14F-4D97-AF65-F5344CB8AC3E}">
        <p14:creationId xmlns:p14="http://schemas.microsoft.com/office/powerpoint/2010/main" val="34154019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1030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33" name="Freeform: Shape 1032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35" name="Rectangle 1034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7" name="Rectangle 1036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9" name="Freeform: Shape 1038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041" name="Isosceles Triangle 1040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Immagine che contiene testo&#10;&#10;Descrizione generata automaticamente">
            <a:extLst>
              <a:ext uri="{FF2B5EF4-FFF2-40B4-BE49-F238E27FC236}">
                <a16:creationId xmlns:a16="http://schemas.microsoft.com/office/drawing/2014/main" id="{FAF5A276-37A0-3B61-4DF8-0C24EA8EBC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54" t="24827" r="8766" b="28963"/>
          <a:stretch/>
        </p:blipFill>
        <p:spPr bwMode="auto">
          <a:xfrm>
            <a:off x="-4" y="11864"/>
            <a:ext cx="2266014" cy="842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43" name="Isosceles Triangle 1042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8984C5EC-9FAE-A577-4AFD-2F08009DE0E1}"/>
              </a:ext>
            </a:extLst>
          </p:cNvPr>
          <p:cNvSpPr txBox="1"/>
          <p:nvPr/>
        </p:nvSpPr>
        <p:spPr>
          <a:xfrm>
            <a:off x="9530939" y="3937"/>
            <a:ext cx="2684792" cy="861774"/>
          </a:xfrm>
          <a:prstGeom prst="rect">
            <a:avLst/>
          </a:prstGeom>
          <a:noFill/>
          <a:effectLst/>
        </p:spPr>
        <p:txBody>
          <a:bodyPr wrap="square" rtlCol="0">
            <a:spAutoFit/>
            <a:scene3d>
              <a:camera prst="orthographicFront">
                <a:rot lat="300000" lon="900000" rev="0"/>
              </a:camera>
              <a:lightRig rig="threePt" dir="t"/>
            </a:scene3d>
            <a:sp3d extrusionH="57150">
              <a:bevelT h="38100" prst="artDeco"/>
              <a:bevelB w="6350" h="25400"/>
            </a:sp3d>
          </a:bodyPr>
          <a:lstStyle/>
          <a:p>
            <a:pPr algn="ctr"/>
            <a:r>
              <a:rPr lang="it-IT" sz="3200" b="1" i="1" dirty="0">
                <a:ln w="12700">
                  <a:solidFill>
                    <a:schemeClr val="tx1"/>
                  </a:solidFill>
                </a:ln>
                <a:gradFill flip="none" rotWithShape="1">
                  <a:gsLst>
                    <a:gs pos="17000">
                      <a:schemeClr val="bg1">
                        <a:lumMod val="75000"/>
                      </a:schemeClr>
                    </a:gs>
                    <a:gs pos="100000">
                      <a:srgbClr val="3E69C0"/>
                    </a:gs>
                    <a:gs pos="0">
                      <a:srgbClr val="3E69C0"/>
                    </a:gs>
                    <a:gs pos="75000">
                      <a:srgbClr val="DFCF9E"/>
                    </a:gs>
                    <a:gs pos="49000">
                      <a:srgbClr val="FFDE7C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effectLst>
                  <a:glow rad="254000">
                    <a:schemeClr val="bg1"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50800" stA="20000" endPos="32000" dir="5400000" sy="-100000" algn="bl" rotWithShape="0"/>
                </a:effectLst>
                <a:latin typeface="Avenir Next LT Pro" panose="020B0504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VRAILEXIA</a:t>
            </a:r>
          </a:p>
          <a:p>
            <a:pPr algn="ctr">
              <a:lnSpc>
                <a:spcPct val="90000"/>
              </a:lnSpc>
            </a:pPr>
            <a:r>
              <a:rPr lang="it-IT" sz="2000" b="1" i="1" dirty="0">
                <a:ln w="12700">
                  <a:solidFill>
                    <a:schemeClr val="tx1"/>
                  </a:solidFill>
                </a:ln>
                <a:gradFill flip="none" rotWithShape="1">
                  <a:gsLst>
                    <a:gs pos="17000">
                      <a:schemeClr val="bg1">
                        <a:lumMod val="75000"/>
                      </a:schemeClr>
                    </a:gs>
                    <a:gs pos="100000">
                      <a:srgbClr val="3E69C0"/>
                    </a:gs>
                    <a:gs pos="0">
                      <a:srgbClr val="3E69C0"/>
                    </a:gs>
                    <a:gs pos="75000">
                      <a:srgbClr val="DFCF9E"/>
                    </a:gs>
                    <a:gs pos="49000">
                      <a:srgbClr val="FFDE7C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effectLst>
                  <a:glow rad="254000">
                    <a:schemeClr val="bg1"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50800" stA="20000" endPos="32000" dir="5400000" sy="-100000" algn="bl" rotWithShape="0"/>
                </a:effectLst>
                <a:latin typeface="Avenir Next LT Pro" panose="020B0504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PROJECT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8C9C5C67-2507-3EF1-C715-200A20D08EA7}"/>
              </a:ext>
            </a:extLst>
          </p:cNvPr>
          <p:cNvSpPr txBox="1"/>
          <p:nvPr/>
        </p:nvSpPr>
        <p:spPr>
          <a:xfrm>
            <a:off x="3020451" y="11864"/>
            <a:ext cx="6151098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5400" b="1" dirty="0">
                <a:ln w="25400">
                  <a:solidFill>
                    <a:schemeClr val="tx1"/>
                  </a:solidFill>
                </a:ln>
                <a:solidFill>
                  <a:srgbClr val="ECB03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50800" stA="20000" endPos="32000" dir="5400000" sy="-100000" algn="bl" rotWithShape="0"/>
                </a:effectLst>
                <a:latin typeface="Avenir Next LT Pro" panose="020B0504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BACKGROUND AND RATIONALE</a:t>
            </a:r>
            <a:endParaRPr lang="it-IT" sz="8000" b="1" dirty="0">
              <a:ln w="25400">
                <a:solidFill>
                  <a:schemeClr val="tx1"/>
                </a:solidFill>
              </a:ln>
              <a:solidFill>
                <a:srgbClr val="ECB03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  <a:reflection blurRad="50800" stA="20000" endPos="32000" dir="5400000" sy="-100000" algn="bl" rotWithShape="0"/>
              </a:effectLst>
              <a:latin typeface="Avenir Next LT Pro" panose="020B0504020202020204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8BC0CE17-8EE3-8C81-CF8D-613A43753F8B}"/>
              </a:ext>
            </a:extLst>
          </p:cNvPr>
          <p:cNvSpPr/>
          <p:nvPr/>
        </p:nvSpPr>
        <p:spPr>
          <a:xfrm rot="1840862">
            <a:off x="9352471" y="2188760"/>
            <a:ext cx="825867" cy="16312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0000" b="1" dirty="0">
                <a:gradFill flip="none" rotWithShape="1">
                  <a:gsLst>
                    <a:gs pos="0">
                      <a:schemeClr val="accent1">
                        <a:lumMod val="40000"/>
                        <a:lumOff val="60000"/>
                      </a:schemeClr>
                    </a:gs>
                    <a:gs pos="100000">
                      <a:srgbClr val="FF0000"/>
                    </a:gs>
                  </a:gsLst>
                  <a:path path="circle">
                    <a:fillToRect l="50000" t="130000" r="50000" b="-30000"/>
                  </a:path>
                  <a:tileRect/>
                </a:gradFill>
                <a:latin typeface="Lato"/>
                <a:ea typeface="Lato"/>
                <a:cs typeface="Lato"/>
                <a:sym typeface="Lato"/>
              </a:rPr>
              <a:t>?</a:t>
            </a:r>
            <a:endParaRPr lang="it-IT" sz="10000" dirty="0">
              <a:gradFill flip="none" rotWithShape="1">
                <a:gsLst>
                  <a:gs pos="0">
                    <a:schemeClr val="accent1">
                      <a:lumMod val="40000"/>
                      <a:lumOff val="60000"/>
                    </a:schemeClr>
                  </a:gs>
                  <a:gs pos="100000">
                    <a:srgbClr val="FF0000"/>
                  </a:gs>
                </a:gsLst>
                <a:path path="circle">
                  <a:fillToRect l="50000" t="130000" r="50000" b="-30000"/>
                </a:path>
                <a:tileRect/>
              </a:gradFill>
            </a:endParaRP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E0A81524-D5B7-9994-8CBE-B70E8B9954E8}"/>
              </a:ext>
            </a:extLst>
          </p:cNvPr>
          <p:cNvSpPr/>
          <p:nvPr/>
        </p:nvSpPr>
        <p:spPr>
          <a:xfrm rot="339482">
            <a:off x="7769305" y="1646578"/>
            <a:ext cx="825867" cy="16312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0000" b="1" dirty="0">
                <a:gradFill flip="none" rotWithShape="1">
                  <a:gsLst>
                    <a:gs pos="0">
                      <a:schemeClr val="accent1">
                        <a:lumMod val="40000"/>
                        <a:lumOff val="60000"/>
                      </a:schemeClr>
                    </a:gs>
                    <a:gs pos="100000">
                      <a:srgbClr val="FF0000"/>
                    </a:gs>
                  </a:gsLst>
                  <a:path path="circle">
                    <a:fillToRect l="50000" t="130000" r="50000" b="-30000"/>
                  </a:path>
                  <a:tileRect/>
                </a:gradFill>
                <a:latin typeface="Lato"/>
                <a:ea typeface="Lato"/>
                <a:cs typeface="Lato"/>
                <a:sym typeface="Lato"/>
              </a:rPr>
              <a:t>?</a:t>
            </a:r>
            <a:endParaRPr lang="it-IT" sz="10000" dirty="0">
              <a:gradFill flip="none" rotWithShape="1">
                <a:gsLst>
                  <a:gs pos="0">
                    <a:schemeClr val="accent1">
                      <a:lumMod val="40000"/>
                      <a:lumOff val="60000"/>
                    </a:schemeClr>
                  </a:gs>
                  <a:gs pos="100000">
                    <a:srgbClr val="FF0000"/>
                  </a:gs>
                </a:gsLst>
                <a:path path="circle">
                  <a:fillToRect l="50000" t="130000" r="50000" b="-30000"/>
                </a:path>
                <a:tileRect/>
              </a:gradFill>
            </a:endParaRP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5D8E928B-4F9B-1B00-BDB5-2777B7B04AD6}"/>
              </a:ext>
            </a:extLst>
          </p:cNvPr>
          <p:cNvSpPr/>
          <p:nvPr/>
        </p:nvSpPr>
        <p:spPr>
          <a:xfrm>
            <a:off x="5624047" y="1609840"/>
            <a:ext cx="825867" cy="16312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0000" b="1" dirty="0">
                <a:gradFill flip="none" rotWithShape="1">
                  <a:gsLst>
                    <a:gs pos="0">
                      <a:schemeClr val="accent1">
                        <a:lumMod val="40000"/>
                        <a:lumOff val="60000"/>
                      </a:schemeClr>
                    </a:gs>
                    <a:gs pos="100000">
                      <a:srgbClr val="FF0000"/>
                    </a:gs>
                  </a:gsLst>
                  <a:path path="circle">
                    <a:fillToRect l="50000" t="130000" r="50000" b="-30000"/>
                  </a:path>
                  <a:tileRect/>
                </a:gradFill>
                <a:latin typeface="Lato"/>
                <a:ea typeface="Lato"/>
                <a:cs typeface="Lato"/>
                <a:sym typeface="Lato"/>
              </a:rPr>
              <a:t>?</a:t>
            </a:r>
            <a:endParaRPr lang="it-IT" sz="10000" dirty="0">
              <a:gradFill flip="none" rotWithShape="1">
                <a:gsLst>
                  <a:gs pos="0">
                    <a:schemeClr val="accent1">
                      <a:lumMod val="40000"/>
                      <a:lumOff val="60000"/>
                    </a:schemeClr>
                  </a:gs>
                  <a:gs pos="100000">
                    <a:srgbClr val="FF0000"/>
                  </a:gs>
                </a:gsLst>
                <a:path path="circle">
                  <a:fillToRect l="50000" t="130000" r="50000" b="-30000"/>
                </a:path>
                <a:tileRect/>
              </a:gradFill>
            </a:endParaRPr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C5F953B4-5F14-8814-98E8-F223FCA8532B}"/>
              </a:ext>
            </a:extLst>
          </p:cNvPr>
          <p:cNvSpPr/>
          <p:nvPr/>
        </p:nvSpPr>
        <p:spPr>
          <a:xfrm rot="20608228">
            <a:off x="3566731" y="1693618"/>
            <a:ext cx="825867" cy="16312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0000" b="1" dirty="0">
                <a:gradFill flip="none" rotWithShape="1">
                  <a:gsLst>
                    <a:gs pos="0">
                      <a:schemeClr val="accent1">
                        <a:lumMod val="40000"/>
                        <a:lumOff val="60000"/>
                      </a:schemeClr>
                    </a:gs>
                    <a:gs pos="100000">
                      <a:srgbClr val="FF0000"/>
                    </a:gs>
                  </a:gsLst>
                  <a:path path="circle">
                    <a:fillToRect l="50000" t="130000" r="50000" b="-30000"/>
                  </a:path>
                  <a:tileRect/>
                </a:gradFill>
                <a:latin typeface="Lato"/>
                <a:ea typeface="Lato"/>
                <a:cs typeface="Lato"/>
                <a:sym typeface="Lato"/>
              </a:rPr>
              <a:t>?</a:t>
            </a:r>
            <a:endParaRPr lang="it-IT" sz="10000" dirty="0">
              <a:gradFill flip="none" rotWithShape="1">
                <a:gsLst>
                  <a:gs pos="0">
                    <a:schemeClr val="accent1">
                      <a:lumMod val="40000"/>
                      <a:lumOff val="60000"/>
                    </a:schemeClr>
                  </a:gs>
                  <a:gs pos="100000">
                    <a:srgbClr val="FF0000"/>
                  </a:gs>
                </a:gsLst>
                <a:path path="circle">
                  <a:fillToRect l="50000" t="130000" r="50000" b="-30000"/>
                </a:path>
                <a:tileRect/>
              </a:gradFill>
            </a:endParaRP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57F4961E-DBF4-1F4D-5842-85A5485D67FB}"/>
              </a:ext>
            </a:extLst>
          </p:cNvPr>
          <p:cNvSpPr/>
          <p:nvPr/>
        </p:nvSpPr>
        <p:spPr>
          <a:xfrm rot="19283554">
            <a:off x="1768174" y="2205892"/>
            <a:ext cx="825867" cy="16312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0000" b="1" dirty="0">
                <a:gradFill flip="none" rotWithShape="1">
                  <a:gsLst>
                    <a:gs pos="0">
                      <a:schemeClr val="accent1">
                        <a:lumMod val="40000"/>
                        <a:lumOff val="60000"/>
                      </a:schemeClr>
                    </a:gs>
                    <a:gs pos="100000">
                      <a:srgbClr val="FF0000"/>
                    </a:gs>
                  </a:gsLst>
                  <a:path path="circle">
                    <a:fillToRect l="50000" t="130000" r="50000" b="-30000"/>
                  </a:path>
                  <a:tileRect/>
                </a:gradFill>
                <a:latin typeface="Lato"/>
                <a:ea typeface="Lato"/>
                <a:cs typeface="Lato"/>
                <a:sym typeface="Lato"/>
              </a:rPr>
              <a:t>?</a:t>
            </a:r>
            <a:endParaRPr lang="it-IT" sz="10000" dirty="0">
              <a:gradFill flip="none" rotWithShape="1">
                <a:gsLst>
                  <a:gs pos="0">
                    <a:schemeClr val="accent1">
                      <a:lumMod val="40000"/>
                      <a:lumOff val="60000"/>
                    </a:schemeClr>
                  </a:gs>
                  <a:gs pos="100000">
                    <a:srgbClr val="FF0000"/>
                  </a:gs>
                </a:gsLst>
                <a:path path="circle">
                  <a:fillToRect l="50000" t="130000" r="50000" b="-30000"/>
                </a:path>
                <a:tileRect/>
              </a:gradFill>
            </a:endParaRPr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532CB49B-147E-549B-441D-AA5C5C23FA67}"/>
              </a:ext>
            </a:extLst>
          </p:cNvPr>
          <p:cNvSpPr/>
          <p:nvPr/>
        </p:nvSpPr>
        <p:spPr>
          <a:xfrm>
            <a:off x="1550974" y="2347580"/>
            <a:ext cx="9144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5400" b="1" i="1" dirty="0">
                <a:solidFill>
                  <a:schemeClr val="tx1"/>
                </a:solidFill>
                <a:latin typeface="Avenir Next LT Pro" panose="020B0504020202020204" pitchFamily="34" charset="0"/>
                <a:ea typeface="Lato"/>
                <a:cs typeface="Lato"/>
                <a:sym typeface="Lato"/>
              </a:rPr>
              <a:t>WHAT IS DYSLEXIA?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F1726718-1CE2-72C3-344E-CB1D74FDF409}"/>
              </a:ext>
            </a:extLst>
          </p:cNvPr>
          <p:cNvSpPr txBox="1"/>
          <p:nvPr/>
        </p:nvSpPr>
        <p:spPr>
          <a:xfrm>
            <a:off x="3029411" y="3371579"/>
            <a:ext cx="615109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3200" b="1" dirty="0">
                <a:latin typeface="Avenir Next LT Pro" panose="020B0504020202020204" pitchFamily="34" charset="0"/>
                <a:ea typeface="Lato"/>
                <a:cs typeface="Lato"/>
                <a:sym typeface="Lato"/>
              </a:rPr>
              <a:t>DEFINITION:</a:t>
            </a:r>
            <a:endParaRPr lang="it-IT" sz="3200" dirty="0"/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4B9DA75E-B99F-40BA-EF57-CF61532110F8}"/>
              </a:ext>
            </a:extLst>
          </p:cNvPr>
          <p:cNvSpPr txBox="1"/>
          <p:nvPr/>
        </p:nvSpPr>
        <p:spPr>
          <a:xfrm>
            <a:off x="-23731" y="4014284"/>
            <a:ext cx="1219200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Avenir Next LT Pro" panose="020B0504020202020204" pitchFamily="34" charset="0"/>
                <a:ea typeface="Lato"/>
                <a:cs typeface="Lato"/>
                <a:sym typeface="Lato"/>
              </a:rPr>
              <a:t>Learning difficulty</a:t>
            </a:r>
          </a:p>
          <a:p>
            <a:pPr algn="ctr"/>
            <a:r>
              <a:rPr lang="en-US" sz="4000" b="1" dirty="0">
                <a:solidFill>
                  <a:srgbClr val="FF0000"/>
                </a:solidFill>
                <a:latin typeface="Avenir Next LT Pro" panose="020B0504020202020204" pitchFamily="34" charset="0"/>
                <a:ea typeface="Lato"/>
                <a:cs typeface="Lato"/>
                <a:sym typeface="Lato"/>
              </a:rPr>
              <a:t>that primarily affects the skills</a:t>
            </a:r>
          </a:p>
          <a:p>
            <a:pPr algn="ctr"/>
            <a:r>
              <a:rPr lang="en-US" sz="4000" b="1" dirty="0">
                <a:solidFill>
                  <a:srgbClr val="FF0000"/>
                </a:solidFill>
                <a:latin typeface="Avenir Next LT Pro" panose="020B0504020202020204" pitchFamily="34" charset="0"/>
                <a:ea typeface="Lato"/>
                <a:cs typeface="Lato"/>
                <a:sym typeface="Lato"/>
              </a:rPr>
              <a:t>of accurately and fluently reading and spelling </a:t>
            </a:r>
            <a:endParaRPr lang="en-US" sz="2400" b="1" dirty="0">
              <a:latin typeface="Avenir Next LT Pro" panose="020B0504020202020204" pitchFamily="34" charset="0"/>
              <a:ea typeface="Lato"/>
              <a:cs typeface="Lato"/>
              <a:sym typeface="Lato"/>
            </a:endParaRPr>
          </a:p>
          <a:p>
            <a:r>
              <a:rPr lang="en-US" sz="2400" b="1" dirty="0">
                <a:latin typeface="Avenir Next LT Pro" panose="020B0504020202020204" pitchFamily="34" charset="0"/>
                <a:ea typeface="Lato"/>
                <a:cs typeface="Lato"/>
                <a:sym typeface="Lato"/>
              </a:rPr>
              <a:t>    (WHO)</a:t>
            </a:r>
            <a:endParaRPr lang="it-IT" sz="4000" dirty="0"/>
          </a:p>
        </p:txBody>
      </p:sp>
    </p:spTree>
    <p:extLst>
      <p:ext uri="{BB962C8B-B14F-4D97-AF65-F5344CB8AC3E}">
        <p14:creationId xmlns:p14="http://schemas.microsoft.com/office/powerpoint/2010/main" val="29781298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1030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33" name="Freeform: Shape 1032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35" name="Rectangle 1034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7" name="Rectangle 1036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9" name="Freeform: Shape 1038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041" name="Isosceles Triangle 1040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Immagine che contiene testo&#10;&#10;Descrizione generata automaticamente">
            <a:extLst>
              <a:ext uri="{FF2B5EF4-FFF2-40B4-BE49-F238E27FC236}">
                <a16:creationId xmlns:a16="http://schemas.microsoft.com/office/drawing/2014/main" id="{FAF5A276-37A0-3B61-4DF8-0C24EA8EBC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54" t="24827" r="8766" b="28963"/>
          <a:stretch/>
        </p:blipFill>
        <p:spPr bwMode="auto">
          <a:xfrm>
            <a:off x="-4" y="11864"/>
            <a:ext cx="2266014" cy="842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43" name="Isosceles Triangle 1042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8984C5EC-9FAE-A577-4AFD-2F08009DE0E1}"/>
              </a:ext>
            </a:extLst>
          </p:cNvPr>
          <p:cNvSpPr txBox="1"/>
          <p:nvPr/>
        </p:nvSpPr>
        <p:spPr>
          <a:xfrm>
            <a:off x="9530939" y="3937"/>
            <a:ext cx="2684792" cy="861774"/>
          </a:xfrm>
          <a:prstGeom prst="rect">
            <a:avLst/>
          </a:prstGeom>
          <a:noFill/>
          <a:effectLst/>
        </p:spPr>
        <p:txBody>
          <a:bodyPr wrap="square" rtlCol="0">
            <a:spAutoFit/>
            <a:scene3d>
              <a:camera prst="orthographicFront">
                <a:rot lat="300000" lon="900000" rev="0"/>
              </a:camera>
              <a:lightRig rig="threePt" dir="t"/>
            </a:scene3d>
            <a:sp3d extrusionH="57150">
              <a:bevelT h="38100" prst="artDeco"/>
              <a:bevelB w="6350" h="25400"/>
            </a:sp3d>
          </a:bodyPr>
          <a:lstStyle/>
          <a:p>
            <a:pPr algn="ctr"/>
            <a:r>
              <a:rPr lang="it-IT" sz="3200" b="1" i="1" dirty="0">
                <a:ln w="12700">
                  <a:solidFill>
                    <a:schemeClr val="tx1"/>
                  </a:solidFill>
                </a:ln>
                <a:gradFill flip="none" rotWithShape="1">
                  <a:gsLst>
                    <a:gs pos="17000">
                      <a:schemeClr val="bg1">
                        <a:lumMod val="75000"/>
                      </a:schemeClr>
                    </a:gs>
                    <a:gs pos="100000">
                      <a:srgbClr val="3E69C0"/>
                    </a:gs>
                    <a:gs pos="0">
                      <a:srgbClr val="3E69C0"/>
                    </a:gs>
                    <a:gs pos="75000">
                      <a:srgbClr val="DFCF9E"/>
                    </a:gs>
                    <a:gs pos="49000">
                      <a:srgbClr val="FFDE7C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effectLst>
                  <a:glow rad="254000">
                    <a:schemeClr val="bg1"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50800" stA="20000" endPos="32000" dir="5400000" sy="-100000" algn="bl" rotWithShape="0"/>
                </a:effectLst>
                <a:latin typeface="Avenir Next LT Pro" panose="020B0504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VRAILEXIA</a:t>
            </a:r>
          </a:p>
          <a:p>
            <a:pPr algn="ctr">
              <a:lnSpc>
                <a:spcPct val="90000"/>
              </a:lnSpc>
            </a:pPr>
            <a:r>
              <a:rPr lang="it-IT" sz="2000" b="1" i="1" dirty="0">
                <a:ln w="12700">
                  <a:solidFill>
                    <a:schemeClr val="tx1"/>
                  </a:solidFill>
                </a:ln>
                <a:gradFill flip="none" rotWithShape="1">
                  <a:gsLst>
                    <a:gs pos="17000">
                      <a:schemeClr val="bg1">
                        <a:lumMod val="75000"/>
                      </a:schemeClr>
                    </a:gs>
                    <a:gs pos="100000">
                      <a:srgbClr val="3E69C0"/>
                    </a:gs>
                    <a:gs pos="0">
                      <a:srgbClr val="3E69C0"/>
                    </a:gs>
                    <a:gs pos="75000">
                      <a:srgbClr val="DFCF9E"/>
                    </a:gs>
                    <a:gs pos="49000">
                      <a:srgbClr val="FFDE7C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effectLst>
                  <a:glow rad="254000">
                    <a:schemeClr val="bg1"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50800" stA="20000" endPos="32000" dir="5400000" sy="-100000" algn="bl" rotWithShape="0"/>
                </a:effectLst>
                <a:latin typeface="Avenir Next LT Pro" panose="020B0504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PROJECT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8C9C5C67-2507-3EF1-C715-200A20D08EA7}"/>
              </a:ext>
            </a:extLst>
          </p:cNvPr>
          <p:cNvSpPr txBox="1"/>
          <p:nvPr/>
        </p:nvSpPr>
        <p:spPr>
          <a:xfrm>
            <a:off x="3020451" y="11864"/>
            <a:ext cx="6151098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5400" b="1" dirty="0">
                <a:ln w="25400">
                  <a:solidFill>
                    <a:schemeClr val="tx1"/>
                  </a:solidFill>
                </a:ln>
                <a:solidFill>
                  <a:srgbClr val="ECB03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50800" stA="20000" endPos="32000" dir="5400000" sy="-100000" algn="bl" rotWithShape="0"/>
                </a:effectLst>
                <a:latin typeface="Avenir Next LT Pro" panose="020B0504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BACKGROUND AND RATIONALE</a:t>
            </a:r>
            <a:endParaRPr lang="it-IT" sz="8000" b="1" dirty="0">
              <a:ln w="25400">
                <a:solidFill>
                  <a:schemeClr val="tx1"/>
                </a:solidFill>
              </a:ln>
              <a:solidFill>
                <a:srgbClr val="ECB03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  <a:reflection blurRad="50800" stA="20000" endPos="32000" dir="5400000" sy="-100000" algn="bl" rotWithShape="0"/>
              </a:effectLst>
              <a:latin typeface="Avenir Next LT Pro" panose="020B0504020202020204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2" name="Esagono 11">
            <a:extLst>
              <a:ext uri="{FF2B5EF4-FFF2-40B4-BE49-F238E27FC236}">
                <a16:creationId xmlns:a16="http://schemas.microsoft.com/office/drawing/2014/main" id="{C31BBC66-E531-156B-AF6C-68C029CD041B}"/>
              </a:ext>
            </a:extLst>
          </p:cNvPr>
          <p:cNvSpPr/>
          <p:nvPr/>
        </p:nvSpPr>
        <p:spPr>
          <a:xfrm>
            <a:off x="888043" y="4029763"/>
            <a:ext cx="2109865" cy="1806346"/>
          </a:xfrm>
          <a:prstGeom prst="hexagon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latin typeface="Avenir Next LT Pro" panose="020B0504020202020204" pitchFamily="34" charset="0"/>
            </a:endParaRPr>
          </a:p>
        </p:txBody>
      </p:sp>
      <p:sp>
        <p:nvSpPr>
          <p:cNvPr id="15" name="Esagono 14">
            <a:extLst>
              <a:ext uri="{FF2B5EF4-FFF2-40B4-BE49-F238E27FC236}">
                <a16:creationId xmlns:a16="http://schemas.microsoft.com/office/drawing/2014/main" id="{F2C1DD42-9659-6A4C-35B0-66583B9B18CE}"/>
              </a:ext>
            </a:extLst>
          </p:cNvPr>
          <p:cNvSpPr/>
          <p:nvPr/>
        </p:nvSpPr>
        <p:spPr>
          <a:xfrm>
            <a:off x="2928619" y="4814364"/>
            <a:ext cx="2104007" cy="1784625"/>
          </a:xfrm>
          <a:prstGeom prst="hexagon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latin typeface="Avenir Next LT Pro" panose="020B0504020202020204" pitchFamily="34" charset="0"/>
            </a:endParaRPr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3547EBF3-9984-9746-8D3F-59776FDD5B05}"/>
              </a:ext>
            </a:extLst>
          </p:cNvPr>
          <p:cNvSpPr txBox="1"/>
          <p:nvPr/>
        </p:nvSpPr>
        <p:spPr>
          <a:xfrm>
            <a:off x="9323727" y="4273173"/>
            <a:ext cx="1610561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600" b="1" dirty="0">
                <a:latin typeface="Avenir Next LT Pro" panose="020B0504020202020204" pitchFamily="34" charset="0"/>
              </a:rPr>
              <a:t>Generate </a:t>
            </a:r>
            <a:r>
              <a:rPr lang="it-IT" sz="1600" b="1" dirty="0" err="1">
                <a:latin typeface="Avenir Next LT Pro" panose="020B0504020202020204" pitchFamily="34" charset="0"/>
              </a:rPr>
              <a:t>anxiety</a:t>
            </a:r>
            <a:r>
              <a:rPr lang="it-IT" sz="1600" b="1" dirty="0">
                <a:latin typeface="Avenir Next LT Pro" panose="020B0504020202020204" pitchFamily="34" charset="0"/>
              </a:rPr>
              <a:t>, </a:t>
            </a:r>
            <a:r>
              <a:rPr lang="it-IT" sz="1600" b="1" dirty="0" err="1">
                <a:latin typeface="Avenir Next LT Pro" panose="020B0504020202020204" pitchFamily="34" charset="0"/>
              </a:rPr>
              <a:t>lack</a:t>
            </a:r>
            <a:r>
              <a:rPr lang="it-IT" sz="1600" b="1" dirty="0">
                <a:latin typeface="Avenir Next LT Pro" panose="020B0504020202020204" pitchFamily="34" charset="0"/>
              </a:rPr>
              <a:t> of self-</a:t>
            </a:r>
            <a:r>
              <a:rPr lang="it-IT" sz="1600" b="1" dirty="0" err="1">
                <a:latin typeface="Avenir Next LT Pro" panose="020B0504020202020204" pitchFamily="34" charset="0"/>
              </a:rPr>
              <a:t>esteem</a:t>
            </a:r>
            <a:r>
              <a:rPr lang="it-IT" sz="1600" b="1" dirty="0">
                <a:latin typeface="Avenir Next LT Pro" panose="020B0504020202020204" pitchFamily="34" charset="0"/>
              </a:rPr>
              <a:t> and of </a:t>
            </a:r>
            <a:r>
              <a:rPr lang="it-IT" sz="1600" b="1" dirty="0" err="1">
                <a:latin typeface="Avenir Next LT Pro" panose="020B0504020202020204" pitchFamily="34" charset="0"/>
              </a:rPr>
              <a:t>motivation</a:t>
            </a:r>
            <a:endParaRPr lang="it-IT" sz="1600" b="1" dirty="0">
              <a:latin typeface="Avenir Next LT Pro" panose="020B0504020202020204" pitchFamily="34" charset="0"/>
            </a:endParaRPr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864DE123-C8B7-47A8-BADF-3987F1D2C261}"/>
              </a:ext>
            </a:extLst>
          </p:cNvPr>
          <p:cNvSpPr txBox="1"/>
          <p:nvPr/>
        </p:nvSpPr>
        <p:spPr>
          <a:xfrm>
            <a:off x="7312429" y="5059033"/>
            <a:ext cx="1559989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2000" b="1" dirty="0" err="1">
                <a:latin typeface="Avenir Next LT Pro" panose="020B0504020202020204" pitchFamily="34" charset="0"/>
              </a:rPr>
              <a:t>Results</a:t>
            </a:r>
            <a:r>
              <a:rPr lang="it-IT" sz="2000" b="1" dirty="0">
                <a:latin typeface="Avenir Next LT Pro" panose="020B0504020202020204" pitchFamily="34" charset="0"/>
              </a:rPr>
              <a:t> in creative ways of learning</a:t>
            </a:r>
          </a:p>
        </p:txBody>
      </p:sp>
      <p:sp>
        <p:nvSpPr>
          <p:cNvPr id="24" name="Rettangolo 23">
            <a:extLst>
              <a:ext uri="{FF2B5EF4-FFF2-40B4-BE49-F238E27FC236}">
                <a16:creationId xmlns:a16="http://schemas.microsoft.com/office/drawing/2014/main" id="{682ED696-6E1D-C7BD-82A9-8A42EF9B1D1E}"/>
              </a:ext>
            </a:extLst>
          </p:cNvPr>
          <p:cNvSpPr/>
          <p:nvPr/>
        </p:nvSpPr>
        <p:spPr>
          <a:xfrm rot="1840862">
            <a:off x="9352471" y="2188760"/>
            <a:ext cx="825867" cy="16312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0000" b="1" dirty="0">
                <a:gradFill flip="none" rotWithShape="1">
                  <a:gsLst>
                    <a:gs pos="0">
                      <a:schemeClr val="accent1">
                        <a:lumMod val="40000"/>
                        <a:lumOff val="60000"/>
                      </a:schemeClr>
                    </a:gs>
                    <a:gs pos="100000">
                      <a:srgbClr val="FF0000"/>
                    </a:gs>
                  </a:gsLst>
                  <a:path path="circle">
                    <a:fillToRect l="50000" t="130000" r="50000" b="-30000"/>
                  </a:path>
                  <a:tileRect/>
                </a:gradFill>
                <a:latin typeface="Lato"/>
                <a:ea typeface="Lato"/>
                <a:cs typeface="Lato"/>
                <a:sym typeface="Lato"/>
              </a:rPr>
              <a:t>?</a:t>
            </a:r>
            <a:endParaRPr lang="it-IT" sz="10000" dirty="0">
              <a:gradFill flip="none" rotWithShape="1">
                <a:gsLst>
                  <a:gs pos="0">
                    <a:schemeClr val="accent1">
                      <a:lumMod val="40000"/>
                      <a:lumOff val="60000"/>
                    </a:schemeClr>
                  </a:gs>
                  <a:gs pos="100000">
                    <a:srgbClr val="FF0000"/>
                  </a:gs>
                </a:gsLst>
                <a:path path="circle">
                  <a:fillToRect l="50000" t="130000" r="50000" b="-30000"/>
                </a:path>
                <a:tileRect/>
              </a:gradFill>
            </a:endParaRPr>
          </a:p>
        </p:txBody>
      </p:sp>
      <p:sp>
        <p:nvSpPr>
          <p:cNvPr id="25" name="Rettangolo 24">
            <a:extLst>
              <a:ext uri="{FF2B5EF4-FFF2-40B4-BE49-F238E27FC236}">
                <a16:creationId xmlns:a16="http://schemas.microsoft.com/office/drawing/2014/main" id="{0C1294D9-D6FC-8A3D-6C45-C63DF8403B17}"/>
              </a:ext>
            </a:extLst>
          </p:cNvPr>
          <p:cNvSpPr/>
          <p:nvPr/>
        </p:nvSpPr>
        <p:spPr>
          <a:xfrm rot="339482">
            <a:off x="7769305" y="1646578"/>
            <a:ext cx="825867" cy="16312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0000" b="1" dirty="0">
                <a:gradFill flip="none" rotWithShape="1">
                  <a:gsLst>
                    <a:gs pos="0">
                      <a:schemeClr val="accent1">
                        <a:lumMod val="40000"/>
                        <a:lumOff val="60000"/>
                      </a:schemeClr>
                    </a:gs>
                    <a:gs pos="100000">
                      <a:srgbClr val="FF0000"/>
                    </a:gs>
                  </a:gsLst>
                  <a:path path="circle">
                    <a:fillToRect l="50000" t="130000" r="50000" b="-30000"/>
                  </a:path>
                  <a:tileRect/>
                </a:gradFill>
                <a:latin typeface="Lato"/>
                <a:ea typeface="Lato"/>
                <a:cs typeface="Lato"/>
                <a:sym typeface="Lato"/>
              </a:rPr>
              <a:t>?</a:t>
            </a:r>
            <a:endParaRPr lang="it-IT" sz="10000" dirty="0">
              <a:gradFill flip="none" rotWithShape="1">
                <a:gsLst>
                  <a:gs pos="0">
                    <a:schemeClr val="accent1">
                      <a:lumMod val="40000"/>
                      <a:lumOff val="60000"/>
                    </a:schemeClr>
                  </a:gs>
                  <a:gs pos="100000">
                    <a:srgbClr val="FF0000"/>
                  </a:gs>
                </a:gsLst>
                <a:path path="circle">
                  <a:fillToRect l="50000" t="130000" r="50000" b="-30000"/>
                </a:path>
                <a:tileRect/>
              </a:gradFill>
            </a:endParaRPr>
          </a:p>
        </p:txBody>
      </p:sp>
      <p:sp>
        <p:nvSpPr>
          <p:cNvPr id="26" name="Rettangolo 25">
            <a:extLst>
              <a:ext uri="{FF2B5EF4-FFF2-40B4-BE49-F238E27FC236}">
                <a16:creationId xmlns:a16="http://schemas.microsoft.com/office/drawing/2014/main" id="{B5071E7C-5311-E386-9C42-1C3D47F386A0}"/>
              </a:ext>
            </a:extLst>
          </p:cNvPr>
          <p:cNvSpPr/>
          <p:nvPr/>
        </p:nvSpPr>
        <p:spPr>
          <a:xfrm>
            <a:off x="5624047" y="1609840"/>
            <a:ext cx="825867" cy="16312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0000" b="1" dirty="0">
                <a:gradFill flip="none" rotWithShape="1">
                  <a:gsLst>
                    <a:gs pos="0">
                      <a:schemeClr val="accent1">
                        <a:lumMod val="40000"/>
                        <a:lumOff val="60000"/>
                      </a:schemeClr>
                    </a:gs>
                    <a:gs pos="100000">
                      <a:srgbClr val="FF0000"/>
                    </a:gs>
                  </a:gsLst>
                  <a:path path="circle">
                    <a:fillToRect l="50000" t="130000" r="50000" b="-30000"/>
                  </a:path>
                  <a:tileRect/>
                </a:gradFill>
                <a:latin typeface="Lato"/>
                <a:ea typeface="Lato"/>
                <a:cs typeface="Lato"/>
                <a:sym typeface="Lato"/>
              </a:rPr>
              <a:t>?</a:t>
            </a:r>
            <a:endParaRPr lang="it-IT" sz="10000" dirty="0">
              <a:gradFill flip="none" rotWithShape="1">
                <a:gsLst>
                  <a:gs pos="0">
                    <a:schemeClr val="accent1">
                      <a:lumMod val="40000"/>
                      <a:lumOff val="60000"/>
                    </a:schemeClr>
                  </a:gs>
                  <a:gs pos="100000">
                    <a:srgbClr val="FF0000"/>
                  </a:gs>
                </a:gsLst>
                <a:path path="circle">
                  <a:fillToRect l="50000" t="130000" r="50000" b="-30000"/>
                </a:path>
                <a:tileRect/>
              </a:gradFill>
            </a:endParaRPr>
          </a:p>
        </p:txBody>
      </p:sp>
      <p:sp>
        <p:nvSpPr>
          <p:cNvPr id="27" name="Rettangolo 26">
            <a:extLst>
              <a:ext uri="{FF2B5EF4-FFF2-40B4-BE49-F238E27FC236}">
                <a16:creationId xmlns:a16="http://schemas.microsoft.com/office/drawing/2014/main" id="{6ACF53E1-0E47-3803-0B11-A7C3858D6225}"/>
              </a:ext>
            </a:extLst>
          </p:cNvPr>
          <p:cNvSpPr/>
          <p:nvPr/>
        </p:nvSpPr>
        <p:spPr>
          <a:xfrm rot="20608228">
            <a:off x="3566731" y="1693618"/>
            <a:ext cx="825867" cy="16312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0000" b="1" dirty="0">
                <a:gradFill flip="none" rotWithShape="1">
                  <a:gsLst>
                    <a:gs pos="0">
                      <a:schemeClr val="accent1">
                        <a:lumMod val="40000"/>
                        <a:lumOff val="60000"/>
                      </a:schemeClr>
                    </a:gs>
                    <a:gs pos="100000">
                      <a:srgbClr val="FF0000"/>
                    </a:gs>
                  </a:gsLst>
                  <a:path path="circle">
                    <a:fillToRect l="50000" t="130000" r="50000" b="-30000"/>
                  </a:path>
                  <a:tileRect/>
                </a:gradFill>
                <a:latin typeface="Lato"/>
                <a:ea typeface="Lato"/>
                <a:cs typeface="Lato"/>
                <a:sym typeface="Lato"/>
              </a:rPr>
              <a:t>?</a:t>
            </a:r>
            <a:endParaRPr lang="it-IT" sz="10000" dirty="0">
              <a:gradFill flip="none" rotWithShape="1">
                <a:gsLst>
                  <a:gs pos="0">
                    <a:schemeClr val="accent1">
                      <a:lumMod val="40000"/>
                      <a:lumOff val="60000"/>
                    </a:schemeClr>
                  </a:gs>
                  <a:gs pos="100000">
                    <a:srgbClr val="FF0000"/>
                  </a:gs>
                </a:gsLst>
                <a:path path="circle">
                  <a:fillToRect l="50000" t="130000" r="50000" b="-30000"/>
                </a:path>
                <a:tileRect/>
              </a:gradFill>
            </a:endParaRPr>
          </a:p>
        </p:txBody>
      </p:sp>
      <p:sp>
        <p:nvSpPr>
          <p:cNvPr id="28" name="Rettangolo 27">
            <a:extLst>
              <a:ext uri="{FF2B5EF4-FFF2-40B4-BE49-F238E27FC236}">
                <a16:creationId xmlns:a16="http://schemas.microsoft.com/office/drawing/2014/main" id="{963D97F9-1AB0-BF19-F658-D3EDF5732026}"/>
              </a:ext>
            </a:extLst>
          </p:cNvPr>
          <p:cNvSpPr/>
          <p:nvPr/>
        </p:nvSpPr>
        <p:spPr>
          <a:xfrm rot="19283554">
            <a:off x="1768174" y="2205892"/>
            <a:ext cx="825867" cy="16312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0000" b="1" dirty="0">
                <a:gradFill flip="none" rotWithShape="1">
                  <a:gsLst>
                    <a:gs pos="0">
                      <a:schemeClr val="accent1">
                        <a:lumMod val="40000"/>
                        <a:lumOff val="60000"/>
                      </a:schemeClr>
                    </a:gs>
                    <a:gs pos="100000">
                      <a:srgbClr val="FF0000"/>
                    </a:gs>
                  </a:gsLst>
                  <a:path path="circle">
                    <a:fillToRect l="50000" t="130000" r="50000" b="-30000"/>
                  </a:path>
                  <a:tileRect/>
                </a:gradFill>
                <a:latin typeface="Lato"/>
                <a:ea typeface="Lato"/>
                <a:cs typeface="Lato"/>
                <a:sym typeface="Lato"/>
              </a:rPr>
              <a:t>?</a:t>
            </a:r>
            <a:endParaRPr lang="it-IT" sz="10000" dirty="0">
              <a:gradFill flip="none" rotWithShape="1">
                <a:gsLst>
                  <a:gs pos="0">
                    <a:schemeClr val="accent1">
                      <a:lumMod val="40000"/>
                      <a:lumOff val="60000"/>
                    </a:schemeClr>
                  </a:gs>
                  <a:gs pos="100000">
                    <a:srgbClr val="FF0000"/>
                  </a:gs>
                </a:gsLst>
                <a:path path="circle">
                  <a:fillToRect l="50000" t="130000" r="50000" b="-30000"/>
                </a:path>
                <a:tileRect/>
              </a:gradFill>
            </a:endParaRPr>
          </a:p>
        </p:txBody>
      </p:sp>
      <p:sp>
        <p:nvSpPr>
          <p:cNvPr id="29" name="Rettangolo 28">
            <a:extLst>
              <a:ext uri="{FF2B5EF4-FFF2-40B4-BE49-F238E27FC236}">
                <a16:creationId xmlns:a16="http://schemas.microsoft.com/office/drawing/2014/main" id="{6A61B810-D166-ED3E-685A-785F0F4FBD28}"/>
              </a:ext>
            </a:extLst>
          </p:cNvPr>
          <p:cNvSpPr/>
          <p:nvPr/>
        </p:nvSpPr>
        <p:spPr>
          <a:xfrm>
            <a:off x="1550974" y="2347580"/>
            <a:ext cx="9144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5400" b="1" i="1" dirty="0">
                <a:solidFill>
                  <a:schemeClr val="tx1"/>
                </a:solidFill>
                <a:latin typeface="Avenir Next LT Pro" panose="020B0504020202020204" pitchFamily="34" charset="0"/>
                <a:ea typeface="Lato"/>
                <a:cs typeface="Lato"/>
                <a:sym typeface="Lato"/>
              </a:rPr>
              <a:t>WHAT IS DYSLEXIA?</a:t>
            </a:r>
          </a:p>
        </p:txBody>
      </p:sp>
      <p:sp>
        <p:nvSpPr>
          <p:cNvPr id="30" name="CasellaDiTesto 29">
            <a:extLst>
              <a:ext uri="{FF2B5EF4-FFF2-40B4-BE49-F238E27FC236}">
                <a16:creationId xmlns:a16="http://schemas.microsoft.com/office/drawing/2014/main" id="{6057F361-FBD9-65B3-D294-2C5C3DF3D138}"/>
              </a:ext>
            </a:extLst>
          </p:cNvPr>
          <p:cNvSpPr txBox="1"/>
          <p:nvPr/>
        </p:nvSpPr>
        <p:spPr>
          <a:xfrm>
            <a:off x="3029411" y="3371579"/>
            <a:ext cx="615109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3200" b="1" dirty="0">
                <a:latin typeface="Avenir Next LT Pro" panose="020B0504020202020204" pitchFamily="34" charset="0"/>
                <a:ea typeface="Lato"/>
                <a:cs typeface="Lato"/>
                <a:sym typeface="Lato"/>
              </a:rPr>
              <a:t>MATTERS OF FACT:</a:t>
            </a:r>
            <a:endParaRPr lang="it-IT" sz="3200" dirty="0"/>
          </a:p>
        </p:txBody>
      </p:sp>
      <p:sp>
        <p:nvSpPr>
          <p:cNvPr id="31" name="CasellaDiTesto 30">
            <a:extLst>
              <a:ext uri="{FF2B5EF4-FFF2-40B4-BE49-F238E27FC236}">
                <a16:creationId xmlns:a16="http://schemas.microsoft.com/office/drawing/2014/main" id="{40A9AB1F-EDE8-A710-E370-41A9D7271791}"/>
              </a:ext>
            </a:extLst>
          </p:cNvPr>
          <p:cNvSpPr txBox="1"/>
          <p:nvPr/>
        </p:nvSpPr>
        <p:spPr>
          <a:xfrm>
            <a:off x="1161995" y="4068294"/>
            <a:ext cx="1559989" cy="17822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b="1" dirty="0">
                <a:latin typeface="Avenir Next LT Pro" panose="020B0504020202020204" pitchFamily="34" charset="0"/>
              </a:rPr>
              <a:t>80% </a:t>
            </a:r>
            <a:r>
              <a:rPr lang="it-IT" b="1" dirty="0" err="1">
                <a:latin typeface="Avenir Next LT Pro" panose="020B0504020202020204" pitchFamily="34" charset="0"/>
              </a:rPr>
              <a:t>probability</a:t>
            </a:r>
            <a:r>
              <a:rPr lang="it-IT" b="1" dirty="0">
                <a:latin typeface="Avenir Next LT Pro" panose="020B0504020202020204" pitchFamily="34" charset="0"/>
              </a:rPr>
              <a:t> of </a:t>
            </a:r>
            <a:r>
              <a:rPr lang="it-IT" b="1" dirty="0" err="1">
                <a:latin typeface="Avenir Next LT Pro" panose="020B0504020202020204" pitchFamily="34" charset="0"/>
              </a:rPr>
              <a:t>comorbidity</a:t>
            </a:r>
            <a:r>
              <a:rPr lang="it-IT" b="1" dirty="0">
                <a:latin typeface="Avenir Next LT Pro" panose="020B0504020202020204" pitchFamily="34" charset="0"/>
              </a:rPr>
              <a:t> with </a:t>
            </a:r>
            <a:r>
              <a:rPr lang="it-IT" b="1" dirty="0" err="1">
                <a:latin typeface="Avenir Next LT Pro" panose="020B0504020202020204" pitchFamily="34" charset="0"/>
              </a:rPr>
              <a:t>other</a:t>
            </a:r>
            <a:r>
              <a:rPr lang="it-IT" b="1" dirty="0">
                <a:latin typeface="Avenir Next LT Pro" panose="020B0504020202020204" pitchFamily="34" charset="0"/>
              </a:rPr>
              <a:t> SLD</a:t>
            </a:r>
          </a:p>
        </p:txBody>
      </p:sp>
      <p:sp>
        <p:nvSpPr>
          <p:cNvPr id="32" name="CasellaDiTesto 31">
            <a:extLst>
              <a:ext uri="{FF2B5EF4-FFF2-40B4-BE49-F238E27FC236}">
                <a16:creationId xmlns:a16="http://schemas.microsoft.com/office/drawing/2014/main" id="{99B552B5-7F90-CD3B-A41A-5DF8F44E060D}"/>
              </a:ext>
            </a:extLst>
          </p:cNvPr>
          <p:cNvSpPr txBox="1"/>
          <p:nvPr/>
        </p:nvSpPr>
        <p:spPr>
          <a:xfrm>
            <a:off x="3219803" y="5039775"/>
            <a:ext cx="1559989" cy="14003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700" b="1" dirty="0">
                <a:latin typeface="Avenir Next LT Pro" panose="020B0504020202020204" pitchFamily="34" charset="0"/>
              </a:rPr>
              <a:t>Not </a:t>
            </a:r>
            <a:r>
              <a:rPr lang="it-IT" sz="1700" b="1" dirty="0" err="1">
                <a:latin typeface="Avenir Next LT Pro" panose="020B0504020202020204" pitchFamily="34" charset="0"/>
              </a:rPr>
              <a:t>caused</a:t>
            </a:r>
            <a:r>
              <a:rPr lang="it-IT" sz="1700" b="1" dirty="0">
                <a:latin typeface="Avenir Next LT Pro" panose="020B0504020202020204" pitchFamily="34" charset="0"/>
              </a:rPr>
              <a:t> by </a:t>
            </a:r>
            <a:r>
              <a:rPr lang="it-IT" sz="1700" b="1" dirty="0" err="1">
                <a:latin typeface="Avenir Next LT Pro" panose="020B0504020202020204" pitchFamily="34" charset="0"/>
              </a:rPr>
              <a:t>sensorial</a:t>
            </a:r>
            <a:r>
              <a:rPr lang="it-IT" sz="1700" b="1" dirty="0">
                <a:latin typeface="Avenir Next LT Pro" panose="020B0504020202020204" pitchFamily="34" charset="0"/>
              </a:rPr>
              <a:t> or intelligence </a:t>
            </a:r>
            <a:r>
              <a:rPr lang="it-IT" sz="1700" b="1" dirty="0" err="1">
                <a:latin typeface="Avenir Next LT Pro" panose="020B0504020202020204" pitchFamily="34" charset="0"/>
              </a:rPr>
              <a:t>deficits</a:t>
            </a:r>
            <a:endParaRPr lang="it-IT" sz="1700" b="1" dirty="0">
              <a:latin typeface="Avenir Next LT Pro" panose="020B0504020202020204" pitchFamily="34" charset="0"/>
            </a:endParaRPr>
          </a:p>
        </p:txBody>
      </p:sp>
      <p:sp>
        <p:nvSpPr>
          <p:cNvPr id="33" name="CasellaDiTesto 32">
            <a:extLst>
              <a:ext uri="{FF2B5EF4-FFF2-40B4-BE49-F238E27FC236}">
                <a16:creationId xmlns:a16="http://schemas.microsoft.com/office/drawing/2014/main" id="{4727D40F-5E01-1D81-457C-895D9E652362}"/>
              </a:ext>
            </a:extLst>
          </p:cNvPr>
          <p:cNvSpPr txBox="1"/>
          <p:nvPr/>
        </p:nvSpPr>
        <p:spPr>
          <a:xfrm>
            <a:off x="5261658" y="4105338"/>
            <a:ext cx="1559989" cy="17081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500" b="1" dirty="0" err="1">
                <a:latin typeface="Avenir Next LT Pro" panose="020B0504020202020204" pitchFamily="34" charset="0"/>
              </a:rPr>
              <a:t>Results</a:t>
            </a:r>
            <a:r>
              <a:rPr lang="it-IT" sz="1500" b="1" dirty="0">
                <a:latin typeface="Avenir Next LT Pro" panose="020B0504020202020204" pitchFamily="34" charset="0"/>
              </a:rPr>
              <a:t> in </a:t>
            </a:r>
            <a:r>
              <a:rPr lang="it-IT" sz="1500" b="1" dirty="0" err="1">
                <a:latin typeface="Avenir Next LT Pro" panose="020B0504020202020204" pitchFamily="34" charset="0"/>
              </a:rPr>
              <a:t>memorization</a:t>
            </a:r>
            <a:r>
              <a:rPr lang="it-IT" sz="1500" b="1" dirty="0">
                <a:latin typeface="Avenir Next LT Pro" panose="020B0504020202020204" pitchFamily="34" charset="0"/>
              </a:rPr>
              <a:t>, </a:t>
            </a:r>
            <a:r>
              <a:rPr lang="it-IT" sz="1500" b="1" dirty="0" err="1">
                <a:latin typeface="Avenir Next LT Pro" panose="020B0504020202020204" pitchFamily="34" charset="0"/>
              </a:rPr>
              <a:t>taking</a:t>
            </a:r>
            <a:r>
              <a:rPr lang="it-IT" sz="1500" b="1" dirty="0">
                <a:latin typeface="Avenir Next LT Pro" panose="020B0504020202020204" pitchFamily="34" charset="0"/>
              </a:rPr>
              <a:t> notes, </a:t>
            </a:r>
            <a:r>
              <a:rPr lang="it-IT" sz="1500" b="1" dirty="0" err="1">
                <a:latin typeface="Avenir Next LT Pro" panose="020B0504020202020204" pitchFamily="34" charset="0"/>
              </a:rPr>
              <a:t>concentration</a:t>
            </a:r>
            <a:r>
              <a:rPr lang="it-IT" sz="1500" b="1" dirty="0">
                <a:latin typeface="Avenir Next LT Pro" panose="020B0504020202020204" pitchFamily="34" charset="0"/>
              </a:rPr>
              <a:t> and </a:t>
            </a:r>
            <a:r>
              <a:rPr lang="it-IT" sz="1500" b="1" dirty="0" err="1">
                <a:latin typeface="Avenir Next LT Pro" panose="020B0504020202020204" pitchFamily="34" charset="0"/>
              </a:rPr>
              <a:t>expression</a:t>
            </a:r>
            <a:r>
              <a:rPr lang="it-IT" sz="1500" b="1" dirty="0">
                <a:latin typeface="Avenir Next LT Pro" panose="020B0504020202020204" pitchFamily="34" charset="0"/>
              </a:rPr>
              <a:t> </a:t>
            </a:r>
            <a:r>
              <a:rPr lang="it-IT" sz="1500" b="1" dirty="0" err="1">
                <a:latin typeface="Avenir Next LT Pro" panose="020B0504020202020204" pitchFamily="34" charset="0"/>
              </a:rPr>
              <a:t>difficulties</a:t>
            </a:r>
            <a:endParaRPr lang="it-IT" sz="1500" b="1" dirty="0">
              <a:latin typeface="Avenir Next LT Pro" panose="020B0504020202020204" pitchFamily="34" charset="0"/>
            </a:endParaRPr>
          </a:p>
        </p:txBody>
      </p:sp>
      <p:sp>
        <p:nvSpPr>
          <p:cNvPr id="34" name="Esagono 33">
            <a:extLst>
              <a:ext uri="{FF2B5EF4-FFF2-40B4-BE49-F238E27FC236}">
                <a16:creationId xmlns:a16="http://schemas.microsoft.com/office/drawing/2014/main" id="{290151A8-ED02-192C-732C-EC617A5C1837}"/>
              </a:ext>
            </a:extLst>
          </p:cNvPr>
          <p:cNvSpPr/>
          <p:nvPr/>
        </p:nvSpPr>
        <p:spPr>
          <a:xfrm>
            <a:off x="4972189" y="4020629"/>
            <a:ext cx="2109865" cy="1806346"/>
          </a:xfrm>
          <a:prstGeom prst="hexagon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latin typeface="Avenir Next LT Pro" panose="020B0504020202020204" pitchFamily="34" charset="0"/>
            </a:endParaRPr>
          </a:p>
        </p:txBody>
      </p:sp>
      <p:sp>
        <p:nvSpPr>
          <p:cNvPr id="35" name="Esagono 34">
            <a:extLst>
              <a:ext uri="{FF2B5EF4-FFF2-40B4-BE49-F238E27FC236}">
                <a16:creationId xmlns:a16="http://schemas.microsoft.com/office/drawing/2014/main" id="{F570E2EA-FAC8-7957-76B3-F6DE58464684}"/>
              </a:ext>
            </a:extLst>
          </p:cNvPr>
          <p:cNvSpPr/>
          <p:nvPr/>
        </p:nvSpPr>
        <p:spPr>
          <a:xfrm>
            <a:off x="7014980" y="4814364"/>
            <a:ext cx="2104007" cy="1784625"/>
          </a:xfrm>
          <a:prstGeom prst="hexagon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latin typeface="Avenir Next LT Pro" panose="020B0504020202020204" pitchFamily="34" charset="0"/>
            </a:endParaRPr>
          </a:p>
        </p:txBody>
      </p:sp>
      <p:sp>
        <p:nvSpPr>
          <p:cNvPr id="36" name="Esagono 35">
            <a:extLst>
              <a:ext uri="{FF2B5EF4-FFF2-40B4-BE49-F238E27FC236}">
                <a16:creationId xmlns:a16="http://schemas.microsoft.com/office/drawing/2014/main" id="{424DDDDB-5B8D-DE53-6A9A-98ABBF651755}"/>
              </a:ext>
            </a:extLst>
          </p:cNvPr>
          <p:cNvSpPr/>
          <p:nvPr/>
        </p:nvSpPr>
        <p:spPr>
          <a:xfrm>
            <a:off x="9058550" y="4020629"/>
            <a:ext cx="2109865" cy="1806346"/>
          </a:xfrm>
          <a:prstGeom prst="hexagon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latin typeface="Avenir Next LT Pro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56718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1030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33" name="Freeform: Shape 1032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35" name="Rectangle 1034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7" name="Rectangle 1036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9" name="Freeform: Shape 1038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041" name="Isosceles Triangle 1040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Immagine che contiene testo&#10;&#10;Descrizione generata automaticamente">
            <a:extLst>
              <a:ext uri="{FF2B5EF4-FFF2-40B4-BE49-F238E27FC236}">
                <a16:creationId xmlns:a16="http://schemas.microsoft.com/office/drawing/2014/main" id="{FAF5A276-37A0-3B61-4DF8-0C24EA8EBC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54" t="24827" r="8766" b="28963"/>
          <a:stretch/>
        </p:blipFill>
        <p:spPr bwMode="auto">
          <a:xfrm>
            <a:off x="-4" y="11864"/>
            <a:ext cx="2266014" cy="842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43" name="Isosceles Triangle 1042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8984C5EC-9FAE-A577-4AFD-2F08009DE0E1}"/>
              </a:ext>
            </a:extLst>
          </p:cNvPr>
          <p:cNvSpPr txBox="1"/>
          <p:nvPr/>
        </p:nvSpPr>
        <p:spPr>
          <a:xfrm>
            <a:off x="9530939" y="3937"/>
            <a:ext cx="2684792" cy="861774"/>
          </a:xfrm>
          <a:prstGeom prst="rect">
            <a:avLst/>
          </a:prstGeom>
          <a:noFill/>
          <a:effectLst/>
        </p:spPr>
        <p:txBody>
          <a:bodyPr wrap="square" rtlCol="0">
            <a:spAutoFit/>
            <a:scene3d>
              <a:camera prst="orthographicFront">
                <a:rot lat="300000" lon="900000" rev="0"/>
              </a:camera>
              <a:lightRig rig="threePt" dir="t"/>
            </a:scene3d>
            <a:sp3d extrusionH="57150">
              <a:bevelT h="38100" prst="artDeco"/>
              <a:bevelB w="6350" h="25400"/>
            </a:sp3d>
          </a:bodyPr>
          <a:lstStyle/>
          <a:p>
            <a:pPr algn="ctr"/>
            <a:r>
              <a:rPr lang="it-IT" sz="3200" b="1" i="1" dirty="0">
                <a:ln w="12700">
                  <a:solidFill>
                    <a:schemeClr val="tx1"/>
                  </a:solidFill>
                </a:ln>
                <a:gradFill flip="none" rotWithShape="1">
                  <a:gsLst>
                    <a:gs pos="17000">
                      <a:schemeClr val="bg1">
                        <a:lumMod val="75000"/>
                      </a:schemeClr>
                    </a:gs>
                    <a:gs pos="100000">
                      <a:srgbClr val="3E69C0"/>
                    </a:gs>
                    <a:gs pos="0">
                      <a:srgbClr val="3E69C0"/>
                    </a:gs>
                    <a:gs pos="75000">
                      <a:srgbClr val="DFCF9E"/>
                    </a:gs>
                    <a:gs pos="49000">
                      <a:srgbClr val="FFDE7C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effectLst>
                  <a:glow rad="254000">
                    <a:schemeClr val="bg1"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50800" stA="20000" endPos="32000" dir="5400000" sy="-100000" algn="bl" rotWithShape="0"/>
                </a:effectLst>
                <a:latin typeface="Avenir Next LT Pro" panose="020B0504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VRAILEXIA</a:t>
            </a:r>
          </a:p>
          <a:p>
            <a:pPr algn="ctr">
              <a:lnSpc>
                <a:spcPct val="90000"/>
              </a:lnSpc>
            </a:pPr>
            <a:r>
              <a:rPr lang="it-IT" sz="2000" b="1" i="1" dirty="0">
                <a:ln w="12700">
                  <a:solidFill>
                    <a:schemeClr val="tx1"/>
                  </a:solidFill>
                </a:ln>
                <a:gradFill flip="none" rotWithShape="1">
                  <a:gsLst>
                    <a:gs pos="17000">
                      <a:schemeClr val="bg1">
                        <a:lumMod val="75000"/>
                      </a:schemeClr>
                    </a:gs>
                    <a:gs pos="100000">
                      <a:srgbClr val="3E69C0"/>
                    </a:gs>
                    <a:gs pos="0">
                      <a:srgbClr val="3E69C0"/>
                    </a:gs>
                    <a:gs pos="75000">
                      <a:srgbClr val="DFCF9E"/>
                    </a:gs>
                    <a:gs pos="49000">
                      <a:srgbClr val="FFDE7C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effectLst>
                  <a:glow rad="254000">
                    <a:schemeClr val="bg1"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50800" stA="20000" endPos="32000" dir="5400000" sy="-100000" algn="bl" rotWithShape="0"/>
                </a:effectLst>
                <a:latin typeface="Avenir Next LT Pro" panose="020B0504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PROJECT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8C9C5C67-2507-3EF1-C715-200A20D08EA7}"/>
              </a:ext>
            </a:extLst>
          </p:cNvPr>
          <p:cNvSpPr txBox="1"/>
          <p:nvPr/>
        </p:nvSpPr>
        <p:spPr>
          <a:xfrm>
            <a:off x="3020451" y="11864"/>
            <a:ext cx="6151098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5400" b="1" dirty="0">
                <a:ln w="25400">
                  <a:solidFill>
                    <a:schemeClr val="tx1"/>
                  </a:solidFill>
                </a:ln>
                <a:solidFill>
                  <a:srgbClr val="ECB03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50800" stA="20000" endPos="32000" dir="5400000" sy="-100000" algn="bl" rotWithShape="0"/>
                </a:effectLst>
                <a:latin typeface="Avenir Next LT Pro" panose="020B0504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BACKGROUND AND RATIONALE</a:t>
            </a:r>
            <a:endParaRPr lang="it-IT" sz="8000" b="1" dirty="0">
              <a:ln w="25400">
                <a:solidFill>
                  <a:schemeClr val="tx1"/>
                </a:solidFill>
              </a:ln>
              <a:solidFill>
                <a:srgbClr val="ECB03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  <a:reflection blurRad="50800" stA="20000" endPos="32000" dir="5400000" sy="-100000" algn="bl" rotWithShape="0"/>
              </a:effectLst>
              <a:latin typeface="Avenir Next LT Pro" panose="020B0504020202020204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graphicFrame>
        <p:nvGraphicFramePr>
          <p:cNvPr id="14" name="Grafico 13">
            <a:extLst>
              <a:ext uri="{FF2B5EF4-FFF2-40B4-BE49-F238E27FC236}">
                <a16:creationId xmlns:a16="http://schemas.microsoft.com/office/drawing/2014/main" id="{6C85A6C0-0AEA-A4F9-02CE-DE41ADAD3DA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4781254"/>
              </p:ext>
            </p:extLst>
          </p:nvPr>
        </p:nvGraphicFramePr>
        <p:xfrm>
          <a:off x="427877" y="2877380"/>
          <a:ext cx="6199575" cy="36985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4" name="Rettangolo 23">
            <a:extLst>
              <a:ext uri="{FF2B5EF4-FFF2-40B4-BE49-F238E27FC236}">
                <a16:creationId xmlns:a16="http://schemas.microsoft.com/office/drawing/2014/main" id="{0F795082-FF7C-54BC-55BB-E3C458EEAF8C}"/>
              </a:ext>
            </a:extLst>
          </p:cNvPr>
          <p:cNvSpPr/>
          <p:nvPr/>
        </p:nvSpPr>
        <p:spPr>
          <a:xfrm>
            <a:off x="7172920" y="3538263"/>
            <a:ext cx="4094391" cy="187743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sz="44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Avenir Next LT Pro" panose="020B0504020202020204" pitchFamily="34" charset="0"/>
                <a:ea typeface="Lato"/>
                <a:cs typeface="Lato"/>
                <a:sym typeface="Lato"/>
              </a:rPr>
              <a:t>~ 480 </a:t>
            </a:r>
            <a:r>
              <a:rPr lang="it-IT" sz="4400" b="1" dirty="0" err="1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Avenir Next LT Pro" panose="020B0504020202020204" pitchFamily="34" charset="0"/>
                <a:ea typeface="Lato"/>
                <a:cs typeface="Lato"/>
                <a:sym typeface="Lato"/>
              </a:rPr>
              <a:t>millions</a:t>
            </a:r>
            <a:endParaRPr lang="it-IT" sz="4400" b="1" dirty="0">
              <a:ln>
                <a:solidFill>
                  <a:schemeClr val="tx1"/>
                </a:solidFill>
              </a:ln>
              <a:solidFill>
                <a:srgbClr val="FF0000"/>
              </a:solidFill>
              <a:latin typeface="Avenir Next LT Pro" panose="020B0504020202020204" pitchFamily="34" charset="0"/>
              <a:ea typeface="Lato"/>
              <a:cs typeface="Lato"/>
              <a:sym typeface="Lato"/>
            </a:endParaRPr>
          </a:p>
          <a:p>
            <a:pPr algn="ctr"/>
            <a:r>
              <a:rPr lang="it-IT" sz="28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Avenir Next LT Pro" panose="020B0504020202020204" pitchFamily="34" charset="0"/>
                <a:ea typeface="Lato"/>
                <a:cs typeface="Lato"/>
                <a:sym typeface="Lato"/>
              </a:rPr>
              <a:t> </a:t>
            </a:r>
          </a:p>
          <a:p>
            <a:pPr algn="ctr"/>
            <a:r>
              <a:rPr lang="it-IT" sz="44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Avenir Next LT Pro" panose="020B0504020202020204" pitchFamily="34" charset="0"/>
                <a:ea typeface="Lato"/>
                <a:cs typeface="Lato"/>
                <a:sym typeface="Lato"/>
              </a:rPr>
              <a:t>~ 1,6 </a:t>
            </a:r>
            <a:r>
              <a:rPr lang="it-IT" sz="4400" b="1" dirty="0" err="1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Avenir Next LT Pro" panose="020B0504020202020204" pitchFamily="34" charset="0"/>
                <a:ea typeface="Lato"/>
                <a:cs typeface="Lato"/>
                <a:sym typeface="Lato"/>
              </a:rPr>
              <a:t>billions</a:t>
            </a:r>
            <a:endParaRPr lang="it-IT" sz="4400" b="1" dirty="0">
              <a:ln>
                <a:solidFill>
                  <a:schemeClr val="tx1"/>
                </a:solidFill>
              </a:ln>
              <a:solidFill>
                <a:srgbClr val="FF0000"/>
              </a:solidFill>
              <a:latin typeface="Avenir Next LT Pro" panose="020B0504020202020204" pitchFamily="34" charset="0"/>
              <a:ea typeface="Lato"/>
              <a:cs typeface="Lato"/>
              <a:sym typeface="Lato"/>
            </a:endParaRPr>
          </a:p>
        </p:txBody>
      </p:sp>
      <p:sp>
        <p:nvSpPr>
          <p:cNvPr id="25" name="Freccia bidirezionale verticale 24">
            <a:extLst>
              <a:ext uri="{FF2B5EF4-FFF2-40B4-BE49-F238E27FC236}">
                <a16:creationId xmlns:a16="http://schemas.microsoft.com/office/drawing/2014/main" id="{7E761EFA-B1E8-5FD4-B987-E2A17463AC33}"/>
              </a:ext>
            </a:extLst>
          </p:cNvPr>
          <p:cNvSpPr/>
          <p:nvPr/>
        </p:nvSpPr>
        <p:spPr>
          <a:xfrm>
            <a:off x="9374231" y="4265621"/>
            <a:ext cx="216047" cy="386092"/>
          </a:xfrm>
          <a:prstGeom prst="upDownArrow">
            <a:avLst/>
          </a:prstGeom>
          <a:solidFill>
            <a:srgbClr val="FF0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latin typeface="Avenir Next LT Pro" panose="020B0504020202020204" pitchFamily="34" charset="0"/>
            </a:endParaRPr>
          </a:p>
        </p:txBody>
      </p:sp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1F8FDE45-3D03-261B-44D2-0F7282AA866D}"/>
              </a:ext>
            </a:extLst>
          </p:cNvPr>
          <p:cNvSpPr txBox="1"/>
          <p:nvPr/>
        </p:nvSpPr>
        <p:spPr>
          <a:xfrm>
            <a:off x="-23731" y="1900509"/>
            <a:ext cx="12239462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3200" b="1" dirty="0" err="1">
                <a:latin typeface="Avenir Next LT Pro" panose="020B0504020202020204" pitchFamily="34" charset="0"/>
              </a:rPr>
              <a:t>Number</a:t>
            </a:r>
            <a:r>
              <a:rPr lang="it-IT" sz="3200" b="1" dirty="0">
                <a:latin typeface="Avenir Next LT Pro" panose="020B0504020202020204" pitchFamily="34" charset="0"/>
              </a:rPr>
              <a:t> of people with </a:t>
            </a:r>
            <a:r>
              <a:rPr lang="it-IT" sz="3200" b="1" dirty="0" err="1">
                <a:latin typeface="Avenir Next LT Pro" panose="020B0504020202020204" pitchFamily="34" charset="0"/>
              </a:rPr>
              <a:t>Specific</a:t>
            </a:r>
            <a:r>
              <a:rPr lang="it-IT" sz="3200" b="1" dirty="0">
                <a:latin typeface="Avenir Next LT Pro" panose="020B0504020202020204" pitchFamily="34" charset="0"/>
              </a:rPr>
              <a:t> Learning Disorders</a:t>
            </a:r>
          </a:p>
          <a:p>
            <a:pPr algn="ctr"/>
            <a:r>
              <a:rPr lang="it-IT" sz="3200" b="1" dirty="0">
                <a:latin typeface="Avenir Next LT Pro" panose="020B0504020202020204" pitchFamily="34" charset="0"/>
              </a:rPr>
              <a:t>over </a:t>
            </a:r>
            <a:r>
              <a:rPr lang="it-IT" sz="3200" b="1" dirty="0" err="1">
                <a:latin typeface="Avenir Next LT Pro" panose="020B0504020202020204" pitchFamily="34" charset="0"/>
              </a:rPr>
              <a:t>all</a:t>
            </a:r>
            <a:r>
              <a:rPr lang="it-IT" sz="3200" b="1" dirty="0">
                <a:latin typeface="Avenir Next LT Pro" panose="020B0504020202020204" pitchFamily="34" charset="0"/>
              </a:rPr>
              <a:t> the world </a:t>
            </a:r>
            <a:r>
              <a:rPr lang="it-IT" sz="3200" b="1" dirty="0" err="1">
                <a:latin typeface="Avenir Next LT Pro" panose="020B0504020202020204" pitchFamily="34" charset="0"/>
              </a:rPr>
              <a:t>population</a:t>
            </a:r>
            <a:endParaRPr lang="it-IT" sz="3200" b="1" dirty="0">
              <a:latin typeface="Avenir Next LT Pro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9836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1030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33" name="Freeform: Shape 1032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35" name="Rectangle 1034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7" name="Rectangle 1036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9" name="Freeform: Shape 1038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041" name="Isosceles Triangle 1040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Immagine che contiene testo&#10;&#10;Descrizione generata automaticamente">
            <a:extLst>
              <a:ext uri="{FF2B5EF4-FFF2-40B4-BE49-F238E27FC236}">
                <a16:creationId xmlns:a16="http://schemas.microsoft.com/office/drawing/2014/main" id="{FAF5A276-37A0-3B61-4DF8-0C24EA8EBC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54" t="24827" r="8766" b="28963"/>
          <a:stretch/>
        </p:blipFill>
        <p:spPr bwMode="auto">
          <a:xfrm>
            <a:off x="-4" y="11864"/>
            <a:ext cx="2266014" cy="842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43" name="Isosceles Triangle 1042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8984C5EC-9FAE-A577-4AFD-2F08009DE0E1}"/>
              </a:ext>
            </a:extLst>
          </p:cNvPr>
          <p:cNvSpPr txBox="1"/>
          <p:nvPr/>
        </p:nvSpPr>
        <p:spPr>
          <a:xfrm>
            <a:off x="9530939" y="3937"/>
            <a:ext cx="2684792" cy="861774"/>
          </a:xfrm>
          <a:prstGeom prst="rect">
            <a:avLst/>
          </a:prstGeom>
          <a:noFill/>
          <a:effectLst/>
        </p:spPr>
        <p:txBody>
          <a:bodyPr wrap="square" rtlCol="0">
            <a:spAutoFit/>
            <a:scene3d>
              <a:camera prst="orthographicFront">
                <a:rot lat="300000" lon="900000" rev="0"/>
              </a:camera>
              <a:lightRig rig="threePt" dir="t"/>
            </a:scene3d>
            <a:sp3d extrusionH="57150">
              <a:bevelT h="38100" prst="artDeco"/>
              <a:bevelB w="6350" h="25400"/>
            </a:sp3d>
          </a:bodyPr>
          <a:lstStyle/>
          <a:p>
            <a:pPr algn="ctr"/>
            <a:r>
              <a:rPr lang="it-IT" sz="3200" b="1" i="1" dirty="0">
                <a:ln w="12700">
                  <a:solidFill>
                    <a:schemeClr val="tx1"/>
                  </a:solidFill>
                </a:ln>
                <a:gradFill flip="none" rotWithShape="1">
                  <a:gsLst>
                    <a:gs pos="17000">
                      <a:schemeClr val="bg1">
                        <a:lumMod val="75000"/>
                      </a:schemeClr>
                    </a:gs>
                    <a:gs pos="100000">
                      <a:srgbClr val="3E69C0"/>
                    </a:gs>
                    <a:gs pos="0">
                      <a:srgbClr val="3E69C0"/>
                    </a:gs>
                    <a:gs pos="75000">
                      <a:srgbClr val="DFCF9E"/>
                    </a:gs>
                    <a:gs pos="49000">
                      <a:srgbClr val="FFDE7C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effectLst>
                  <a:glow rad="254000">
                    <a:schemeClr val="bg1"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50800" stA="20000" endPos="32000" dir="5400000" sy="-100000" algn="bl" rotWithShape="0"/>
                </a:effectLst>
                <a:latin typeface="Avenir Next LT Pro" panose="020B0504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VRAILEXIA</a:t>
            </a:r>
          </a:p>
          <a:p>
            <a:pPr algn="ctr">
              <a:lnSpc>
                <a:spcPct val="90000"/>
              </a:lnSpc>
            </a:pPr>
            <a:r>
              <a:rPr lang="it-IT" sz="2000" b="1" i="1" dirty="0">
                <a:ln w="12700">
                  <a:solidFill>
                    <a:schemeClr val="tx1"/>
                  </a:solidFill>
                </a:ln>
                <a:gradFill flip="none" rotWithShape="1">
                  <a:gsLst>
                    <a:gs pos="17000">
                      <a:schemeClr val="bg1">
                        <a:lumMod val="75000"/>
                      </a:schemeClr>
                    </a:gs>
                    <a:gs pos="100000">
                      <a:srgbClr val="3E69C0"/>
                    </a:gs>
                    <a:gs pos="0">
                      <a:srgbClr val="3E69C0"/>
                    </a:gs>
                    <a:gs pos="75000">
                      <a:srgbClr val="DFCF9E"/>
                    </a:gs>
                    <a:gs pos="49000">
                      <a:srgbClr val="FFDE7C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effectLst>
                  <a:glow rad="254000">
                    <a:schemeClr val="bg1"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50800" stA="20000" endPos="32000" dir="5400000" sy="-100000" algn="bl" rotWithShape="0"/>
                </a:effectLst>
                <a:latin typeface="Avenir Next LT Pro" panose="020B0504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PROJECT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8C9C5C67-2507-3EF1-C715-200A20D08EA7}"/>
              </a:ext>
            </a:extLst>
          </p:cNvPr>
          <p:cNvSpPr txBox="1"/>
          <p:nvPr/>
        </p:nvSpPr>
        <p:spPr>
          <a:xfrm>
            <a:off x="3020451" y="11864"/>
            <a:ext cx="6151098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5400" b="1" dirty="0">
                <a:ln w="25400">
                  <a:solidFill>
                    <a:schemeClr val="tx1"/>
                  </a:solidFill>
                </a:ln>
                <a:solidFill>
                  <a:srgbClr val="ECB03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50800" stA="20000" endPos="32000" dir="5400000" sy="-100000" algn="bl" rotWithShape="0"/>
                </a:effectLst>
                <a:latin typeface="Avenir Next LT Pro" panose="020B0504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BACKGROUND AND RATIONALE</a:t>
            </a:r>
            <a:endParaRPr lang="it-IT" sz="8000" b="1" dirty="0">
              <a:ln w="25400">
                <a:solidFill>
                  <a:schemeClr val="tx1"/>
                </a:solidFill>
              </a:ln>
              <a:solidFill>
                <a:srgbClr val="ECB03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  <a:reflection blurRad="50800" stA="20000" endPos="32000" dir="5400000" sy="-100000" algn="bl" rotWithShape="0"/>
              </a:effectLst>
              <a:latin typeface="Avenir Next LT Pro" panose="020B0504020202020204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1F8FDE45-3D03-261B-44D2-0F7282AA866D}"/>
              </a:ext>
            </a:extLst>
          </p:cNvPr>
          <p:cNvSpPr txBox="1"/>
          <p:nvPr/>
        </p:nvSpPr>
        <p:spPr>
          <a:xfrm>
            <a:off x="-23731" y="1872600"/>
            <a:ext cx="12239462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latin typeface="Avenir Next LT Pro" panose="020B0504020202020204" pitchFamily="34" charset="0"/>
              </a:rPr>
              <a:t>Percentage of people with dyslexia</a:t>
            </a:r>
          </a:p>
          <a:p>
            <a:pPr algn="ctr"/>
            <a:r>
              <a:rPr lang="en-US" sz="3200" b="1" dirty="0">
                <a:latin typeface="Avenir Next LT Pro" panose="020B0504020202020204" pitchFamily="34" charset="0"/>
              </a:rPr>
              <a:t>over all people with Specific Learning Disorders</a:t>
            </a: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93299CC5-781F-51DB-A44D-52873D22979A}"/>
              </a:ext>
            </a:extLst>
          </p:cNvPr>
          <p:cNvSpPr/>
          <p:nvPr/>
        </p:nvSpPr>
        <p:spPr>
          <a:xfrm>
            <a:off x="7252541" y="3472389"/>
            <a:ext cx="4208204" cy="23083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sz="3600" b="1" dirty="0" err="1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Avenir Next LT Pro" panose="020B0504020202020204" pitchFamily="34" charset="0"/>
                <a:ea typeface="Lato"/>
                <a:cs typeface="Lato"/>
                <a:sym typeface="Lato"/>
              </a:rPr>
              <a:t>Dyslexia</a:t>
            </a:r>
            <a:r>
              <a:rPr lang="it-IT" sz="36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Avenir Next LT Pro" panose="020B0504020202020204" pitchFamily="34" charset="0"/>
                <a:ea typeface="Lato"/>
                <a:cs typeface="Lato"/>
                <a:sym typeface="Lato"/>
              </a:rPr>
              <a:t> </a:t>
            </a:r>
            <a:r>
              <a:rPr lang="it-IT" sz="3600" b="1" dirty="0" err="1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Avenir Next LT Pro" panose="020B0504020202020204" pitchFamily="34" charset="0"/>
                <a:ea typeface="Lato"/>
                <a:cs typeface="Lato"/>
                <a:sym typeface="Lato"/>
              </a:rPr>
              <a:t>is</a:t>
            </a:r>
            <a:endParaRPr lang="it-IT" sz="3600" b="1" dirty="0">
              <a:ln>
                <a:solidFill>
                  <a:schemeClr val="tx1"/>
                </a:solidFill>
              </a:ln>
              <a:solidFill>
                <a:srgbClr val="FF0000"/>
              </a:solidFill>
              <a:latin typeface="Avenir Next LT Pro" panose="020B0504020202020204" pitchFamily="34" charset="0"/>
              <a:ea typeface="Lato"/>
              <a:cs typeface="Lato"/>
              <a:sym typeface="Lato"/>
            </a:endParaRPr>
          </a:p>
          <a:p>
            <a:pPr algn="ctr"/>
            <a:r>
              <a:rPr lang="it-IT" sz="36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Avenir Next LT Pro" panose="020B0504020202020204" pitchFamily="34" charset="0"/>
                <a:ea typeface="Lato"/>
                <a:cs typeface="Lato"/>
                <a:sym typeface="Lato"/>
              </a:rPr>
              <a:t>the </a:t>
            </a:r>
            <a:r>
              <a:rPr lang="it-IT" sz="3600" b="1" dirty="0" err="1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Avenir Next LT Pro" panose="020B0504020202020204" pitchFamily="34" charset="0"/>
                <a:ea typeface="Lato"/>
                <a:cs typeface="Lato"/>
                <a:sym typeface="Lato"/>
              </a:rPr>
              <a:t>most</a:t>
            </a:r>
            <a:r>
              <a:rPr lang="it-IT" sz="36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Avenir Next LT Pro" panose="020B0504020202020204" pitchFamily="34" charset="0"/>
                <a:ea typeface="Lato"/>
                <a:cs typeface="Lato"/>
                <a:sym typeface="Lato"/>
              </a:rPr>
              <a:t> common</a:t>
            </a:r>
          </a:p>
          <a:p>
            <a:pPr algn="ctr"/>
            <a:r>
              <a:rPr lang="it-IT" sz="36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Avenir Next LT Pro" panose="020B0504020202020204" pitchFamily="34" charset="0"/>
                <a:ea typeface="Lato"/>
                <a:cs typeface="Lato"/>
                <a:sym typeface="Lato"/>
              </a:rPr>
              <a:t>disorder </a:t>
            </a:r>
            <a:r>
              <a:rPr lang="it-IT" sz="3600" b="1" dirty="0" err="1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Avenir Next LT Pro" panose="020B0504020202020204" pitchFamily="34" charset="0"/>
                <a:ea typeface="Lato"/>
                <a:cs typeface="Lato"/>
                <a:sym typeface="Lato"/>
              </a:rPr>
              <a:t>among</a:t>
            </a:r>
            <a:endParaRPr lang="it-IT" sz="3600" b="1" dirty="0">
              <a:ln>
                <a:solidFill>
                  <a:schemeClr val="tx1"/>
                </a:solidFill>
              </a:ln>
              <a:solidFill>
                <a:srgbClr val="FF0000"/>
              </a:solidFill>
              <a:latin typeface="Avenir Next LT Pro" panose="020B0504020202020204" pitchFamily="34" charset="0"/>
              <a:ea typeface="Lato"/>
              <a:cs typeface="Lato"/>
              <a:sym typeface="Lato"/>
            </a:endParaRPr>
          </a:p>
          <a:p>
            <a:pPr algn="ctr"/>
            <a:r>
              <a:rPr lang="it-IT" sz="3600" b="1" dirty="0" err="1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Avenir Next LT Pro" panose="020B0504020202020204" pitchFamily="34" charset="0"/>
                <a:ea typeface="Lato"/>
                <a:cs typeface="Lato"/>
                <a:sym typeface="Lato"/>
              </a:rPr>
              <a:t>all</a:t>
            </a:r>
            <a:r>
              <a:rPr lang="it-IT" sz="36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Avenir Next LT Pro" panose="020B0504020202020204" pitchFamily="34" charset="0"/>
                <a:ea typeface="Lato"/>
                <a:cs typeface="Lato"/>
                <a:sym typeface="Lato"/>
              </a:rPr>
              <a:t> the </a:t>
            </a:r>
            <a:r>
              <a:rPr lang="it-IT" sz="3600" b="1" dirty="0" err="1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Avenir Next LT Pro" panose="020B0504020202020204" pitchFamily="34" charset="0"/>
                <a:ea typeface="Lato"/>
                <a:cs typeface="Lato"/>
                <a:sym typeface="Lato"/>
              </a:rPr>
              <a:t>SLDs</a:t>
            </a:r>
            <a:endParaRPr lang="it-IT" sz="3600" b="1" dirty="0">
              <a:ln>
                <a:solidFill>
                  <a:schemeClr val="tx1"/>
                </a:solidFill>
              </a:ln>
              <a:solidFill>
                <a:srgbClr val="FF0000"/>
              </a:solidFill>
              <a:latin typeface="Avenir Next LT Pro" panose="020B0504020202020204" pitchFamily="34" charset="0"/>
              <a:ea typeface="Lato"/>
              <a:cs typeface="Lato"/>
              <a:sym typeface="Lato"/>
            </a:endParaRPr>
          </a:p>
        </p:txBody>
      </p:sp>
      <p:graphicFrame>
        <p:nvGraphicFramePr>
          <p:cNvPr id="4" name="Grafico 3">
            <a:extLst>
              <a:ext uri="{FF2B5EF4-FFF2-40B4-BE49-F238E27FC236}">
                <a16:creationId xmlns:a16="http://schemas.microsoft.com/office/drawing/2014/main" id="{13FF17F0-CB6C-BBAA-B51D-F7C5447A860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57245015"/>
              </p:ext>
            </p:extLst>
          </p:nvPr>
        </p:nvGraphicFramePr>
        <p:xfrm>
          <a:off x="689326" y="3054715"/>
          <a:ext cx="6365217" cy="32914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6" name="CasellaDiTesto 5">
            <a:extLst>
              <a:ext uri="{FF2B5EF4-FFF2-40B4-BE49-F238E27FC236}">
                <a16:creationId xmlns:a16="http://schemas.microsoft.com/office/drawing/2014/main" id="{58213D64-DAE3-A740-7D84-01603277B6B1}"/>
              </a:ext>
            </a:extLst>
          </p:cNvPr>
          <p:cNvSpPr txBox="1"/>
          <p:nvPr/>
        </p:nvSpPr>
        <p:spPr>
          <a:xfrm>
            <a:off x="2048159" y="4123407"/>
            <a:ext cx="182377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600" b="1" dirty="0">
                <a:latin typeface="Avenir Next LT Pro" panose="020B0504020202020204" pitchFamily="34" charset="0"/>
              </a:rPr>
              <a:t>ONLY DYSLEXIA</a:t>
            </a:r>
            <a:endParaRPr lang="it-IT" sz="2000" b="1" dirty="0">
              <a:latin typeface="Avenir Next LT Pro" panose="020B0504020202020204" pitchFamily="34" charset="0"/>
            </a:endParaRP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C1FDC655-0D7F-20BC-9AFE-B46E7592111F}"/>
              </a:ext>
            </a:extLst>
          </p:cNvPr>
          <p:cNvSpPr txBox="1"/>
          <p:nvPr/>
        </p:nvSpPr>
        <p:spPr>
          <a:xfrm>
            <a:off x="3230769" y="3292090"/>
            <a:ext cx="384750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600" b="1" dirty="0">
                <a:latin typeface="Avenir Next LT Pro" panose="020B0504020202020204" pitchFamily="34" charset="0"/>
              </a:rPr>
              <a:t>DYSLEXIA</a:t>
            </a:r>
            <a:r>
              <a:rPr lang="it-IT" sz="1400" b="1" dirty="0">
                <a:latin typeface="Avenir Next LT Pro" panose="020B0504020202020204" pitchFamily="34" charset="0"/>
              </a:rPr>
              <a:t> </a:t>
            </a:r>
            <a:r>
              <a:rPr lang="it-IT" sz="1600" b="1" dirty="0">
                <a:latin typeface="Avenir Next LT Pro" panose="020B0504020202020204" pitchFamily="34" charset="0"/>
              </a:rPr>
              <a:t>+ OTHER POSSIBLE SLD</a:t>
            </a:r>
            <a:endParaRPr lang="it-IT" sz="1400" b="1" dirty="0">
              <a:latin typeface="Avenir Next LT Pro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66577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1030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33" name="Freeform: Shape 1032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35" name="Rectangle 1034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7" name="Rectangle 1036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9" name="Freeform: Shape 1038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041" name="Isosceles Triangle 1040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Immagine che contiene testo&#10;&#10;Descrizione generata automaticamente">
            <a:extLst>
              <a:ext uri="{FF2B5EF4-FFF2-40B4-BE49-F238E27FC236}">
                <a16:creationId xmlns:a16="http://schemas.microsoft.com/office/drawing/2014/main" id="{FAF5A276-37A0-3B61-4DF8-0C24EA8EBC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54" t="24827" r="8766" b="28963"/>
          <a:stretch/>
        </p:blipFill>
        <p:spPr bwMode="auto">
          <a:xfrm>
            <a:off x="-4" y="11864"/>
            <a:ext cx="2266014" cy="842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43" name="Isosceles Triangle 1042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8984C5EC-9FAE-A577-4AFD-2F08009DE0E1}"/>
              </a:ext>
            </a:extLst>
          </p:cNvPr>
          <p:cNvSpPr txBox="1"/>
          <p:nvPr/>
        </p:nvSpPr>
        <p:spPr>
          <a:xfrm>
            <a:off x="9530939" y="3937"/>
            <a:ext cx="2684792" cy="861774"/>
          </a:xfrm>
          <a:prstGeom prst="rect">
            <a:avLst/>
          </a:prstGeom>
          <a:noFill/>
          <a:effectLst/>
        </p:spPr>
        <p:txBody>
          <a:bodyPr wrap="square" rtlCol="0">
            <a:spAutoFit/>
            <a:scene3d>
              <a:camera prst="orthographicFront">
                <a:rot lat="300000" lon="900000" rev="0"/>
              </a:camera>
              <a:lightRig rig="threePt" dir="t"/>
            </a:scene3d>
            <a:sp3d extrusionH="57150">
              <a:bevelT h="38100" prst="artDeco"/>
              <a:bevelB w="6350" h="25400"/>
            </a:sp3d>
          </a:bodyPr>
          <a:lstStyle/>
          <a:p>
            <a:pPr algn="ctr"/>
            <a:r>
              <a:rPr lang="it-IT" sz="3200" b="1" i="1" dirty="0">
                <a:ln w="12700">
                  <a:solidFill>
                    <a:schemeClr val="tx1"/>
                  </a:solidFill>
                </a:ln>
                <a:gradFill flip="none" rotWithShape="1">
                  <a:gsLst>
                    <a:gs pos="17000">
                      <a:schemeClr val="bg1">
                        <a:lumMod val="75000"/>
                      </a:schemeClr>
                    </a:gs>
                    <a:gs pos="100000">
                      <a:srgbClr val="3E69C0"/>
                    </a:gs>
                    <a:gs pos="0">
                      <a:srgbClr val="3E69C0"/>
                    </a:gs>
                    <a:gs pos="75000">
                      <a:srgbClr val="DFCF9E"/>
                    </a:gs>
                    <a:gs pos="49000">
                      <a:srgbClr val="FFDE7C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effectLst>
                  <a:glow rad="254000">
                    <a:schemeClr val="bg1"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50800" stA="20000" endPos="32000" dir="5400000" sy="-100000" algn="bl" rotWithShape="0"/>
                </a:effectLst>
                <a:latin typeface="Avenir Next LT Pro" panose="020B0504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VRAILEXIA</a:t>
            </a:r>
          </a:p>
          <a:p>
            <a:pPr algn="ctr">
              <a:lnSpc>
                <a:spcPct val="90000"/>
              </a:lnSpc>
            </a:pPr>
            <a:r>
              <a:rPr lang="it-IT" sz="2000" b="1" i="1" dirty="0">
                <a:ln w="12700">
                  <a:solidFill>
                    <a:schemeClr val="tx1"/>
                  </a:solidFill>
                </a:ln>
                <a:gradFill flip="none" rotWithShape="1">
                  <a:gsLst>
                    <a:gs pos="17000">
                      <a:schemeClr val="bg1">
                        <a:lumMod val="75000"/>
                      </a:schemeClr>
                    </a:gs>
                    <a:gs pos="100000">
                      <a:srgbClr val="3E69C0"/>
                    </a:gs>
                    <a:gs pos="0">
                      <a:srgbClr val="3E69C0"/>
                    </a:gs>
                    <a:gs pos="75000">
                      <a:srgbClr val="DFCF9E"/>
                    </a:gs>
                    <a:gs pos="49000">
                      <a:srgbClr val="FFDE7C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effectLst>
                  <a:glow rad="254000">
                    <a:schemeClr val="bg1"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50800" stA="20000" endPos="32000" dir="5400000" sy="-100000" algn="bl" rotWithShape="0"/>
                </a:effectLst>
                <a:latin typeface="Avenir Next LT Pro" panose="020B0504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PROJECT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8C9C5C67-2507-3EF1-C715-200A20D08EA7}"/>
              </a:ext>
            </a:extLst>
          </p:cNvPr>
          <p:cNvSpPr txBox="1"/>
          <p:nvPr/>
        </p:nvSpPr>
        <p:spPr>
          <a:xfrm>
            <a:off x="3020451" y="11864"/>
            <a:ext cx="6151098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5400" b="1" dirty="0">
                <a:ln w="25400">
                  <a:solidFill>
                    <a:schemeClr val="tx1"/>
                  </a:solidFill>
                </a:ln>
                <a:solidFill>
                  <a:srgbClr val="ECB03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50800" stA="20000" endPos="32000" dir="5400000" sy="-100000" algn="bl" rotWithShape="0"/>
                </a:effectLst>
                <a:latin typeface="Avenir Next LT Pro" panose="020B0504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BACKGROUND AND RATIONALE</a:t>
            </a:r>
            <a:endParaRPr lang="it-IT" sz="8000" b="1" dirty="0">
              <a:ln w="25400">
                <a:solidFill>
                  <a:schemeClr val="tx1"/>
                </a:solidFill>
              </a:ln>
              <a:solidFill>
                <a:srgbClr val="ECB03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  <a:reflection blurRad="50800" stA="20000" endPos="32000" dir="5400000" sy="-100000" algn="bl" rotWithShape="0"/>
              </a:effectLst>
              <a:latin typeface="Avenir Next LT Pro" panose="020B0504020202020204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1F8FDE45-3D03-261B-44D2-0F7282AA866D}"/>
              </a:ext>
            </a:extLst>
          </p:cNvPr>
          <p:cNvSpPr txBox="1"/>
          <p:nvPr/>
        </p:nvSpPr>
        <p:spPr>
          <a:xfrm>
            <a:off x="0" y="2009759"/>
            <a:ext cx="1223946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latin typeface="Avenir Next LT Pro" panose="020B0504020202020204" pitchFamily="34" charset="0"/>
              </a:rPr>
              <a:t>Students with SLD in Italy</a:t>
            </a: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93299CC5-781F-51DB-A44D-52873D22979A}"/>
              </a:ext>
            </a:extLst>
          </p:cNvPr>
          <p:cNvSpPr/>
          <p:nvPr/>
        </p:nvSpPr>
        <p:spPr>
          <a:xfrm>
            <a:off x="6085522" y="3322966"/>
            <a:ext cx="6584194" cy="22688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3000"/>
              </a:lnSpc>
            </a:pPr>
            <a:r>
              <a:rPr lang="it-IT" sz="3600" b="1" dirty="0" err="1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Avenir Next LT Pro" panose="020B0504020202020204" pitchFamily="34" charset="0"/>
                <a:ea typeface="Lato"/>
                <a:cs typeface="Lato"/>
                <a:sym typeface="Lato"/>
              </a:rPr>
              <a:t>Missed</a:t>
            </a:r>
            <a:r>
              <a:rPr lang="it-IT" sz="36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Avenir Next LT Pro" panose="020B0504020202020204" pitchFamily="34" charset="0"/>
                <a:ea typeface="Lato"/>
                <a:cs typeface="Lato"/>
                <a:sym typeface="Lato"/>
              </a:rPr>
              <a:t> </a:t>
            </a:r>
            <a:r>
              <a:rPr lang="it-IT" sz="3600" b="1" dirty="0" err="1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Avenir Next LT Pro" panose="020B0504020202020204" pitchFamily="34" charset="0"/>
                <a:ea typeface="Lato"/>
                <a:cs typeface="Lato"/>
                <a:sym typeface="Lato"/>
              </a:rPr>
              <a:t>Enrollments</a:t>
            </a:r>
            <a:endParaRPr lang="it-IT" sz="3600" b="1" dirty="0">
              <a:ln>
                <a:solidFill>
                  <a:schemeClr val="tx1"/>
                </a:solidFill>
              </a:ln>
              <a:solidFill>
                <a:srgbClr val="FF0000"/>
              </a:solidFill>
              <a:latin typeface="Avenir Next LT Pro" panose="020B0504020202020204" pitchFamily="34" charset="0"/>
              <a:ea typeface="Lato"/>
              <a:cs typeface="Lato"/>
              <a:sym typeface="Lato"/>
            </a:endParaRPr>
          </a:p>
          <a:p>
            <a:pPr algn="ctr">
              <a:lnSpc>
                <a:spcPct val="93000"/>
              </a:lnSpc>
            </a:pPr>
            <a:r>
              <a:rPr lang="it-IT" sz="36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Avenir Next LT Pro" panose="020B0504020202020204" pitchFamily="34" charset="0"/>
                <a:ea typeface="Lato"/>
                <a:cs typeface="Lato"/>
                <a:sym typeface="Lato"/>
              </a:rPr>
              <a:t>or</a:t>
            </a:r>
          </a:p>
          <a:p>
            <a:pPr algn="ctr">
              <a:lnSpc>
                <a:spcPct val="93000"/>
              </a:lnSpc>
            </a:pPr>
            <a:r>
              <a:rPr lang="it-IT" sz="3600" b="1" dirty="0" err="1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Avenir Next LT Pro" panose="020B0504020202020204" pitchFamily="34" charset="0"/>
                <a:ea typeface="Lato"/>
                <a:cs typeface="Lato"/>
                <a:sym typeface="Lato"/>
              </a:rPr>
              <a:t>Abandonments</a:t>
            </a:r>
            <a:endParaRPr lang="it-IT" sz="3600" b="1" dirty="0">
              <a:ln>
                <a:solidFill>
                  <a:schemeClr val="tx1"/>
                </a:solidFill>
              </a:ln>
              <a:solidFill>
                <a:srgbClr val="FF0000"/>
              </a:solidFill>
              <a:latin typeface="Avenir Next LT Pro" panose="020B0504020202020204" pitchFamily="34" charset="0"/>
              <a:ea typeface="Lato"/>
              <a:cs typeface="Lato"/>
              <a:sym typeface="Lato"/>
            </a:endParaRPr>
          </a:p>
          <a:p>
            <a:pPr algn="ctr"/>
            <a:endParaRPr lang="it-IT" sz="500" b="1" dirty="0">
              <a:ln>
                <a:solidFill>
                  <a:schemeClr val="tx1"/>
                </a:solidFill>
              </a:ln>
              <a:solidFill>
                <a:srgbClr val="FF0000"/>
              </a:solidFill>
              <a:latin typeface="Avenir Next LT Pro" panose="020B0504020202020204" pitchFamily="34" charset="0"/>
              <a:ea typeface="Lato"/>
              <a:cs typeface="Lato"/>
              <a:sym typeface="Lato"/>
            </a:endParaRPr>
          </a:p>
          <a:p>
            <a:pPr algn="ctr"/>
            <a:r>
              <a:rPr lang="it-IT" sz="3600" b="1" dirty="0" err="1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Avenir Next LT Pro" panose="020B0504020202020204" pitchFamily="34" charset="0"/>
                <a:ea typeface="Lato"/>
                <a:cs typeface="Lato"/>
                <a:sym typeface="Lato"/>
              </a:rPr>
              <a:t>at</a:t>
            </a:r>
            <a:r>
              <a:rPr lang="it-IT" sz="36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Avenir Next LT Pro" panose="020B0504020202020204" pitchFamily="34" charset="0"/>
                <a:ea typeface="Lato"/>
                <a:cs typeface="Lato"/>
                <a:sym typeface="Lato"/>
              </a:rPr>
              <a:t> University</a:t>
            </a:r>
          </a:p>
        </p:txBody>
      </p:sp>
      <p:graphicFrame>
        <p:nvGraphicFramePr>
          <p:cNvPr id="14" name="Grafico 13">
            <a:extLst>
              <a:ext uri="{FF2B5EF4-FFF2-40B4-BE49-F238E27FC236}">
                <a16:creationId xmlns:a16="http://schemas.microsoft.com/office/drawing/2014/main" id="{A71162FB-A71D-120A-E21A-59185EF82C0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68674081"/>
              </p:ext>
            </p:extLst>
          </p:nvPr>
        </p:nvGraphicFramePr>
        <p:xfrm>
          <a:off x="-304925" y="2807996"/>
          <a:ext cx="5874198" cy="25780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5" name="Rettangolo 14">
            <a:extLst>
              <a:ext uri="{FF2B5EF4-FFF2-40B4-BE49-F238E27FC236}">
                <a16:creationId xmlns:a16="http://schemas.microsoft.com/office/drawing/2014/main" id="{C53E165C-721A-A23F-3815-7655CD964275}"/>
              </a:ext>
            </a:extLst>
          </p:cNvPr>
          <p:cNvSpPr/>
          <p:nvPr/>
        </p:nvSpPr>
        <p:spPr>
          <a:xfrm>
            <a:off x="152366" y="3148743"/>
            <a:ext cx="17497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800" b="1" u="sng" dirty="0">
                <a:latin typeface="Avenir Next LT Pro" panose="020B0504020202020204" pitchFamily="34" charset="0"/>
                <a:ea typeface="Lato" charset="0"/>
                <a:cs typeface="Lato" charset="0"/>
              </a:rPr>
              <a:t>High School</a:t>
            </a:r>
            <a:endParaRPr lang="it-IT" sz="1800" u="sng" dirty="0">
              <a:latin typeface="Avenir Next LT Pro" panose="020B0504020202020204" pitchFamily="34" charset="0"/>
            </a:endParaRPr>
          </a:p>
        </p:txBody>
      </p:sp>
      <p:graphicFrame>
        <p:nvGraphicFramePr>
          <p:cNvPr id="16" name="Grafico 15">
            <a:extLst>
              <a:ext uri="{FF2B5EF4-FFF2-40B4-BE49-F238E27FC236}">
                <a16:creationId xmlns:a16="http://schemas.microsoft.com/office/drawing/2014/main" id="{32C9C0E9-438E-96B3-1186-93C55B68ACF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30783165"/>
              </p:ext>
            </p:extLst>
          </p:nvPr>
        </p:nvGraphicFramePr>
        <p:xfrm>
          <a:off x="2959119" y="4066579"/>
          <a:ext cx="4473525" cy="32253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7" name="Rettangolo 16">
            <a:extLst>
              <a:ext uri="{FF2B5EF4-FFF2-40B4-BE49-F238E27FC236}">
                <a16:creationId xmlns:a16="http://schemas.microsoft.com/office/drawing/2014/main" id="{3FE32102-9754-2D55-47D4-72F047E81954}"/>
              </a:ext>
            </a:extLst>
          </p:cNvPr>
          <p:cNvSpPr/>
          <p:nvPr/>
        </p:nvSpPr>
        <p:spPr>
          <a:xfrm>
            <a:off x="2420777" y="4955097"/>
            <a:ext cx="14896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800" b="1" u="sng" dirty="0">
                <a:latin typeface="Avenir Next LT Pro" panose="020B0504020202020204" pitchFamily="34" charset="0"/>
                <a:ea typeface="Lato" charset="0"/>
                <a:cs typeface="Lato" charset="0"/>
              </a:rPr>
              <a:t>University</a:t>
            </a:r>
            <a:endParaRPr lang="it-IT" sz="1800" u="sng" dirty="0">
              <a:latin typeface="Avenir Next LT Pro" panose="020B0504020202020204" pitchFamily="34" charset="0"/>
            </a:endParaRPr>
          </a:p>
        </p:txBody>
      </p:sp>
      <p:sp>
        <p:nvSpPr>
          <p:cNvPr id="18" name="Rettangolo 17">
            <a:extLst>
              <a:ext uri="{FF2B5EF4-FFF2-40B4-BE49-F238E27FC236}">
                <a16:creationId xmlns:a16="http://schemas.microsoft.com/office/drawing/2014/main" id="{29C3BEEE-E8F2-57B9-12C1-4CD21738636B}"/>
              </a:ext>
            </a:extLst>
          </p:cNvPr>
          <p:cNvSpPr/>
          <p:nvPr/>
        </p:nvSpPr>
        <p:spPr>
          <a:xfrm>
            <a:off x="466860" y="5139763"/>
            <a:ext cx="17610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200" b="1" i="1" dirty="0">
                <a:solidFill>
                  <a:schemeClr val="tx1"/>
                </a:solidFill>
                <a:latin typeface="Nunito" pitchFamily="2" charset="0"/>
                <a:ea typeface="Lato"/>
                <a:cs typeface="Lato"/>
                <a:sym typeface="Lato"/>
              </a:rPr>
              <a:t>Source: </a:t>
            </a:r>
            <a:r>
              <a:rPr lang="it-IT" sz="1200" b="1" i="1" dirty="0" err="1">
                <a:solidFill>
                  <a:schemeClr val="tx1"/>
                </a:solidFill>
                <a:latin typeface="Nunito" pitchFamily="2" charset="0"/>
                <a:ea typeface="Lato"/>
                <a:cs typeface="Lato"/>
                <a:sym typeface="Lato"/>
              </a:rPr>
              <a:t>Italian</a:t>
            </a:r>
            <a:r>
              <a:rPr lang="it-IT" sz="1200" b="1" i="1" dirty="0">
                <a:solidFill>
                  <a:schemeClr val="tx1"/>
                </a:solidFill>
                <a:latin typeface="Nunito" pitchFamily="2" charset="0"/>
                <a:ea typeface="Lato"/>
                <a:cs typeface="Lato"/>
                <a:sym typeface="Lato"/>
              </a:rPr>
              <a:t> </a:t>
            </a:r>
            <a:r>
              <a:rPr lang="it-IT" sz="1200" b="1" i="1" dirty="0" err="1">
                <a:solidFill>
                  <a:schemeClr val="tx1"/>
                </a:solidFill>
                <a:latin typeface="Nunito" pitchFamily="2" charset="0"/>
                <a:ea typeface="Lato"/>
                <a:cs typeface="Lato"/>
                <a:sym typeface="Lato"/>
              </a:rPr>
              <a:t>Ministry</a:t>
            </a:r>
            <a:r>
              <a:rPr lang="it-IT" sz="1200" b="1" i="1" dirty="0">
                <a:solidFill>
                  <a:schemeClr val="tx1"/>
                </a:solidFill>
                <a:latin typeface="Nunito" pitchFamily="2" charset="0"/>
                <a:ea typeface="Lato"/>
                <a:cs typeface="Lato"/>
                <a:sym typeface="Lato"/>
              </a:rPr>
              <a:t> of </a:t>
            </a:r>
            <a:r>
              <a:rPr lang="it-IT" sz="1200" b="1" i="1" dirty="0" err="1">
                <a:solidFill>
                  <a:schemeClr val="tx1"/>
                </a:solidFill>
                <a:latin typeface="Nunito" pitchFamily="2" charset="0"/>
                <a:ea typeface="Lato"/>
                <a:cs typeface="Lato"/>
                <a:sym typeface="Lato"/>
              </a:rPr>
              <a:t>Education</a:t>
            </a:r>
            <a:r>
              <a:rPr lang="it-IT" sz="1200" b="1" i="1" dirty="0">
                <a:solidFill>
                  <a:schemeClr val="tx1"/>
                </a:solidFill>
                <a:latin typeface="Nunito" pitchFamily="2" charset="0"/>
                <a:ea typeface="Lato"/>
                <a:cs typeface="Lato"/>
                <a:sym typeface="Lato"/>
              </a:rPr>
              <a:t> 2019</a:t>
            </a:r>
            <a:endParaRPr lang="it-IT" sz="1200" dirty="0">
              <a:latin typeface="Nunit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40214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1030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33" name="Freeform: Shape 1032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35" name="Rectangle 1034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7" name="Rectangle 1036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9" name="Freeform: Shape 1038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041" name="Isosceles Triangle 1040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Immagine che contiene testo&#10;&#10;Descrizione generata automaticamente">
            <a:extLst>
              <a:ext uri="{FF2B5EF4-FFF2-40B4-BE49-F238E27FC236}">
                <a16:creationId xmlns:a16="http://schemas.microsoft.com/office/drawing/2014/main" id="{FAF5A276-37A0-3B61-4DF8-0C24EA8EBC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54" t="24827" r="8766" b="28963"/>
          <a:stretch/>
        </p:blipFill>
        <p:spPr bwMode="auto">
          <a:xfrm>
            <a:off x="-4" y="11864"/>
            <a:ext cx="2266014" cy="842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43" name="Isosceles Triangle 1042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8984C5EC-9FAE-A577-4AFD-2F08009DE0E1}"/>
              </a:ext>
            </a:extLst>
          </p:cNvPr>
          <p:cNvSpPr txBox="1"/>
          <p:nvPr/>
        </p:nvSpPr>
        <p:spPr>
          <a:xfrm>
            <a:off x="9530939" y="3937"/>
            <a:ext cx="2684792" cy="861774"/>
          </a:xfrm>
          <a:prstGeom prst="rect">
            <a:avLst/>
          </a:prstGeom>
          <a:noFill/>
          <a:effectLst/>
        </p:spPr>
        <p:txBody>
          <a:bodyPr wrap="square" rtlCol="0">
            <a:spAutoFit/>
            <a:scene3d>
              <a:camera prst="orthographicFront">
                <a:rot lat="300000" lon="900000" rev="0"/>
              </a:camera>
              <a:lightRig rig="threePt" dir="t"/>
            </a:scene3d>
            <a:sp3d extrusionH="57150">
              <a:bevelT h="38100" prst="artDeco"/>
              <a:bevelB w="6350" h="25400"/>
            </a:sp3d>
          </a:bodyPr>
          <a:lstStyle/>
          <a:p>
            <a:pPr algn="ctr"/>
            <a:r>
              <a:rPr lang="it-IT" sz="3200" b="1" i="1" dirty="0">
                <a:ln w="12700">
                  <a:solidFill>
                    <a:schemeClr val="tx1"/>
                  </a:solidFill>
                </a:ln>
                <a:gradFill flip="none" rotWithShape="1">
                  <a:gsLst>
                    <a:gs pos="17000">
                      <a:schemeClr val="bg1">
                        <a:lumMod val="75000"/>
                      </a:schemeClr>
                    </a:gs>
                    <a:gs pos="100000">
                      <a:srgbClr val="3E69C0"/>
                    </a:gs>
                    <a:gs pos="0">
                      <a:srgbClr val="3E69C0"/>
                    </a:gs>
                    <a:gs pos="75000">
                      <a:srgbClr val="DFCF9E"/>
                    </a:gs>
                    <a:gs pos="49000">
                      <a:srgbClr val="FFDE7C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effectLst>
                  <a:glow rad="254000">
                    <a:schemeClr val="bg1"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50800" stA="20000" endPos="32000" dir="5400000" sy="-100000" algn="bl" rotWithShape="0"/>
                </a:effectLst>
                <a:latin typeface="Avenir Next LT Pro" panose="020B0504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VRAILEXIA</a:t>
            </a:r>
          </a:p>
          <a:p>
            <a:pPr algn="ctr">
              <a:lnSpc>
                <a:spcPct val="90000"/>
              </a:lnSpc>
            </a:pPr>
            <a:r>
              <a:rPr lang="it-IT" sz="2000" b="1" i="1" dirty="0">
                <a:ln w="12700">
                  <a:solidFill>
                    <a:schemeClr val="tx1"/>
                  </a:solidFill>
                </a:ln>
                <a:gradFill flip="none" rotWithShape="1">
                  <a:gsLst>
                    <a:gs pos="17000">
                      <a:schemeClr val="bg1">
                        <a:lumMod val="75000"/>
                      </a:schemeClr>
                    </a:gs>
                    <a:gs pos="100000">
                      <a:srgbClr val="3E69C0"/>
                    </a:gs>
                    <a:gs pos="0">
                      <a:srgbClr val="3E69C0"/>
                    </a:gs>
                    <a:gs pos="75000">
                      <a:srgbClr val="DFCF9E"/>
                    </a:gs>
                    <a:gs pos="49000">
                      <a:srgbClr val="FFDE7C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effectLst>
                  <a:glow rad="254000">
                    <a:schemeClr val="bg1"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50800" stA="20000" endPos="32000" dir="5400000" sy="-100000" algn="bl" rotWithShape="0"/>
                </a:effectLst>
                <a:latin typeface="Avenir Next LT Pro" panose="020B0504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PROJECT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8C9C5C67-2507-3EF1-C715-200A20D08EA7}"/>
              </a:ext>
            </a:extLst>
          </p:cNvPr>
          <p:cNvSpPr txBox="1"/>
          <p:nvPr/>
        </p:nvSpPr>
        <p:spPr>
          <a:xfrm>
            <a:off x="3020451" y="11864"/>
            <a:ext cx="6151098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5400" b="1" dirty="0">
                <a:ln w="25400">
                  <a:solidFill>
                    <a:schemeClr val="tx1"/>
                  </a:solidFill>
                </a:ln>
                <a:solidFill>
                  <a:srgbClr val="ECB03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50800" stA="20000" endPos="32000" dir="5400000" sy="-100000" algn="bl" rotWithShape="0"/>
                </a:effectLst>
                <a:latin typeface="Avenir Next LT Pro" panose="020B0504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BACKGROUND AND RATIONALE</a:t>
            </a:r>
            <a:endParaRPr lang="it-IT" sz="8000" b="1" dirty="0">
              <a:ln w="25400">
                <a:solidFill>
                  <a:schemeClr val="tx1"/>
                </a:solidFill>
              </a:ln>
              <a:solidFill>
                <a:srgbClr val="ECB03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  <a:reflection blurRad="50800" stA="20000" endPos="32000" dir="5400000" sy="-100000" algn="bl" rotWithShape="0"/>
              </a:effectLst>
              <a:latin typeface="Avenir Next LT Pro" panose="020B0504020202020204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1F8FDE45-3D03-261B-44D2-0F7282AA866D}"/>
              </a:ext>
            </a:extLst>
          </p:cNvPr>
          <p:cNvSpPr txBox="1"/>
          <p:nvPr/>
        </p:nvSpPr>
        <p:spPr>
          <a:xfrm>
            <a:off x="0" y="1885428"/>
            <a:ext cx="1223946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latin typeface="Avenir Next LT Pro" panose="020B0504020202020204" pitchFamily="34" charset="0"/>
              </a:rPr>
              <a:t>Average number of ECTS achieved in 1 year</a:t>
            </a: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93299CC5-781F-51DB-A44D-52873D22979A}"/>
              </a:ext>
            </a:extLst>
          </p:cNvPr>
          <p:cNvSpPr/>
          <p:nvPr/>
        </p:nvSpPr>
        <p:spPr>
          <a:xfrm>
            <a:off x="6541490" y="3207275"/>
            <a:ext cx="5492189" cy="25539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lnSpc>
                <a:spcPct val="93000"/>
              </a:lnSpc>
              <a:buFont typeface="Arial" panose="020B0604020202020204" pitchFamily="34" charset="0"/>
              <a:buChar char="•"/>
            </a:pPr>
            <a:r>
              <a:rPr lang="it-IT" sz="36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Avenir Next LT Pro" panose="020B0504020202020204" pitchFamily="34" charset="0"/>
                <a:ea typeface="Lato"/>
                <a:cs typeface="Lato"/>
                <a:sym typeface="Lato"/>
              </a:rPr>
              <a:t>About 1 </a:t>
            </a:r>
            <a:r>
              <a:rPr lang="it-IT" sz="3600" b="1" dirty="0" err="1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Avenir Next LT Pro" panose="020B0504020202020204" pitchFamily="34" charset="0"/>
                <a:ea typeface="Lato"/>
                <a:cs typeface="Lato"/>
                <a:sym typeface="Lato"/>
              </a:rPr>
              <a:t>exam</a:t>
            </a:r>
            <a:r>
              <a:rPr lang="it-IT" sz="36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Avenir Next LT Pro" panose="020B0504020202020204" pitchFamily="34" charset="0"/>
                <a:ea typeface="Lato"/>
                <a:cs typeface="Lato"/>
                <a:sym typeface="Lato"/>
              </a:rPr>
              <a:t> </a:t>
            </a:r>
            <a:r>
              <a:rPr lang="it-IT" sz="3600" b="1" dirty="0" err="1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Avenir Next LT Pro" panose="020B0504020202020204" pitchFamily="34" charset="0"/>
                <a:ea typeface="Lato"/>
                <a:cs typeface="Lato"/>
                <a:sym typeface="Lato"/>
              </a:rPr>
              <a:t>less</a:t>
            </a:r>
            <a:br>
              <a:rPr lang="it-IT" sz="36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Avenir Next LT Pro" panose="020B0504020202020204" pitchFamily="34" charset="0"/>
                <a:ea typeface="Lato"/>
                <a:cs typeface="Lato"/>
                <a:sym typeface="Lato"/>
              </a:rPr>
            </a:br>
            <a:r>
              <a:rPr lang="it-IT" sz="36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Avenir Next LT Pro" panose="020B0504020202020204" pitchFamily="34" charset="0"/>
                <a:ea typeface="Lato"/>
                <a:cs typeface="Lato"/>
                <a:sym typeface="Lato"/>
              </a:rPr>
              <a:t>in 1 </a:t>
            </a:r>
            <a:r>
              <a:rPr lang="it-IT" sz="3600" b="1" dirty="0" err="1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Avenir Next LT Pro" panose="020B0504020202020204" pitchFamily="34" charset="0"/>
                <a:ea typeface="Lato"/>
                <a:cs typeface="Lato"/>
                <a:sym typeface="Lato"/>
              </a:rPr>
              <a:t>year</a:t>
            </a:r>
            <a:endParaRPr lang="it-IT" sz="3600" b="1" dirty="0">
              <a:ln>
                <a:solidFill>
                  <a:schemeClr val="tx1"/>
                </a:solidFill>
              </a:ln>
              <a:solidFill>
                <a:srgbClr val="FF0000"/>
              </a:solidFill>
              <a:latin typeface="Avenir Next LT Pro" panose="020B0504020202020204" pitchFamily="34" charset="0"/>
              <a:ea typeface="Lato"/>
              <a:cs typeface="Lato"/>
              <a:sym typeface="Lato"/>
            </a:endParaRPr>
          </a:p>
          <a:p>
            <a:pPr marL="571500" indent="-571500">
              <a:lnSpc>
                <a:spcPct val="93000"/>
              </a:lnSpc>
              <a:buFont typeface="Arial" panose="020B0604020202020204" pitchFamily="34" charset="0"/>
              <a:buChar char="•"/>
            </a:pPr>
            <a:endParaRPr lang="it-IT" sz="2800" b="1" dirty="0">
              <a:ln>
                <a:solidFill>
                  <a:schemeClr val="tx1"/>
                </a:solidFill>
              </a:ln>
              <a:solidFill>
                <a:srgbClr val="FF0000"/>
              </a:solidFill>
              <a:latin typeface="Avenir Next LT Pro" panose="020B0504020202020204" pitchFamily="34" charset="0"/>
              <a:ea typeface="Lato"/>
              <a:cs typeface="Lato"/>
              <a:sym typeface="Lato"/>
            </a:endParaRPr>
          </a:p>
          <a:p>
            <a:pPr marL="571500" indent="-571500">
              <a:lnSpc>
                <a:spcPct val="93000"/>
              </a:lnSpc>
              <a:buFont typeface="Arial" panose="020B0604020202020204" pitchFamily="34" charset="0"/>
              <a:buChar char="•"/>
            </a:pPr>
            <a:r>
              <a:rPr lang="it-IT" sz="36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Avenir Next LT Pro" panose="020B0504020202020204" pitchFamily="34" charset="0"/>
                <a:ea typeface="Lato"/>
                <a:cs typeface="Lato"/>
                <a:sym typeface="Lato"/>
              </a:rPr>
              <a:t>Greater </a:t>
            </a:r>
            <a:r>
              <a:rPr lang="it-IT" sz="3600" b="1" dirty="0" err="1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Avenir Next LT Pro" panose="020B0504020202020204" pitchFamily="34" charset="0"/>
                <a:ea typeface="Lato"/>
                <a:cs typeface="Lato"/>
                <a:sym typeface="Lato"/>
              </a:rPr>
              <a:t>difficulties</a:t>
            </a:r>
            <a:br>
              <a:rPr lang="it-IT" sz="36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Avenir Next LT Pro" panose="020B0504020202020204" pitchFamily="34" charset="0"/>
                <a:ea typeface="Lato"/>
                <a:cs typeface="Lato"/>
                <a:sym typeface="Lato"/>
              </a:rPr>
            </a:br>
            <a:r>
              <a:rPr lang="it-IT" sz="36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Avenir Next LT Pro" panose="020B0504020202020204" pitchFamily="34" charset="0"/>
                <a:ea typeface="Lato"/>
                <a:cs typeface="Lato"/>
                <a:sym typeface="Lato"/>
              </a:rPr>
              <a:t>in </a:t>
            </a:r>
            <a:r>
              <a:rPr lang="it-IT" sz="3600" b="1" dirty="0" err="1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Avenir Next LT Pro" panose="020B0504020202020204" pitchFamily="34" charset="0"/>
                <a:ea typeface="Lato"/>
                <a:cs typeface="Lato"/>
                <a:sym typeface="Lato"/>
              </a:rPr>
              <a:t>Humanities</a:t>
            </a:r>
            <a:endParaRPr lang="it-IT" sz="3600" b="1" dirty="0">
              <a:ln>
                <a:solidFill>
                  <a:schemeClr val="tx1"/>
                </a:solidFill>
              </a:ln>
              <a:solidFill>
                <a:srgbClr val="FF0000"/>
              </a:solidFill>
              <a:latin typeface="Avenir Next LT Pro" panose="020B0504020202020204" pitchFamily="34" charset="0"/>
              <a:ea typeface="Lato"/>
              <a:cs typeface="Lato"/>
              <a:sym typeface="Lato"/>
            </a:endParaRPr>
          </a:p>
        </p:txBody>
      </p:sp>
      <p:sp>
        <p:nvSpPr>
          <p:cNvPr id="18" name="Rettangolo 17">
            <a:extLst>
              <a:ext uri="{FF2B5EF4-FFF2-40B4-BE49-F238E27FC236}">
                <a16:creationId xmlns:a16="http://schemas.microsoft.com/office/drawing/2014/main" id="{29C3BEEE-E8F2-57B9-12C1-4CD21738636B}"/>
              </a:ext>
            </a:extLst>
          </p:cNvPr>
          <p:cNvSpPr/>
          <p:nvPr/>
        </p:nvSpPr>
        <p:spPr>
          <a:xfrm>
            <a:off x="584305" y="2488761"/>
            <a:ext cx="271971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200" b="1" i="1" dirty="0">
                <a:solidFill>
                  <a:schemeClr val="tx1"/>
                </a:solidFill>
                <a:latin typeface="Nunito" pitchFamily="2" charset="0"/>
                <a:ea typeface="Lato"/>
                <a:cs typeface="Lato"/>
                <a:sym typeface="Lato"/>
              </a:rPr>
              <a:t>Source: UNITUS </a:t>
            </a:r>
            <a:r>
              <a:rPr lang="it-IT" sz="1200" b="1" i="1" dirty="0" err="1">
                <a:solidFill>
                  <a:schemeClr val="tx1"/>
                </a:solidFill>
                <a:latin typeface="Nunito" pitchFamily="2" charset="0"/>
                <a:ea typeface="Lato"/>
                <a:cs typeface="Lato"/>
                <a:sym typeface="Lato"/>
              </a:rPr>
              <a:t>internal</a:t>
            </a:r>
            <a:r>
              <a:rPr lang="it-IT" sz="1200" b="1" i="1" dirty="0">
                <a:solidFill>
                  <a:schemeClr val="tx1"/>
                </a:solidFill>
                <a:latin typeface="Nunito" pitchFamily="2" charset="0"/>
                <a:ea typeface="Lato"/>
                <a:cs typeface="Lato"/>
                <a:sym typeface="Lato"/>
              </a:rPr>
              <a:t> survey</a:t>
            </a:r>
            <a:endParaRPr lang="it-IT" sz="1200" dirty="0">
              <a:latin typeface="Nunito" pitchFamily="2" charset="0"/>
            </a:endParaRPr>
          </a:p>
        </p:txBody>
      </p:sp>
      <p:graphicFrame>
        <p:nvGraphicFramePr>
          <p:cNvPr id="6" name="Grafico 5">
            <a:extLst>
              <a:ext uri="{FF2B5EF4-FFF2-40B4-BE49-F238E27FC236}">
                <a16:creationId xmlns:a16="http://schemas.microsoft.com/office/drawing/2014/main" id="{76149BE6-228C-C53A-FD34-3132DB6F1DF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17315264"/>
              </p:ext>
            </p:extLst>
          </p:nvPr>
        </p:nvGraphicFramePr>
        <p:xfrm>
          <a:off x="857797" y="2739378"/>
          <a:ext cx="5869970" cy="33346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8" name="Rettangolo 7">
            <a:extLst>
              <a:ext uri="{FF2B5EF4-FFF2-40B4-BE49-F238E27FC236}">
                <a16:creationId xmlns:a16="http://schemas.microsoft.com/office/drawing/2014/main" id="{A90B84BB-13A2-370A-2EA9-FA7D2D0BA816}"/>
              </a:ext>
            </a:extLst>
          </p:cNvPr>
          <p:cNvSpPr/>
          <p:nvPr/>
        </p:nvSpPr>
        <p:spPr>
          <a:xfrm>
            <a:off x="1386954" y="2739378"/>
            <a:ext cx="150962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000" b="1" u="sng" dirty="0">
                <a:solidFill>
                  <a:schemeClr val="tx1"/>
                </a:solidFill>
                <a:latin typeface="Avenir Next LT Pro" panose="020B0504020202020204" pitchFamily="34" charset="0"/>
                <a:ea typeface="Lato"/>
                <a:cs typeface="Lato"/>
                <a:sym typeface="Lato"/>
              </a:rPr>
              <a:t>GLOBAL</a:t>
            </a:r>
            <a:endParaRPr lang="it-IT" sz="2000" u="sng" dirty="0">
              <a:latin typeface="Avenir Next LT Pro" panose="020B0504020202020204" pitchFamily="34" charset="0"/>
            </a:endParaRP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92B65754-9EFB-24C3-213B-7E00C75F5713}"/>
              </a:ext>
            </a:extLst>
          </p:cNvPr>
          <p:cNvSpPr/>
          <p:nvPr/>
        </p:nvSpPr>
        <p:spPr>
          <a:xfrm>
            <a:off x="3649425" y="2939433"/>
            <a:ext cx="150962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000" b="1" u="sng" dirty="0">
                <a:solidFill>
                  <a:schemeClr val="tx1"/>
                </a:solidFill>
                <a:latin typeface="Avenir Next LT Pro" panose="020B0504020202020204" pitchFamily="34" charset="0"/>
                <a:ea typeface="Lato"/>
                <a:cs typeface="Lato"/>
                <a:sym typeface="Lato"/>
              </a:rPr>
              <a:t>SCIENCES</a:t>
            </a:r>
            <a:endParaRPr lang="it-IT" sz="2000" u="sng" dirty="0">
              <a:latin typeface="Avenir Next LT Pro" panose="020B0504020202020204" pitchFamily="34" charset="0"/>
            </a:endParaRPr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A3688449-0FD8-4164-0FC0-3B4EE625B359}"/>
              </a:ext>
            </a:extLst>
          </p:cNvPr>
          <p:cNvSpPr/>
          <p:nvPr/>
        </p:nvSpPr>
        <p:spPr>
          <a:xfrm>
            <a:off x="4768300" y="2510210"/>
            <a:ext cx="193123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000" b="1" u="sng" dirty="0">
                <a:latin typeface="Avenir Next LT Pro" panose="020B0504020202020204" pitchFamily="34" charset="0"/>
                <a:ea typeface="Lato"/>
                <a:cs typeface="Lato"/>
                <a:sym typeface="Lato"/>
              </a:rPr>
              <a:t>HUMANITIES</a:t>
            </a:r>
            <a:endParaRPr lang="it-IT" sz="2000" u="sng" dirty="0">
              <a:latin typeface="Avenir Next LT Pro" panose="020B0504020202020204" pitchFamily="34" charset="0"/>
            </a:endParaRPr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E24EBFA8-A12B-08CE-9CE5-87EE003CEBE9}"/>
              </a:ext>
            </a:extLst>
          </p:cNvPr>
          <p:cNvSpPr/>
          <p:nvPr/>
        </p:nvSpPr>
        <p:spPr>
          <a:xfrm>
            <a:off x="1482843" y="5856030"/>
            <a:ext cx="72649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000" b="1" dirty="0">
                <a:latin typeface="Avenir Next LT Pro" panose="020B0504020202020204" pitchFamily="34" charset="0"/>
              </a:rPr>
              <a:t>NO</a:t>
            </a:r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7C474D77-F3EE-53CE-5C0B-7DCAFC56DDFD}"/>
              </a:ext>
            </a:extLst>
          </p:cNvPr>
          <p:cNvSpPr/>
          <p:nvPr/>
        </p:nvSpPr>
        <p:spPr>
          <a:xfrm>
            <a:off x="3847764" y="5856030"/>
            <a:ext cx="72649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000" b="1" dirty="0">
                <a:latin typeface="Avenir Next LT Pro" panose="020B0504020202020204" pitchFamily="34" charset="0"/>
              </a:rPr>
              <a:t>NO</a:t>
            </a:r>
          </a:p>
        </p:txBody>
      </p:sp>
      <p:sp>
        <p:nvSpPr>
          <p:cNvPr id="19" name="Rettangolo 18">
            <a:extLst>
              <a:ext uri="{FF2B5EF4-FFF2-40B4-BE49-F238E27FC236}">
                <a16:creationId xmlns:a16="http://schemas.microsoft.com/office/drawing/2014/main" id="{9B13BD70-9E94-1020-325E-8B66153BDA79}"/>
              </a:ext>
            </a:extLst>
          </p:cNvPr>
          <p:cNvSpPr/>
          <p:nvPr/>
        </p:nvSpPr>
        <p:spPr>
          <a:xfrm>
            <a:off x="5056094" y="5856030"/>
            <a:ext cx="72649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000" b="1" dirty="0">
                <a:latin typeface="Avenir Next LT Pro" panose="020B0504020202020204" pitchFamily="34" charset="0"/>
              </a:rPr>
              <a:t>NO</a:t>
            </a:r>
          </a:p>
        </p:txBody>
      </p:sp>
      <p:sp>
        <p:nvSpPr>
          <p:cNvPr id="20" name="Rettangolo 19">
            <a:extLst>
              <a:ext uri="{FF2B5EF4-FFF2-40B4-BE49-F238E27FC236}">
                <a16:creationId xmlns:a16="http://schemas.microsoft.com/office/drawing/2014/main" id="{75D68A81-5796-875E-840B-018B32741600}"/>
              </a:ext>
            </a:extLst>
          </p:cNvPr>
          <p:cNvSpPr/>
          <p:nvPr/>
        </p:nvSpPr>
        <p:spPr>
          <a:xfrm>
            <a:off x="5571462" y="5856030"/>
            <a:ext cx="72649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000" b="1" dirty="0">
                <a:latin typeface="Avenir Next LT Pro" panose="020B0504020202020204" pitchFamily="34" charset="0"/>
              </a:rPr>
              <a:t>SI</a:t>
            </a:r>
          </a:p>
        </p:txBody>
      </p:sp>
      <p:sp>
        <p:nvSpPr>
          <p:cNvPr id="21" name="Rettangolo 20">
            <a:extLst>
              <a:ext uri="{FF2B5EF4-FFF2-40B4-BE49-F238E27FC236}">
                <a16:creationId xmlns:a16="http://schemas.microsoft.com/office/drawing/2014/main" id="{213565ED-0C92-677C-6162-23D213EC5C4B}"/>
              </a:ext>
            </a:extLst>
          </p:cNvPr>
          <p:cNvSpPr/>
          <p:nvPr/>
        </p:nvSpPr>
        <p:spPr>
          <a:xfrm>
            <a:off x="4336315" y="5857025"/>
            <a:ext cx="72649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000" b="1" dirty="0">
                <a:latin typeface="Avenir Next LT Pro" panose="020B0504020202020204" pitchFamily="34" charset="0"/>
              </a:rPr>
              <a:t>SI</a:t>
            </a:r>
          </a:p>
        </p:txBody>
      </p:sp>
      <p:sp>
        <p:nvSpPr>
          <p:cNvPr id="22" name="Rettangolo 21">
            <a:extLst>
              <a:ext uri="{FF2B5EF4-FFF2-40B4-BE49-F238E27FC236}">
                <a16:creationId xmlns:a16="http://schemas.microsoft.com/office/drawing/2014/main" id="{402A6F72-A5B1-4CC0-FEC8-1D0C8D63EE08}"/>
              </a:ext>
            </a:extLst>
          </p:cNvPr>
          <p:cNvSpPr/>
          <p:nvPr/>
        </p:nvSpPr>
        <p:spPr>
          <a:xfrm>
            <a:off x="1971812" y="5856030"/>
            <a:ext cx="72649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000" b="1" dirty="0">
                <a:latin typeface="Avenir Next LT Pro" panose="020B0504020202020204" pitchFamily="34" charset="0"/>
              </a:rPr>
              <a:t>SI</a:t>
            </a:r>
          </a:p>
        </p:txBody>
      </p:sp>
      <p:sp>
        <p:nvSpPr>
          <p:cNvPr id="23" name="Rettangolo 22">
            <a:extLst>
              <a:ext uri="{FF2B5EF4-FFF2-40B4-BE49-F238E27FC236}">
                <a16:creationId xmlns:a16="http://schemas.microsoft.com/office/drawing/2014/main" id="{4ABE7137-E9A8-514A-1E4E-F6C83EA32B8E}"/>
              </a:ext>
            </a:extLst>
          </p:cNvPr>
          <p:cNvSpPr/>
          <p:nvPr/>
        </p:nvSpPr>
        <p:spPr>
          <a:xfrm>
            <a:off x="2557847" y="5763697"/>
            <a:ext cx="142996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600" b="1" dirty="0">
                <a:latin typeface="Avenir Next LT Pro" panose="020B0504020202020204" pitchFamily="34" charset="0"/>
              </a:rPr>
              <a:t>Presenza di dislessia</a:t>
            </a:r>
          </a:p>
        </p:txBody>
      </p:sp>
    </p:spTree>
    <p:extLst>
      <p:ext uri="{BB962C8B-B14F-4D97-AF65-F5344CB8AC3E}">
        <p14:creationId xmlns:p14="http://schemas.microsoft.com/office/powerpoint/2010/main" val="28365639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1030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33" name="Freeform: Shape 1032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35" name="Rectangle 1034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7" name="Rectangle 1036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9" name="Freeform: Shape 1038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041" name="Isosceles Triangle 1040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Immagine che contiene testo&#10;&#10;Descrizione generata automaticamente">
            <a:extLst>
              <a:ext uri="{FF2B5EF4-FFF2-40B4-BE49-F238E27FC236}">
                <a16:creationId xmlns:a16="http://schemas.microsoft.com/office/drawing/2014/main" id="{FAF5A276-37A0-3B61-4DF8-0C24EA8EBC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54" t="24827" r="8766" b="28963"/>
          <a:stretch/>
        </p:blipFill>
        <p:spPr bwMode="auto">
          <a:xfrm>
            <a:off x="-4" y="11864"/>
            <a:ext cx="2266014" cy="842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43" name="Isosceles Triangle 1042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8984C5EC-9FAE-A577-4AFD-2F08009DE0E1}"/>
              </a:ext>
            </a:extLst>
          </p:cNvPr>
          <p:cNvSpPr txBox="1"/>
          <p:nvPr/>
        </p:nvSpPr>
        <p:spPr>
          <a:xfrm>
            <a:off x="9530939" y="3937"/>
            <a:ext cx="2684792" cy="861774"/>
          </a:xfrm>
          <a:prstGeom prst="rect">
            <a:avLst/>
          </a:prstGeom>
          <a:noFill/>
          <a:effectLst/>
        </p:spPr>
        <p:txBody>
          <a:bodyPr wrap="square" rtlCol="0">
            <a:spAutoFit/>
            <a:scene3d>
              <a:camera prst="orthographicFront">
                <a:rot lat="300000" lon="900000" rev="0"/>
              </a:camera>
              <a:lightRig rig="threePt" dir="t"/>
            </a:scene3d>
            <a:sp3d extrusionH="57150">
              <a:bevelT h="38100" prst="artDeco"/>
              <a:bevelB w="6350" h="25400"/>
            </a:sp3d>
          </a:bodyPr>
          <a:lstStyle/>
          <a:p>
            <a:pPr algn="ctr"/>
            <a:r>
              <a:rPr lang="it-IT" sz="3200" b="1" i="1" dirty="0">
                <a:ln w="12700">
                  <a:solidFill>
                    <a:schemeClr val="tx1"/>
                  </a:solidFill>
                </a:ln>
                <a:gradFill flip="none" rotWithShape="1">
                  <a:gsLst>
                    <a:gs pos="17000">
                      <a:schemeClr val="bg1">
                        <a:lumMod val="75000"/>
                      </a:schemeClr>
                    </a:gs>
                    <a:gs pos="100000">
                      <a:srgbClr val="3E69C0"/>
                    </a:gs>
                    <a:gs pos="0">
                      <a:srgbClr val="3E69C0"/>
                    </a:gs>
                    <a:gs pos="75000">
                      <a:srgbClr val="DFCF9E"/>
                    </a:gs>
                    <a:gs pos="49000">
                      <a:srgbClr val="FFDE7C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effectLst>
                  <a:glow rad="254000">
                    <a:schemeClr val="bg1"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50800" stA="20000" endPos="32000" dir="5400000" sy="-100000" algn="bl" rotWithShape="0"/>
                </a:effectLst>
                <a:latin typeface="Avenir Next LT Pro" panose="020B0504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VRAILEXIA</a:t>
            </a:r>
          </a:p>
          <a:p>
            <a:pPr algn="ctr">
              <a:lnSpc>
                <a:spcPct val="90000"/>
              </a:lnSpc>
            </a:pPr>
            <a:r>
              <a:rPr lang="it-IT" sz="2000" b="1" i="1" dirty="0">
                <a:ln w="12700">
                  <a:solidFill>
                    <a:schemeClr val="tx1"/>
                  </a:solidFill>
                </a:ln>
                <a:gradFill flip="none" rotWithShape="1">
                  <a:gsLst>
                    <a:gs pos="17000">
                      <a:schemeClr val="bg1">
                        <a:lumMod val="75000"/>
                      </a:schemeClr>
                    </a:gs>
                    <a:gs pos="100000">
                      <a:srgbClr val="3E69C0"/>
                    </a:gs>
                    <a:gs pos="0">
                      <a:srgbClr val="3E69C0"/>
                    </a:gs>
                    <a:gs pos="75000">
                      <a:srgbClr val="DFCF9E"/>
                    </a:gs>
                    <a:gs pos="49000">
                      <a:srgbClr val="FFDE7C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effectLst>
                  <a:glow rad="254000">
                    <a:schemeClr val="bg1"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50800" stA="20000" endPos="32000" dir="5400000" sy="-100000" algn="bl" rotWithShape="0"/>
                </a:effectLst>
                <a:latin typeface="Avenir Next LT Pro" panose="020B0504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PROJECT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F7FE33C3-8A7D-96F3-F863-8F3EFF5F1B51}"/>
              </a:ext>
            </a:extLst>
          </p:cNvPr>
          <p:cNvSpPr txBox="1"/>
          <p:nvPr/>
        </p:nvSpPr>
        <p:spPr>
          <a:xfrm>
            <a:off x="-23731" y="372846"/>
            <a:ext cx="12192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5000" b="1" dirty="0">
                <a:ln w="25400">
                  <a:solidFill>
                    <a:schemeClr val="tx1"/>
                  </a:solidFill>
                </a:ln>
                <a:solidFill>
                  <a:srgbClr val="C0504D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50800" stA="20000" endPos="32000" dir="5400000" sy="-100000" algn="bl" rotWithShape="0"/>
                </a:effectLst>
                <a:latin typeface="Avenir Next LT Pro" panose="020B0504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BESPECIAL</a:t>
            </a:r>
            <a:r>
              <a:rPr lang="it-IT" sz="5400" b="1" dirty="0">
                <a:ln w="25400">
                  <a:solidFill>
                    <a:schemeClr val="tx1"/>
                  </a:solidFill>
                </a:ln>
                <a:solidFill>
                  <a:srgbClr val="C0504D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50800" stA="20000" endPos="32000" dir="5400000" sy="-100000" algn="bl" rotWithShape="0"/>
                </a:effectLst>
                <a:latin typeface="Avenir Next LT Pro" panose="020B0504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 PLATFORM</a:t>
            </a:r>
            <a:endParaRPr lang="it-IT" sz="8000" b="1" dirty="0">
              <a:ln w="25400">
                <a:solidFill>
                  <a:schemeClr val="tx1"/>
                </a:solidFill>
              </a:ln>
              <a:solidFill>
                <a:srgbClr val="C0504D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  <a:reflection blurRad="50800" stA="20000" endPos="32000" dir="5400000" sy="-100000" algn="bl" rotWithShape="0"/>
              </a:effectLst>
              <a:latin typeface="Avenir Next LT Pro" panose="020B0504020202020204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C452F069-1446-637C-C515-6922E89145BE}"/>
              </a:ext>
            </a:extLst>
          </p:cNvPr>
          <p:cNvPicPr/>
          <p:nvPr/>
        </p:nvPicPr>
        <p:blipFill rotWithShape="1">
          <a:blip r:embed="rId4"/>
          <a:srcRect b="-2724"/>
          <a:stretch/>
        </p:blipFill>
        <p:spPr bwMode="auto">
          <a:xfrm>
            <a:off x="966020" y="1314313"/>
            <a:ext cx="9972380" cy="530223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8717334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1030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33" name="Freeform: Shape 1032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35" name="Rectangle 1034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7" name="Rectangle 1036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9" name="Freeform: Shape 1038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041" name="Isosceles Triangle 1040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Immagine che contiene testo&#10;&#10;Descrizione generata automaticamente">
            <a:extLst>
              <a:ext uri="{FF2B5EF4-FFF2-40B4-BE49-F238E27FC236}">
                <a16:creationId xmlns:a16="http://schemas.microsoft.com/office/drawing/2014/main" id="{FAF5A276-37A0-3B61-4DF8-0C24EA8EBC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54" t="24827" r="8766" b="28963"/>
          <a:stretch/>
        </p:blipFill>
        <p:spPr bwMode="auto">
          <a:xfrm>
            <a:off x="-4" y="11864"/>
            <a:ext cx="2266014" cy="842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43" name="Isosceles Triangle 1042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8984C5EC-9FAE-A577-4AFD-2F08009DE0E1}"/>
              </a:ext>
            </a:extLst>
          </p:cNvPr>
          <p:cNvSpPr txBox="1"/>
          <p:nvPr/>
        </p:nvSpPr>
        <p:spPr>
          <a:xfrm>
            <a:off x="9530939" y="3937"/>
            <a:ext cx="2684792" cy="861774"/>
          </a:xfrm>
          <a:prstGeom prst="rect">
            <a:avLst/>
          </a:prstGeom>
          <a:noFill/>
          <a:effectLst/>
        </p:spPr>
        <p:txBody>
          <a:bodyPr wrap="square" rtlCol="0">
            <a:spAutoFit/>
            <a:scene3d>
              <a:camera prst="orthographicFront">
                <a:rot lat="300000" lon="900000" rev="0"/>
              </a:camera>
              <a:lightRig rig="threePt" dir="t"/>
            </a:scene3d>
            <a:sp3d extrusionH="57150">
              <a:bevelT h="38100" prst="artDeco"/>
              <a:bevelB w="6350" h="25400"/>
            </a:sp3d>
          </a:bodyPr>
          <a:lstStyle/>
          <a:p>
            <a:pPr algn="ctr"/>
            <a:r>
              <a:rPr lang="it-IT" sz="3200" b="1" i="1" dirty="0">
                <a:ln w="12700">
                  <a:solidFill>
                    <a:schemeClr val="tx1"/>
                  </a:solidFill>
                </a:ln>
                <a:gradFill flip="none" rotWithShape="1">
                  <a:gsLst>
                    <a:gs pos="17000">
                      <a:schemeClr val="bg1">
                        <a:lumMod val="75000"/>
                      </a:schemeClr>
                    </a:gs>
                    <a:gs pos="100000">
                      <a:srgbClr val="3E69C0"/>
                    </a:gs>
                    <a:gs pos="0">
                      <a:srgbClr val="3E69C0"/>
                    </a:gs>
                    <a:gs pos="75000">
                      <a:srgbClr val="DFCF9E"/>
                    </a:gs>
                    <a:gs pos="49000">
                      <a:srgbClr val="FFDE7C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effectLst>
                  <a:glow rad="254000">
                    <a:schemeClr val="bg1"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50800" stA="20000" endPos="32000" dir="5400000" sy="-100000" algn="bl" rotWithShape="0"/>
                </a:effectLst>
                <a:latin typeface="Avenir Next LT Pro" panose="020B0504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VRAILEXIA</a:t>
            </a:r>
          </a:p>
          <a:p>
            <a:pPr algn="ctr">
              <a:lnSpc>
                <a:spcPct val="90000"/>
              </a:lnSpc>
            </a:pPr>
            <a:r>
              <a:rPr lang="it-IT" sz="2000" b="1" i="1" dirty="0">
                <a:ln w="12700">
                  <a:solidFill>
                    <a:schemeClr val="tx1"/>
                  </a:solidFill>
                </a:ln>
                <a:gradFill flip="none" rotWithShape="1">
                  <a:gsLst>
                    <a:gs pos="17000">
                      <a:schemeClr val="bg1">
                        <a:lumMod val="75000"/>
                      </a:schemeClr>
                    </a:gs>
                    <a:gs pos="100000">
                      <a:srgbClr val="3E69C0"/>
                    </a:gs>
                    <a:gs pos="0">
                      <a:srgbClr val="3E69C0"/>
                    </a:gs>
                    <a:gs pos="75000">
                      <a:srgbClr val="DFCF9E"/>
                    </a:gs>
                    <a:gs pos="49000">
                      <a:srgbClr val="FFDE7C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effectLst>
                  <a:glow rad="254000">
                    <a:schemeClr val="bg1"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50800" stA="20000" endPos="32000" dir="5400000" sy="-100000" algn="bl" rotWithShape="0"/>
                </a:effectLst>
                <a:latin typeface="Avenir Next LT Pro" panose="020B0504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PROJECT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F7FE33C3-8A7D-96F3-F863-8F3EFF5F1B51}"/>
              </a:ext>
            </a:extLst>
          </p:cNvPr>
          <p:cNvSpPr txBox="1"/>
          <p:nvPr/>
        </p:nvSpPr>
        <p:spPr>
          <a:xfrm>
            <a:off x="-23731" y="372846"/>
            <a:ext cx="12192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5000" b="1" dirty="0">
                <a:ln w="25400">
                  <a:solidFill>
                    <a:schemeClr val="tx1"/>
                  </a:solidFill>
                </a:ln>
                <a:solidFill>
                  <a:srgbClr val="C0504D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50800" stA="20000" endPos="32000" dir="5400000" sy="-100000" algn="bl" rotWithShape="0"/>
                </a:effectLst>
                <a:latin typeface="Avenir Next LT Pro" panose="020B0504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BESPECIAL</a:t>
            </a:r>
            <a:r>
              <a:rPr lang="it-IT" sz="5400" b="1" dirty="0">
                <a:ln w="25400">
                  <a:solidFill>
                    <a:schemeClr val="tx1"/>
                  </a:solidFill>
                </a:ln>
                <a:solidFill>
                  <a:srgbClr val="C0504D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50800" stA="20000" endPos="32000" dir="5400000" sy="-100000" algn="bl" rotWithShape="0"/>
                </a:effectLst>
                <a:latin typeface="Avenir Next LT Pro" panose="020B0504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 PLATFORM</a:t>
            </a:r>
            <a:endParaRPr lang="it-IT" sz="8000" b="1" dirty="0">
              <a:ln w="25400">
                <a:solidFill>
                  <a:schemeClr val="tx1"/>
                </a:solidFill>
              </a:ln>
              <a:solidFill>
                <a:srgbClr val="C0504D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  <a:reflection blurRad="50800" stA="20000" endPos="32000" dir="5400000" sy="-100000" algn="bl" rotWithShape="0"/>
              </a:effectLst>
              <a:latin typeface="Avenir Next LT Pro" panose="020B0504020202020204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8A8DDD4C-ED88-4777-AC3F-FF57604407CC}"/>
              </a:ext>
            </a:extLst>
          </p:cNvPr>
          <p:cNvSpPr txBox="1"/>
          <p:nvPr/>
        </p:nvSpPr>
        <p:spPr>
          <a:xfrm>
            <a:off x="-71193" y="1170473"/>
            <a:ext cx="1223946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5400" b="1" u="sng" dirty="0">
                <a:latin typeface="Avenir Next LT Pro" panose="020B0504020202020204" pitchFamily="34" charset="0"/>
              </a:rPr>
              <a:t>Input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9FE6D362-2D4D-8933-C0C7-9983213D27C3}"/>
              </a:ext>
            </a:extLst>
          </p:cNvPr>
          <p:cNvSpPr txBox="1"/>
          <p:nvPr/>
        </p:nvSpPr>
        <p:spPr>
          <a:xfrm>
            <a:off x="23731" y="2093803"/>
            <a:ext cx="1223946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3000" b="1" i="1" dirty="0">
                <a:solidFill>
                  <a:srgbClr val="00B050"/>
                </a:solidFill>
                <a:latin typeface="Avenir Next LT Pro" panose="020B0504020202020204" pitchFamily="34" charset="0"/>
              </a:rPr>
              <a:t>1.</a:t>
            </a:r>
            <a:r>
              <a:rPr lang="it-IT" sz="3000" b="1" i="1" dirty="0">
                <a:solidFill>
                  <a:srgbClr val="FF0000"/>
                </a:solidFill>
                <a:latin typeface="Avenir Next LT Pro" panose="020B0504020202020204" pitchFamily="34" charset="0"/>
              </a:rPr>
              <a:t> Self-</a:t>
            </a:r>
            <a:r>
              <a:rPr lang="it-IT" sz="3000" b="1" i="1" dirty="0" err="1">
                <a:solidFill>
                  <a:srgbClr val="FF0000"/>
                </a:solidFill>
                <a:latin typeface="Avenir Next LT Pro" panose="020B0504020202020204" pitchFamily="34" charset="0"/>
              </a:rPr>
              <a:t>evaluation</a:t>
            </a:r>
            <a:r>
              <a:rPr lang="it-IT" sz="3000" b="1" i="1" dirty="0">
                <a:latin typeface="Avenir Next LT Pro" panose="020B0504020202020204" pitchFamily="34" charset="0"/>
              </a:rPr>
              <a:t> </a:t>
            </a:r>
            <a:r>
              <a:rPr lang="it-IT" sz="3000" b="1" i="1" dirty="0">
                <a:solidFill>
                  <a:srgbClr val="00B050"/>
                </a:solidFill>
                <a:latin typeface="Avenir Next LT Pro" panose="020B0504020202020204" pitchFamily="34" charset="0"/>
              </a:rPr>
              <a:t>QUESTIONNAIRE</a:t>
            </a:r>
            <a:r>
              <a:rPr lang="it-IT" sz="3000" b="1" i="1" dirty="0">
                <a:latin typeface="Avenir Next LT Pro" panose="020B0504020202020204" pitchFamily="34" charset="0"/>
              </a:rPr>
              <a:t> </a:t>
            </a:r>
            <a:r>
              <a:rPr lang="it-IT" sz="3000" i="1" dirty="0" err="1">
                <a:latin typeface="Avenir Next LT Pro" panose="020B0504020202020204" pitchFamily="34" charset="0"/>
              </a:rPr>
              <a:t>about</a:t>
            </a:r>
            <a:r>
              <a:rPr lang="it-IT" sz="3000" i="1" dirty="0">
                <a:latin typeface="Avenir Next LT Pro" panose="020B0504020202020204" pitchFamily="34" charset="0"/>
              </a:rPr>
              <a:t> </a:t>
            </a:r>
            <a:r>
              <a:rPr lang="it-IT" sz="3000" b="1" i="1" dirty="0" err="1">
                <a:latin typeface="Avenir Next LT Pro" panose="020B0504020202020204" pitchFamily="34" charset="0"/>
              </a:rPr>
              <a:t>issues</a:t>
            </a:r>
            <a:r>
              <a:rPr lang="it-IT" sz="3000" i="1" dirty="0">
                <a:latin typeface="Avenir Next LT Pro" panose="020B0504020202020204" pitchFamily="34" charset="0"/>
              </a:rPr>
              <a:t> </a:t>
            </a:r>
            <a:r>
              <a:rPr lang="it-IT" sz="3000" i="1" dirty="0" err="1">
                <a:latin typeface="Avenir Next LT Pro" panose="020B0504020202020204" pitchFamily="34" charset="0"/>
              </a:rPr>
              <a:t>encountered</a:t>
            </a:r>
            <a:endParaRPr lang="it-IT" sz="3000" i="1" dirty="0">
              <a:latin typeface="Avenir Next LT Pro" panose="020B0504020202020204" pitchFamily="34" charset="0"/>
            </a:endParaRPr>
          </a:p>
          <a:p>
            <a:pPr algn="ctr"/>
            <a:r>
              <a:rPr lang="it-IT" sz="3000" i="1" dirty="0" err="1">
                <a:latin typeface="Avenir Next LT Pro" panose="020B0504020202020204" pitchFamily="34" charset="0"/>
              </a:rPr>
              <a:t>while</a:t>
            </a:r>
            <a:r>
              <a:rPr lang="it-IT" sz="3000" i="1" dirty="0">
                <a:latin typeface="Avenir Next LT Pro" panose="020B0504020202020204" pitchFamily="34" charset="0"/>
              </a:rPr>
              <a:t> </a:t>
            </a:r>
            <a:r>
              <a:rPr lang="it-IT" sz="3000" i="1" dirty="0" err="1">
                <a:latin typeface="Avenir Next LT Pro" panose="020B0504020202020204" pitchFamily="34" charset="0"/>
              </a:rPr>
              <a:t>studying</a:t>
            </a:r>
            <a:r>
              <a:rPr lang="it-IT" sz="3000" i="1" dirty="0">
                <a:latin typeface="Avenir Next LT Pro" panose="020B0504020202020204" pitchFamily="34" charset="0"/>
              </a:rPr>
              <a:t> and </a:t>
            </a:r>
            <a:r>
              <a:rPr lang="it-IT" sz="3000" i="1" dirty="0" err="1">
                <a:latin typeface="Avenir Next LT Pro" panose="020B0504020202020204" pitchFamily="34" charset="0"/>
              </a:rPr>
              <a:t>most</a:t>
            </a:r>
            <a:r>
              <a:rPr lang="it-IT" sz="3000" i="1" dirty="0">
                <a:latin typeface="Avenir Next LT Pro" panose="020B0504020202020204" pitchFamily="34" charset="0"/>
              </a:rPr>
              <a:t> </a:t>
            </a:r>
            <a:r>
              <a:rPr lang="it-IT" sz="3000" i="1" dirty="0" err="1">
                <a:latin typeface="Avenir Next LT Pro" panose="020B0504020202020204" pitchFamily="34" charset="0"/>
              </a:rPr>
              <a:t>effective</a:t>
            </a:r>
            <a:r>
              <a:rPr lang="it-IT" sz="3000" i="1" dirty="0">
                <a:latin typeface="Avenir Next LT Pro" panose="020B0504020202020204" pitchFamily="34" charset="0"/>
              </a:rPr>
              <a:t> </a:t>
            </a:r>
            <a:r>
              <a:rPr lang="it-IT" sz="3000" b="1" i="1" dirty="0">
                <a:latin typeface="Avenir Next LT Pro" panose="020B0504020202020204" pitchFamily="34" charset="0"/>
              </a:rPr>
              <a:t>support tools and strategies</a:t>
            </a:r>
          </a:p>
        </p:txBody>
      </p:sp>
      <p:pic>
        <p:nvPicPr>
          <p:cNvPr id="16" name="Immagine 15">
            <a:extLst>
              <a:ext uri="{FF2B5EF4-FFF2-40B4-BE49-F238E27FC236}">
                <a16:creationId xmlns:a16="http://schemas.microsoft.com/office/drawing/2014/main" id="{10ED6D92-BDAD-B42E-6E86-DC697A614C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8748" y="3243967"/>
            <a:ext cx="323843" cy="216000"/>
          </a:xfrm>
          <a:prstGeom prst="rect">
            <a:avLst/>
          </a:prstGeom>
        </p:spPr>
      </p:pic>
      <p:pic>
        <p:nvPicPr>
          <p:cNvPr id="17" name="Immagine 16">
            <a:extLst>
              <a:ext uri="{FF2B5EF4-FFF2-40B4-BE49-F238E27FC236}">
                <a16:creationId xmlns:a16="http://schemas.microsoft.com/office/drawing/2014/main" id="{60B176DA-52BF-A418-349A-8583CBFBD61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797" r="3036" b="4240"/>
          <a:stretch/>
        </p:blipFill>
        <p:spPr>
          <a:xfrm>
            <a:off x="2404603" y="3241096"/>
            <a:ext cx="317843" cy="216000"/>
          </a:xfrm>
          <a:prstGeom prst="rect">
            <a:avLst/>
          </a:prstGeom>
        </p:spPr>
      </p:pic>
      <p:pic>
        <p:nvPicPr>
          <p:cNvPr id="18" name="Immagine 17">
            <a:extLst>
              <a:ext uri="{FF2B5EF4-FFF2-40B4-BE49-F238E27FC236}">
                <a16:creationId xmlns:a16="http://schemas.microsoft.com/office/drawing/2014/main" id="{5F75DB5B-18D2-AA29-BEE1-A60B1148A55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82206" y="3241096"/>
            <a:ext cx="324000" cy="216000"/>
          </a:xfrm>
          <a:prstGeom prst="rect">
            <a:avLst/>
          </a:prstGeom>
        </p:spPr>
      </p:pic>
      <p:pic>
        <p:nvPicPr>
          <p:cNvPr id="19" name="Immagine 18">
            <a:extLst>
              <a:ext uri="{FF2B5EF4-FFF2-40B4-BE49-F238E27FC236}">
                <a16:creationId xmlns:a16="http://schemas.microsoft.com/office/drawing/2014/main" id="{365FD760-05DF-BEF1-4CE6-778AABEA0C5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54573" y="3247305"/>
            <a:ext cx="324000" cy="216000"/>
          </a:xfrm>
          <a:prstGeom prst="rect">
            <a:avLst/>
          </a:prstGeom>
        </p:spPr>
      </p:pic>
      <p:pic>
        <p:nvPicPr>
          <p:cNvPr id="20" name="Immagine 19">
            <a:extLst>
              <a:ext uri="{FF2B5EF4-FFF2-40B4-BE49-F238E27FC236}">
                <a16:creationId xmlns:a16="http://schemas.microsoft.com/office/drawing/2014/main" id="{85FD3AE9-19D4-FB80-AF31-BECF855B242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43645" y="3241096"/>
            <a:ext cx="317362" cy="216000"/>
          </a:xfrm>
          <a:prstGeom prst="rect">
            <a:avLst/>
          </a:prstGeom>
        </p:spPr>
      </p:pic>
      <p:pic>
        <p:nvPicPr>
          <p:cNvPr id="21" name="Immagine 20">
            <a:extLst>
              <a:ext uri="{FF2B5EF4-FFF2-40B4-BE49-F238E27FC236}">
                <a16:creationId xmlns:a16="http://schemas.microsoft.com/office/drawing/2014/main" id="{A05872DA-9149-9751-4ED9-11B469C3D9E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727405" y="3241096"/>
            <a:ext cx="325043" cy="216000"/>
          </a:xfrm>
          <a:prstGeom prst="rect">
            <a:avLst/>
          </a:prstGeom>
        </p:spPr>
      </p:pic>
      <p:pic>
        <p:nvPicPr>
          <p:cNvPr id="8194" name="Picture 2" descr="Flag of the United Kingdom - Wikipedia">
            <a:extLst>
              <a:ext uri="{FF2B5EF4-FFF2-40B4-BE49-F238E27FC236}">
                <a16:creationId xmlns:a16="http://schemas.microsoft.com/office/drawing/2014/main" id="{1F7307F1-6619-3A39-CA45-0FCB871187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3647" y="3241096"/>
            <a:ext cx="317843" cy="2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ttangolo con angoli arrotondati 21">
            <a:extLst>
              <a:ext uri="{FF2B5EF4-FFF2-40B4-BE49-F238E27FC236}">
                <a16:creationId xmlns:a16="http://schemas.microsoft.com/office/drawing/2014/main" id="{157FA1A0-A0D1-C38A-3C2C-D46262758876}"/>
              </a:ext>
            </a:extLst>
          </p:cNvPr>
          <p:cNvSpPr/>
          <p:nvPr/>
        </p:nvSpPr>
        <p:spPr>
          <a:xfrm>
            <a:off x="127954" y="3646069"/>
            <a:ext cx="2143660" cy="878234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3" name="Rettangolo con angoli arrotondati 22">
            <a:extLst>
              <a:ext uri="{FF2B5EF4-FFF2-40B4-BE49-F238E27FC236}">
                <a16:creationId xmlns:a16="http://schemas.microsoft.com/office/drawing/2014/main" id="{D6D603FD-72DD-020B-0342-08E1BD27AAE4}"/>
              </a:ext>
            </a:extLst>
          </p:cNvPr>
          <p:cNvSpPr/>
          <p:nvPr/>
        </p:nvSpPr>
        <p:spPr>
          <a:xfrm>
            <a:off x="127953" y="4586103"/>
            <a:ext cx="2143660" cy="878234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5" name="Rettangolo con angoli arrotondati 24">
            <a:extLst>
              <a:ext uri="{FF2B5EF4-FFF2-40B4-BE49-F238E27FC236}">
                <a16:creationId xmlns:a16="http://schemas.microsoft.com/office/drawing/2014/main" id="{455C3F76-4EC0-4C66-D4FB-3857FF3E3617}"/>
              </a:ext>
            </a:extLst>
          </p:cNvPr>
          <p:cNvSpPr/>
          <p:nvPr/>
        </p:nvSpPr>
        <p:spPr>
          <a:xfrm>
            <a:off x="122350" y="3646069"/>
            <a:ext cx="2578716" cy="878234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600" b="1" i="1" dirty="0">
                <a:solidFill>
                  <a:schemeClr val="accent2"/>
                </a:solidFill>
                <a:latin typeface="Avenir Next LT Pro" panose="020B0504020202020204" pitchFamily="34" charset="0"/>
              </a:rPr>
              <a:t>DEMOGRAPHIC QUESTIONS</a:t>
            </a:r>
          </a:p>
          <a:p>
            <a:pPr algn="ctr"/>
            <a:r>
              <a:rPr lang="it-IT" sz="1400" b="1" i="1" dirty="0">
                <a:solidFill>
                  <a:schemeClr val="tx1"/>
                </a:solidFill>
                <a:latin typeface="Avenir Next LT Pro" panose="020B0504020202020204" pitchFamily="34" charset="0"/>
              </a:rPr>
              <a:t>(age, gender,</a:t>
            </a:r>
          </a:p>
          <a:p>
            <a:pPr algn="ctr"/>
            <a:r>
              <a:rPr lang="it-IT" sz="1400" b="1" i="1" dirty="0" err="1">
                <a:solidFill>
                  <a:schemeClr val="tx1"/>
                </a:solidFill>
                <a:latin typeface="Avenir Next LT Pro" panose="020B0504020202020204" pitchFamily="34" charset="0"/>
              </a:rPr>
              <a:t>attended</a:t>
            </a:r>
            <a:r>
              <a:rPr lang="it-IT" sz="1400" b="1" i="1" dirty="0">
                <a:solidFill>
                  <a:schemeClr val="tx1"/>
                </a:solidFill>
                <a:latin typeface="Avenir Next LT Pro" panose="020B0504020202020204" pitchFamily="34" charset="0"/>
              </a:rPr>
              <a:t> schools…)</a:t>
            </a:r>
            <a:endParaRPr lang="it-IT" sz="1400" dirty="0">
              <a:solidFill>
                <a:schemeClr val="tx1"/>
              </a:solidFill>
            </a:endParaRPr>
          </a:p>
        </p:txBody>
      </p:sp>
      <p:sp>
        <p:nvSpPr>
          <p:cNvPr id="26" name="Rettangolo con angoli arrotondati 25">
            <a:extLst>
              <a:ext uri="{FF2B5EF4-FFF2-40B4-BE49-F238E27FC236}">
                <a16:creationId xmlns:a16="http://schemas.microsoft.com/office/drawing/2014/main" id="{A5095737-9BD0-C5CE-3721-E1817E8839AA}"/>
              </a:ext>
            </a:extLst>
          </p:cNvPr>
          <p:cNvSpPr/>
          <p:nvPr/>
        </p:nvSpPr>
        <p:spPr>
          <a:xfrm>
            <a:off x="125294" y="4586103"/>
            <a:ext cx="2575772" cy="878234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600" b="1" i="1" dirty="0">
                <a:solidFill>
                  <a:schemeClr val="accent2"/>
                </a:solidFill>
                <a:latin typeface="Avenir Next LT Pro" panose="020B0504020202020204" pitchFamily="34" charset="0"/>
              </a:rPr>
              <a:t>DYSLEXIA HISTORY QUESTIONS</a:t>
            </a:r>
          </a:p>
          <a:p>
            <a:pPr algn="ctr"/>
            <a:r>
              <a:rPr lang="it-IT" sz="1400" b="1" i="1" dirty="0">
                <a:solidFill>
                  <a:schemeClr val="tx1"/>
                </a:solidFill>
                <a:latin typeface="Avenir Next LT Pro" panose="020B0504020202020204" pitchFamily="34" charset="0"/>
              </a:rPr>
              <a:t>(</a:t>
            </a:r>
            <a:r>
              <a:rPr lang="it-IT" sz="1400" b="1" i="1" dirty="0" err="1">
                <a:solidFill>
                  <a:schemeClr val="tx1"/>
                </a:solidFill>
                <a:latin typeface="Avenir Next LT Pro" panose="020B0504020202020204" pitchFamily="34" charset="0"/>
              </a:rPr>
              <a:t>diagnosis</a:t>
            </a:r>
            <a:r>
              <a:rPr lang="it-IT" sz="1400" b="1" i="1" dirty="0">
                <a:solidFill>
                  <a:schemeClr val="tx1"/>
                </a:solidFill>
                <a:latin typeface="Avenir Next LT Pro" panose="020B0504020202020204" pitchFamily="34" charset="0"/>
              </a:rPr>
              <a:t> age,</a:t>
            </a:r>
          </a:p>
          <a:p>
            <a:pPr algn="ctr"/>
            <a:r>
              <a:rPr lang="it-IT" sz="1400" b="1" i="1" dirty="0">
                <a:solidFill>
                  <a:schemeClr val="tx1"/>
                </a:solidFill>
                <a:latin typeface="Avenir Next LT Pro" panose="020B0504020202020204" pitchFamily="34" charset="0"/>
              </a:rPr>
              <a:t>received support…)</a:t>
            </a:r>
            <a:endParaRPr lang="it-IT" sz="1400" dirty="0">
              <a:solidFill>
                <a:schemeClr val="tx1"/>
              </a:solidFill>
            </a:endParaRPr>
          </a:p>
        </p:txBody>
      </p:sp>
      <p:sp>
        <p:nvSpPr>
          <p:cNvPr id="27" name="Rettangolo con angoli arrotondati 26">
            <a:extLst>
              <a:ext uri="{FF2B5EF4-FFF2-40B4-BE49-F238E27FC236}">
                <a16:creationId xmlns:a16="http://schemas.microsoft.com/office/drawing/2014/main" id="{B1072790-4F69-6D1A-5468-11E68CA16F28}"/>
              </a:ext>
            </a:extLst>
          </p:cNvPr>
          <p:cNvSpPr/>
          <p:nvPr/>
        </p:nvSpPr>
        <p:spPr>
          <a:xfrm>
            <a:off x="3134219" y="5526797"/>
            <a:ext cx="3542045" cy="878234"/>
          </a:xfrm>
          <a:prstGeom prst="roundRect">
            <a:avLst/>
          </a:prstGeom>
          <a:solidFill>
            <a:srgbClr val="00B050">
              <a:alpha val="7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900" b="1" dirty="0">
                <a:solidFill>
                  <a:schemeClr val="bg1"/>
                </a:solidFill>
                <a:latin typeface="Avenir Next LT Pro" panose="020B0504020202020204" pitchFamily="34" charset="0"/>
              </a:rPr>
              <a:t>22 LEARNING STRATEGIES</a:t>
            </a:r>
          </a:p>
          <a:p>
            <a:pPr algn="ctr"/>
            <a:r>
              <a:rPr lang="it-IT" sz="1600" dirty="0">
                <a:solidFill>
                  <a:schemeClr val="bg1"/>
                </a:solidFill>
                <a:latin typeface="Avenir Next LT Pro" panose="020B0504020202020204" pitchFamily="34" charset="0"/>
              </a:rPr>
              <a:t>(tutor, </a:t>
            </a:r>
            <a:r>
              <a:rPr lang="it-IT" sz="1600" dirty="0" err="1">
                <a:solidFill>
                  <a:schemeClr val="bg1"/>
                </a:solidFill>
                <a:latin typeface="Avenir Next LT Pro" panose="020B0504020202020204" pitchFamily="34" charset="0"/>
              </a:rPr>
              <a:t>only</a:t>
            </a:r>
            <a:r>
              <a:rPr lang="it-IT" sz="1600" dirty="0">
                <a:solidFill>
                  <a:schemeClr val="bg1"/>
                </a:solidFill>
                <a:latin typeface="Avenir Next LT Pro" panose="020B0504020202020204" pitchFamily="34" charset="0"/>
              </a:rPr>
              <a:t> </a:t>
            </a:r>
            <a:r>
              <a:rPr lang="it-IT" sz="1600" dirty="0" err="1">
                <a:solidFill>
                  <a:schemeClr val="bg1"/>
                </a:solidFill>
                <a:latin typeface="Avenir Next LT Pro" panose="020B0504020202020204" pitchFamily="34" charset="0"/>
              </a:rPr>
              <a:t>oral</a:t>
            </a:r>
            <a:r>
              <a:rPr lang="it-IT" sz="1600" dirty="0">
                <a:solidFill>
                  <a:schemeClr val="bg1"/>
                </a:solidFill>
                <a:latin typeface="Avenir Next LT Pro" panose="020B0504020202020204" pitchFamily="34" charset="0"/>
              </a:rPr>
              <a:t>/</a:t>
            </a:r>
            <a:r>
              <a:rPr lang="it-IT" sz="1600" dirty="0" err="1">
                <a:solidFill>
                  <a:schemeClr val="bg1"/>
                </a:solidFill>
                <a:latin typeface="Avenir Next LT Pro" panose="020B0504020202020204" pitchFamily="34" charset="0"/>
              </a:rPr>
              <a:t>written</a:t>
            </a:r>
            <a:r>
              <a:rPr lang="it-IT" sz="1600" dirty="0">
                <a:solidFill>
                  <a:schemeClr val="bg1"/>
                </a:solidFill>
                <a:latin typeface="Avenir Next LT Pro" panose="020B0504020202020204" pitchFamily="34" charset="0"/>
              </a:rPr>
              <a:t> </a:t>
            </a:r>
            <a:r>
              <a:rPr lang="it-IT" sz="1600" dirty="0" err="1">
                <a:solidFill>
                  <a:schemeClr val="bg1"/>
                </a:solidFill>
                <a:latin typeface="Avenir Next LT Pro" panose="020B0504020202020204" pitchFamily="34" charset="0"/>
              </a:rPr>
              <a:t>exams</a:t>
            </a:r>
            <a:r>
              <a:rPr lang="it-IT" sz="1600" dirty="0">
                <a:solidFill>
                  <a:schemeClr val="bg1"/>
                </a:solidFill>
                <a:latin typeface="Avenir Next LT Pro" panose="020B0504020202020204" pitchFamily="34" charset="0"/>
              </a:rPr>
              <a:t>, split </a:t>
            </a:r>
            <a:r>
              <a:rPr lang="it-IT" sz="1600" dirty="0" err="1">
                <a:solidFill>
                  <a:schemeClr val="bg1"/>
                </a:solidFill>
                <a:latin typeface="Avenir Next LT Pro" panose="020B0504020202020204" pitchFamily="34" charset="0"/>
              </a:rPr>
              <a:t>courses</a:t>
            </a:r>
            <a:r>
              <a:rPr lang="it-IT" sz="1600" dirty="0">
                <a:solidFill>
                  <a:schemeClr val="bg1"/>
                </a:solidFill>
                <a:latin typeface="Avenir Next LT Pro" panose="020B0504020202020204" pitchFamily="34" charset="0"/>
              </a:rPr>
              <a:t> in </a:t>
            </a:r>
            <a:r>
              <a:rPr lang="it-IT" sz="1600" dirty="0" err="1">
                <a:solidFill>
                  <a:schemeClr val="bg1"/>
                </a:solidFill>
                <a:latin typeface="Avenir Next LT Pro" panose="020B0504020202020204" pitchFamily="34" charset="0"/>
              </a:rPr>
              <a:t>different</a:t>
            </a:r>
            <a:r>
              <a:rPr lang="it-IT" sz="1600" dirty="0">
                <a:solidFill>
                  <a:schemeClr val="bg1"/>
                </a:solidFill>
                <a:latin typeface="Avenir Next LT Pro" panose="020B0504020202020204" pitchFamily="34" charset="0"/>
              </a:rPr>
              <a:t> </a:t>
            </a:r>
            <a:r>
              <a:rPr lang="it-IT" sz="1600" dirty="0" err="1">
                <a:solidFill>
                  <a:schemeClr val="bg1"/>
                </a:solidFill>
                <a:latin typeface="Avenir Next LT Pro" panose="020B0504020202020204" pitchFamily="34" charset="0"/>
              </a:rPr>
              <a:t>modules</a:t>
            </a:r>
            <a:r>
              <a:rPr lang="it-IT" sz="1600" dirty="0">
                <a:solidFill>
                  <a:schemeClr val="bg1"/>
                </a:solidFill>
                <a:latin typeface="Avenir Next LT Pro" panose="020B0504020202020204" pitchFamily="34" charset="0"/>
              </a:rPr>
              <a:t>…)</a:t>
            </a:r>
            <a:endParaRPr lang="it-IT" sz="1600" dirty="0">
              <a:solidFill>
                <a:schemeClr val="bg1"/>
              </a:solidFill>
            </a:endParaRPr>
          </a:p>
        </p:txBody>
      </p:sp>
      <p:sp>
        <p:nvSpPr>
          <p:cNvPr id="28" name="Rettangolo con angoli arrotondati 27">
            <a:extLst>
              <a:ext uri="{FF2B5EF4-FFF2-40B4-BE49-F238E27FC236}">
                <a16:creationId xmlns:a16="http://schemas.microsoft.com/office/drawing/2014/main" id="{547F0EC9-8FC1-A458-3251-1EAF2A5801FA}"/>
              </a:ext>
            </a:extLst>
          </p:cNvPr>
          <p:cNvSpPr/>
          <p:nvPr/>
        </p:nvSpPr>
        <p:spPr>
          <a:xfrm>
            <a:off x="3137164" y="3646729"/>
            <a:ext cx="3542045" cy="878234"/>
          </a:xfrm>
          <a:prstGeom prst="roundRect">
            <a:avLst/>
          </a:prstGeom>
          <a:solidFill>
            <a:srgbClr val="00B050">
              <a:alpha val="7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b="1" dirty="0">
                <a:solidFill>
                  <a:schemeClr val="bg1"/>
                </a:solidFill>
                <a:latin typeface="Avenir Next LT Pro" panose="020B0504020202020204" pitchFamily="34" charset="0"/>
              </a:rPr>
              <a:t>12 ISSUES</a:t>
            </a:r>
          </a:p>
          <a:p>
            <a:pPr algn="ctr"/>
            <a:r>
              <a:rPr lang="it-IT" sz="1600" dirty="0">
                <a:solidFill>
                  <a:schemeClr val="bg1"/>
                </a:solidFill>
                <a:latin typeface="Avenir Next LT Pro" panose="020B0504020202020204" pitchFamily="34" charset="0"/>
              </a:rPr>
              <a:t>(</a:t>
            </a:r>
            <a:r>
              <a:rPr lang="it-IT" sz="1600" dirty="0" err="1">
                <a:solidFill>
                  <a:schemeClr val="bg1"/>
                </a:solidFill>
                <a:latin typeface="Avenir Next LT Pro" panose="020B0504020202020204" pitchFamily="34" charset="0"/>
              </a:rPr>
              <a:t>concentration</a:t>
            </a:r>
            <a:r>
              <a:rPr lang="it-IT" sz="1600" dirty="0">
                <a:solidFill>
                  <a:schemeClr val="bg1"/>
                </a:solidFill>
                <a:latin typeface="Avenir Next LT Pro" panose="020B0504020202020204" pitchFamily="34" charset="0"/>
              </a:rPr>
              <a:t>, text </a:t>
            </a:r>
            <a:r>
              <a:rPr lang="it-IT" sz="1600" dirty="0" err="1">
                <a:solidFill>
                  <a:schemeClr val="bg1"/>
                </a:solidFill>
                <a:latin typeface="Avenir Next LT Pro" panose="020B0504020202020204" pitchFamily="34" charset="0"/>
              </a:rPr>
              <a:t>understanding</a:t>
            </a:r>
            <a:r>
              <a:rPr lang="it-IT" sz="1600" dirty="0">
                <a:solidFill>
                  <a:schemeClr val="bg1"/>
                </a:solidFill>
                <a:latin typeface="Avenir Next LT Pro" panose="020B0504020202020204" pitchFamily="34" charset="0"/>
              </a:rPr>
              <a:t>, </a:t>
            </a:r>
            <a:r>
              <a:rPr lang="it-IT" sz="1600" dirty="0" err="1">
                <a:solidFill>
                  <a:schemeClr val="bg1"/>
                </a:solidFill>
                <a:latin typeface="Avenir Next LT Pro" panose="020B0504020202020204" pitchFamily="34" charset="0"/>
              </a:rPr>
              <a:t>memorization</a:t>
            </a:r>
            <a:r>
              <a:rPr lang="it-IT" sz="1600" dirty="0">
                <a:solidFill>
                  <a:schemeClr val="bg1"/>
                </a:solidFill>
                <a:latin typeface="Avenir Next LT Pro" panose="020B0504020202020204" pitchFamily="34" charset="0"/>
              </a:rPr>
              <a:t>…)</a:t>
            </a:r>
            <a:endParaRPr lang="it-IT" sz="1600" dirty="0">
              <a:solidFill>
                <a:schemeClr val="bg1"/>
              </a:solidFill>
            </a:endParaRPr>
          </a:p>
        </p:txBody>
      </p:sp>
      <p:sp>
        <p:nvSpPr>
          <p:cNvPr id="29" name="Rettangolo con angoli arrotondati 28">
            <a:extLst>
              <a:ext uri="{FF2B5EF4-FFF2-40B4-BE49-F238E27FC236}">
                <a16:creationId xmlns:a16="http://schemas.microsoft.com/office/drawing/2014/main" id="{059DB3B0-1BC5-0329-C927-DF047B8ADF82}"/>
              </a:ext>
            </a:extLst>
          </p:cNvPr>
          <p:cNvSpPr/>
          <p:nvPr/>
        </p:nvSpPr>
        <p:spPr>
          <a:xfrm>
            <a:off x="3137163" y="4586763"/>
            <a:ext cx="3542045" cy="878234"/>
          </a:xfrm>
          <a:prstGeom prst="roundRect">
            <a:avLst/>
          </a:prstGeom>
          <a:solidFill>
            <a:srgbClr val="00B050">
              <a:alpha val="7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b="1" dirty="0">
                <a:solidFill>
                  <a:schemeClr val="bg1"/>
                </a:solidFill>
                <a:latin typeface="Avenir Next LT Pro" panose="020B0504020202020204" pitchFamily="34" charset="0"/>
              </a:rPr>
              <a:t>17 DIGITAL TOOLS</a:t>
            </a:r>
          </a:p>
          <a:p>
            <a:pPr algn="ctr"/>
            <a:r>
              <a:rPr lang="it-IT" sz="1600" dirty="0">
                <a:solidFill>
                  <a:schemeClr val="bg1"/>
                </a:solidFill>
                <a:latin typeface="Avenir Next LT Pro" panose="020B0504020202020204" pitchFamily="34" charset="0"/>
              </a:rPr>
              <a:t>(</a:t>
            </a:r>
            <a:r>
              <a:rPr lang="it-IT" sz="1600" dirty="0" err="1">
                <a:solidFill>
                  <a:schemeClr val="bg1"/>
                </a:solidFill>
                <a:latin typeface="Avenir Next LT Pro" panose="020B0504020202020204" pitchFamily="34" charset="0"/>
              </a:rPr>
              <a:t>vocal</a:t>
            </a:r>
            <a:r>
              <a:rPr lang="it-IT" sz="1600" dirty="0">
                <a:solidFill>
                  <a:schemeClr val="bg1"/>
                </a:solidFill>
                <a:latin typeface="Avenir Next LT Pro" panose="020B0504020202020204" pitchFamily="34" charset="0"/>
              </a:rPr>
              <a:t> </a:t>
            </a:r>
            <a:r>
              <a:rPr lang="it-IT" sz="1600" dirty="0" err="1">
                <a:solidFill>
                  <a:schemeClr val="bg1"/>
                </a:solidFill>
                <a:latin typeface="Avenir Next LT Pro" panose="020B0504020202020204" pitchFamily="34" charset="0"/>
              </a:rPr>
              <a:t>assistant</a:t>
            </a:r>
            <a:r>
              <a:rPr lang="it-IT" sz="1600" dirty="0">
                <a:solidFill>
                  <a:schemeClr val="bg1"/>
                </a:solidFill>
                <a:latin typeface="Avenir Next LT Pro" panose="020B0504020202020204" pitchFamily="34" charset="0"/>
              </a:rPr>
              <a:t>, </a:t>
            </a:r>
            <a:r>
              <a:rPr lang="it-IT" sz="1600" dirty="0" err="1">
                <a:solidFill>
                  <a:schemeClr val="bg1"/>
                </a:solidFill>
                <a:latin typeface="Avenir Next LT Pro" panose="020B0504020202020204" pitchFamily="34" charset="0"/>
              </a:rPr>
              <a:t>conceptual</a:t>
            </a:r>
            <a:r>
              <a:rPr lang="it-IT" sz="1600" dirty="0">
                <a:solidFill>
                  <a:schemeClr val="bg1"/>
                </a:solidFill>
                <a:latin typeface="Avenir Next LT Pro" panose="020B0504020202020204" pitchFamily="34" charset="0"/>
              </a:rPr>
              <a:t> </a:t>
            </a:r>
            <a:r>
              <a:rPr lang="it-IT" sz="1600" dirty="0" err="1">
                <a:solidFill>
                  <a:schemeClr val="bg1"/>
                </a:solidFill>
                <a:latin typeface="Avenir Next LT Pro" panose="020B0504020202020204" pitchFamily="34" charset="0"/>
              </a:rPr>
              <a:t>maps</a:t>
            </a:r>
            <a:r>
              <a:rPr lang="it-IT" sz="1600" dirty="0">
                <a:solidFill>
                  <a:schemeClr val="bg1"/>
                </a:solidFill>
                <a:latin typeface="Avenir Next LT Pro" panose="020B0504020202020204" pitchFamily="34" charset="0"/>
              </a:rPr>
              <a:t>, word-image </a:t>
            </a:r>
            <a:r>
              <a:rPr lang="it-IT" sz="1600" dirty="0" err="1">
                <a:solidFill>
                  <a:schemeClr val="bg1"/>
                </a:solidFill>
                <a:latin typeface="Avenir Next LT Pro" panose="020B0504020202020204" pitchFamily="34" charset="0"/>
              </a:rPr>
              <a:t>association</a:t>
            </a:r>
            <a:r>
              <a:rPr lang="it-IT" sz="1600" dirty="0">
                <a:solidFill>
                  <a:schemeClr val="bg1"/>
                </a:solidFill>
                <a:latin typeface="Avenir Next LT Pro" panose="020B0504020202020204" pitchFamily="34" charset="0"/>
              </a:rPr>
              <a:t>…)</a:t>
            </a:r>
            <a:endParaRPr lang="it-IT" sz="1600" dirty="0">
              <a:solidFill>
                <a:schemeClr val="bg1"/>
              </a:solidFill>
            </a:endParaRPr>
          </a:p>
        </p:txBody>
      </p:sp>
      <p:cxnSp>
        <p:nvCxnSpPr>
          <p:cNvPr id="31" name="Connettore a gomito 30">
            <a:extLst>
              <a:ext uri="{FF2B5EF4-FFF2-40B4-BE49-F238E27FC236}">
                <a16:creationId xmlns:a16="http://schemas.microsoft.com/office/drawing/2014/main" id="{684CC2E3-366F-07A8-8012-667CD7D4FF10}"/>
              </a:ext>
            </a:extLst>
          </p:cNvPr>
          <p:cNvCxnSpPr>
            <a:cxnSpLocks/>
            <a:stCxn id="24" idx="3"/>
            <a:endCxn id="28" idx="1"/>
          </p:cNvCxnSpPr>
          <p:nvPr/>
        </p:nvCxnSpPr>
        <p:spPr>
          <a:xfrm flipV="1">
            <a:off x="2698120" y="4085846"/>
            <a:ext cx="439044" cy="1879408"/>
          </a:xfrm>
          <a:prstGeom prst="bentConnector3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nettore a gomito 32">
            <a:extLst>
              <a:ext uri="{FF2B5EF4-FFF2-40B4-BE49-F238E27FC236}">
                <a16:creationId xmlns:a16="http://schemas.microsoft.com/office/drawing/2014/main" id="{EBE1EBE0-3D21-D32D-93E5-DA6AAF77E489}"/>
              </a:ext>
            </a:extLst>
          </p:cNvPr>
          <p:cNvCxnSpPr>
            <a:cxnSpLocks/>
            <a:stCxn id="24" idx="3"/>
            <a:endCxn id="29" idx="1"/>
          </p:cNvCxnSpPr>
          <p:nvPr/>
        </p:nvCxnSpPr>
        <p:spPr>
          <a:xfrm flipV="1">
            <a:off x="2698120" y="5025880"/>
            <a:ext cx="439043" cy="939374"/>
          </a:xfrm>
          <a:prstGeom prst="bentConnector3">
            <a:avLst>
              <a:gd name="adj1" fmla="val 50000"/>
            </a:avLst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nettore a gomito 35">
            <a:extLst>
              <a:ext uri="{FF2B5EF4-FFF2-40B4-BE49-F238E27FC236}">
                <a16:creationId xmlns:a16="http://schemas.microsoft.com/office/drawing/2014/main" id="{9C45CE65-3A7C-FF20-91FA-BEB3B3147C81}"/>
              </a:ext>
            </a:extLst>
          </p:cNvPr>
          <p:cNvCxnSpPr>
            <a:cxnSpLocks/>
            <a:stCxn id="24" idx="3"/>
            <a:endCxn id="27" idx="1"/>
          </p:cNvCxnSpPr>
          <p:nvPr/>
        </p:nvCxnSpPr>
        <p:spPr>
          <a:xfrm>
            <a:off x="2698120" y="5965254"/>
            <a:ext cx="436099" cy="660"/>
          </a:xfrm>
          <a:prstGeom prst="bentConnector3">
            <a:avLst>
              <a:gd name="adj1" fmla="val 50000"/>
            </a:avLst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0" name="Immagine 49">
            <a:extLst>
              <a:ext uri="{FF2B5EF4-FFF2-40B4-BE49-F238E27FC236}">
                <a16:creationId xmlns:a16="http://schemas.microsoft.com/office/drawing/2014/main" id="{7F7D08E2-F673-9808-0D5C-175F29935274}"/>
              </a:ext>
            </a:extLst>
          </p:cNvPr>
          <p:cNvPicPr/>
          <p:nvPr/>
        </p:nvPicPr>
        <p:blipFill rotWithShape="1">
          <a:blip r:embed="rId11"/>
          <a:srcRect b="-2724"/>
          <a:stretch/>
        </p:blipFill>
        <p:spPr bwMode="auto">
          <a:xfrm>
            <a:off x="7541830" y="3691644"/>
            <a:ext cx="4491849" cy="2516963"/>
          </a:xfrm>
          <a:prstGeom prst="rect">
            <a:avLst/>
          </a:prstGeom>
          <a:ln w="34925"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2" name="Rettangolo con angoli arrotondati 51">
            <a:extLst>
              <a:ext uri="{FF2B5EF4-FFF2-40B4-BE49-F238E27FC236}">
                <a16:creationId xmlns:a16="http://schemas.microsoft.com/office/drawing/2014/main" id="{C747BE0D-6665-CAE9-4309-4EDE50971CAB}"/>
              </a:ext>
            </a:extLst>
          </p:cNvPr>
          <p:cNvSpPr/>
          <p:nvPr/>
        </p:nvSpPr>
        <p:spPr>
          <a:xfrm>
            <a:off x="8257735" y="4110854"/>
            <a:ext cx="618978" cy="767507"/>
          </a:xfrm>
          <a:prstGeom prst="roundRect">
            <a:avLst/>
          </a:prstGeom>
          <a:solidFill>
            <a:srgbClr val="FFFF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4" name="Rettangolo con angoli arrotondati 23">
            <a:extLst>
              <a:ext uri="{FF2B5EF4-FFF2-40B4-BE49-F238E27FC236}">
                <a16:creationId xmlns:a16="http://schemas.microsoft.com/office/drawing/2014/main" id="{1412C57B-1778-8EF7-18D7-96D932D4B739}"/>
              </a:ext>
            </a:extLst>
          </p:cNvPr>
          <p:cNvSpPr/>
          <p:nvPr/>
        </p:nvSpPr>
        <p:spPr>
          <a:xfrm>
            <a:off x="122349" y="5526137"/>
            <a:ext cx="2575771" cy="878234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600" b="1" i="1" dirty="0">
                <a:solidFill>
                  <a:schemeClr val="accent2"/>
                </a:solidFill>
                <a:latin typeface="Avenir Next LT Pro" panose="020B0504020202020204" pitchFamily="34" charset="0"/>
              </a:rPr>
              <a:t>QUESTIONS ABOUT ISSUES AND NEEDS RELATED TO DYSLEXIA</a:t>
            </a:r>
            <a:endParaRPr lang="it-IT" sz="1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75262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Google Shape;112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92975" y="510150"/>
            <a:ext cx="3406052" cy="109277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CasellaDiTesto 9">
            <a:extLst>
              <a:ext uri="{FF2B5EF4-FFF2-40B4-BE49-F238E27FC236}">
                <a16:creationId xmlns:a16="http://schemas.microsoft.com/office/drawing/2014/main" id="{FB1EE60B-7E66-AF39-8882-8B395EC616DE}"/>
              </a:ext>
            </a:extLst>
          </p:cNvPr>
          <p:cNvSpPr txBox="1"/>
          <p:nvPr/>
        </p:nvSpPr>
        <p:spPr>
          <a:xfrm>
            <a:off x="562099" y="2139781"/>
            <a:ext cx="6078048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latin typeface="Avenir Next LT Pro" panose="020B0504020202020204" pitchFamily="34" charset="0"/>
              </a:rPr>
              <a:t>Ing. Andrea Zingoni, PhD</a:t>
            </a:r>
          </a:p>
          <a:p>
            <a:r>
              <a:rPr lang="it-IT" sz="1600" dirty="0">
                <a:latin typeface="Avenir Next LT Pro" panose="020B0504020202020204" pitchFamily="34" charset="0"/>
              </a:rPr>
              <a:t>Professor of Computer Science and </a:t>
            </a:r>
            <a:r>
              <a:rPr lang="it-IT" sz="1600" dirty="0" err="1">
                <a:latin typeface="Avenir Next LT Pro" panose="020B0504020202020204" pitchFamily="34" charset="0"/>
              </a:rPr>
              <a:t>Artificial</a:t>
            </a:r>
            <a:r>
              <a:rPr lang="it-IT" sz="1600" dirty="0">
                <a:latin typeface="Avenir Next LT Pro" panose="020B0504020202020204" pitchFamily="34" charset="0"/>
              </a:rPr>
              <a:t> Intelligence</a:t>
            </a:r>
            <a:endParaRPr lang="it-IT" sz="300" dirty="0">
              <a:latin typeface="Avenir Next LT Pro" panose="020B0504020202020204" pitchFamily="34" charset="0"/>
            </a:endParaRPr>
          </a:p>
          <a:p>
            <a:r>
              <a:rPr lang="it-IT" sz="1100" dirty="0">
                <a:latin typeface="Avenir Next LT Pro" panose="020B0504020202020204" pitchFamily="34" charset="0"/>
              </a:rPr>
              <a:t>Department of </a:t>
            </a:r>
            <a:r>
              <a:rPr lang="it-IT" sz="1100" dirty="0" err="1">
                <a:latin typeface="Avenir Next LT Pro" panose="020B0504020202020204" pitchFamily="34" charset="0"/>
              </a:rPr>
              <a:t>Economics</a:t>
            </a:r>
            <a:r>
              <a:rPr lang="it-IT" sz="1100" dirty="0">
                <a:latin typeface="Avenir Next LT Pro" panose="020B0504020202020204" pitchFamily="34" charset="0"/>
              </a:rPr>
              <a:t>, Engineering, Business and Society - </a:t>
            </a:r>
            <a:r>
              <a:rPr lang="it-IT" sz="1200" dirty="0">
                <a:latin typeface="Avenir Next LT Pro" panose="020B0504020202020204" pitchFamily="34" charset="0"/>
              </a:rPr>
              <a:t>University of Tuscia</a:t>
            </a:r>
          </a:p>
          <a:p>
            <a:endParaRPr lang="it-IT" sz="500" dirty="0">
              <a:latin typeface="Avenir Next LT Pro" panose="020B0504020202020204" pitchFamily="34" charset="0"/>
            </a:endParaRPr>
          </a:p>
          <a:p>
            <a:r>
              <a:rPr lang="it-IT" sz="1800" dirty="0">
                <a:latin typeface="Avenir Next LT Pro" panose="020B0504020202020204" pitchFamily="34" charset="0"/>
              </a:rPr>
              <a:t>Co-founder and CEO of U-VI tech.</a:t>
            </a:r>
            <a:endParaRPr lang="it-IT" sz="400" dirty="0">
              <a:latin typeface="Avenir Next LT Pro" panose="020B0504020202020204" pitchFamily="34" charset="0"/>
            </a:endParaRPr>
          </a:p>
          <a:p>
            <a:r>
              <a:rPr lang="it-IT" sz="1200" dirty="0">
                <a:latin typeface="Avenir Next LT Pro" panose="020B0504020202020204" pitchFamily="34" charset="0"/>
              </a:rPr>
              <a:t>Innovative startup with high </a:t>
            </a:r>
            <a:r>
              <a:rPr lang="it-IT" sz="1200" dirty="0" err="1">
                <a:latin typeface="Avenir Next LT Pro" panose="020B0504020202020204" pitchFamily="34" charset="0"/>
              </a:rPr>
              <a:t>technological</a:t>
            </a:r>
            <a:r>
              <a:rPr lang="it-IT" sz="1200" dirty="0">
                <a:latin typeface="Avenir Next LT Pro" panose="020B0504020202020204" pitchFamily="34" charset="0"/>
              </a:rPr>
              <a:t> </a:t>
            </a:r>
            <a:r>
              <a:rPr lang="it-IT" sz="1200" dirty="0" err="1">
                <a:latin typeface="Avenir Next LT Pro" panose="020B0504020202020204" pitchFamily="34" charset="0"/>
              </a:rPr>
              <a:t>vocation</a:t>
            </a:r>
            <a:endParaRPr lang="it-IT" sz="1400" dirty="0">
              <a:latin typeface="Avenir Next LT Pro" panose="020B0504020202020204" pitchFamily="34" charset="0"/>
            </a:endParaRPr>
          </a:p>
          <a:p>
            <a:endParaRPr lang="it-IT" sz="500" dirty="0">
              <a:latin typeface="Avenir Next LT Pro" panose="020B0504020202020204" pitchFamily="34" charset="0"/>
            </a:endParaRPr>
          </a:p>
          <a:p>
            <a:r>
              <a:rPr lang="it-IT" sz="1800" dirty="0">
                <a:latin typeface="Avenir Next LT Pro" panose="020B0504020202020204" pitchFamily="34" charset="0"/>
              </a:rPr>
              <a:t>Co-founder and </a:t>
            </a:r>
            <a:r>
              <a:rPr lang="it-IT" sz="1800" dirty="0" err="1">
                <a:latin typeface="Avenir Next LT Pro" panose="020B0504020202020204" pitchFamily="34" charset="0"/>
              </a:rPr>
              <a:t>administrator</a:t>
            </a:r>
            <a:r>
              <a:rPr lang="it-IT" sz="1800" dirty="0">
                <a:latin typeface="Avenir Next LT Pro" panose="020B0504020202020204" pitchFamily="34" charset="0"/>
              </a:rPr>
              <a:t> of Tech4All</a:t>
            </a:r>
            <a:endParaRPr lang="it-IT" sz="400" dirty="0">
              <a:latin typeface="Avenir Next LT Pro" panose="020B0504020202020204" pitchFamily="34" charset="0"/>
            </a:endParaRPr>
          </a:p>
          <a:p>
            <a:r>
              <a:rPr lang="it-IT" sz="1200" dirty="0">
                <a:latin typeface="Avenir Next LT Pro" panose="020B0504020202020204" pitchFamily="34" charset="0"/>
              </a:rPr>
              <a:t>Innovative startup with high </a:t>
            </a:r>
            <a:r>
              <a:rPr lang="it-IT" sz="1200" dirty="0" err="1">
                <a:latin typeface="Avenir Next LT Pro" panose="020B0504020202020204" pitchFamily="34" charset="0"/>
              </a:rPr>
              <a:t>technological</a:t>
            </a:r>
            <a:r>
              <a:rPr lang="it-IT" sz="1200" dirty="0">
                <a:latin typeface="Avenir Next LT Pro" panose="020B0504020202020204" pitchFamily="34" charset="0"/>
              </a:rPr>
              <a:t> </a:t>
            </a:r>
            <a:r>
              <a:rPr lang="it-IT" sz="1200" dirty="0" err="1">
                <a:latin typeface="Avenir Next LT Pro" panose="020B0504020202020204" pitchFamily="34" charset="0"/>
              </a:rPr>
              <a:t>vocation</a:t>
            </a:r>
            <a:r>
              <a:rPr lang="it-IT" sz="1200" dirty="0">
                <a:latin typeface="Avenir Next LT Pro" panose="020B0504020202020204" pitchFamily="34" charset="0"/>
              </a:rPr>
              <a:t>, University of Tuscia spinoff</a:t>
            </a:r>
            <a:endParaRPr lang="it-IT" sz="1400" dirty="0">
              <a:latin typeface="Avenir Next LT Pro" panose="020B0504020202020204" pitchFamily="34" charset="0"/>
            </a:endParaRPr>
          </a:p>
        </p:txBody>
      </p:sp>
      <p:sp>
        <p:nvSpPr>
          <p:cNvPr id="3" name="CasellaDiTesto 9">
            <a:extLst>
              <a:ext uri="{FF2B5EF4-FFF2-40B4-BE49-F238E27FC236}">
                <a16:creationId xmlns:a16="http://schemas.microsoft.com/office/drawing/2014/main" id="{4A7BCA5F-8ACC-C660-0DA7-F4381DB3D7ED}"/>
              </a:ext>
            </a:extLst>
          </p:cNvPr>
          <p:cNvSpPr txBox="1"/>
          <p:nvPr/>
        </p:nvSpPr>
        <p:spPr>
          <a:xfrm>
            <a:off x="5776164" y="5538103"/>
            <a:ext cx="6078048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latin typeface="Avenir Next LT Pro" panose="020B0504020202020204" pitchFamily="34" charset="0"/>
              </a:rPr>
              <a:t>Lorenzo Daidone</a:t>
            </a:r>
          </a:p>
          <a:p>
            <a:endParaRPr lang="it-IT" sz="500" dirty="0">
              <a:latin typeface="Avenir Next LT Pro" panose="020B0504020202020204" pitchFamily="34" charset="0"/>
            </a:endParaRPr>
          </a:p>
          <a:p>
            <a:r>
              <a:rPr lang="it-IT" sz="1800" dirty="0">
                <a:latin typeface="Avenir Next LT Pro" panose="020B0504020202020204" pitchFamily="34" charset="0"/>
              </a:rPr>
              <a:t>Co-founder and CEO of Tech4All s.r.l.</a:t>
            </a:r>
            <a:endParaRPr lang="it-IT" sz="400" dirty="0">
              <a:latin typeface="Avenir Next LT Pro" panose="020B0504020202020204" pitchFamily="34" charset="0"/>
            </a:endParaRPr>
          </a:p>
          <a:p>
            <a:r>
              <a:rPr lang="it-IT" sz="1200" dirty="0">
                <a:latin typeface="Avenir Next LT Pro" panose="020B0504020202020204" pitchFamily="34" charset="0"/>
              </a:rPr>
              <a:t>Innovative startup with high </a:t>
            </a:r>
            <a:r>
              <a:rPr lang="it-IT" sz="1200" dirty="0" err="1">
                <a:latin typeface="Avenir Next LT Pro" panose="020B0504020202020204" pitchFamily="34" charset="0"/>
              </a:rPr>
              <a:t>technological</a:t>
            </a:r>
            <a:r>
              <a:rPr lang="it-IT" sz="1200" dirty="0">
                <a:latin typeface="Avenir Next LT Pro" panose="020B0504020202020204" pitchFamily="34" charset="0"/>
              </a:rPr>
              <a:t> </a:t>
            </a:r>
            <a:r>
              <a:rPr lang="it-IT" sz="1200" dirty="0" err="1">
                <a:latin typeface="Avenir Next LT Pro" panose="020B0504020202020204" pitchFamily="34" charset="0"/>
              </a:rPr>
              <a:t>vocation</a:t>
            </a:r>
            <a:r>
              <a:rPr lang="it-IT" sz="1200" dirty="0">
                <a:latin typeface="Avenir Next LT Pro" panose="020B0504020202020204" pitchFamily="34" charset="0"/>
              </a:rPr>
              <a:t>, University of Tuscia spinoff</a:t>
            </a:r>
            <a:endParaRPr lang="it-IT" sz="1400" dirty="0">
              <a:latin typeface="Avenir Next LT Pro" panose="020B0504020202020204" pitchFamily="34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1030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33" name="Freeform: Shape 1032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35" name="Rectangle 1034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7" name="Rectangle 1036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9" name="Freeform: Shape 1038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041" name="Isosceles Triangle 1040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Immagine che contiene testo&#10;&#10;Descrizione generata automaticamente">
            <a:extLst>
              <a:ext uri="{FF2B5EF4-FFF2-40B4-BE49-F238E27FC236}">
                <a16:creationId xmlns:a16="http://schemas.microsoft.com/office/drawing/2014/main" id="{FAF5A276-37A0-3B61-4DF8-0C24EA8EBC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54" t="24827" r="8766" b="28963"/>
          <a:stretch/>
        </p:blipFill>
        <p:spPr bwMode="auto">
          <a:xfrm>
            <a:off x="-4" y="11864"/>
            <a:ext cx="2266014" cy="842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43" name="Isosceles Triangle 1042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8984C5EC-9FAE-A577-4AFD-2F08009DE0E1}"/>
              </a:ext>
            </a:extLst>
          </p:cNvPr>
          <p:cNvSpPr txBox="1"/>
          <p:nvPr/>
        </p:nvSpPr>
        <p:spPr>
          <a:xfrm>
            <a:off x="9530939" y="3937"/>
            <a:ext cx="2684792" cy="861774"/>
          </a:xfrm>
          <a:prstGeom prst="rect">
            <a:avLst/>
          </a:prstGeom>
          <a:noFill/>
          <a:effectLst/>
        </p:spPr>
        <p:txBody>
          <a:bodyPr wrap="square" rtlCol="0">
            <a:spAutoFit/>
            <a:scene3d>
              <a:camera prst="orthographicFront">
                <a:rot lat="300000" lon="900000" rev="0"/>
              </a:camera>
              <a:lightRig rig="threePt" dir="t"/>
            </a:scene3d>
            <a:sp3d extrusionH="57150">
              <a:bevelT h="38100" prst="artDeco"/>
              <a:bevelB w="6350" h="25400"/>
            </a:sp3d>
          </a:bodyPr>
          <a:lstStyle/>
          <a:p>
            <a:pPr algn="ctr"/>
            <a:r>
              <a:rPr lang="it-IT" sz="3200" b="1" i="1" dirty="0">
                <a:ln w="12700">
                  <a:solidFill>
                    <a:schemeClr val="tx1"/>
                  </a:solidFill>
                </a:ln>
                <a:gradFill flip="none" rotWithShape="1">
                  <a:gsLst>
                    <a:gs pos="17000">
                      <a:schemeClr val="bg1">
                        <a:lumMod val="75000"/>
                      </a:schemeClr>
                    </a:gs>
                    <a:gs pos="100000">
                      <a:srgbClr val="3E69C0"/>
                    </a:gs>
                    <a:gs pos="0">
                      <a:srgbClr val="3E69C0"/>
                    </a:gs>
                    <a:gs pos="75000">
                      <a:srgbClr val="DFCF9E"/>
                    </a:gs>
                    <a:gs pos="49000">
                      <a:srgbClr val="FFDE7C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effectLst>
                  <a:glow rad="254000">
                    <a:schemeClr val="bg1"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50800" stA="20000" endPos="32000" dir="5400000" sy="-100000" algn="bl" rotWithShape="0"/>
                </a:effectLst>
                <a:latin typeface="Avenir Next LT Pro" panose="020B0504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VRAILEXIA</a:t>
            </a:r>
          </a:p>
          <a:p>
            <a:pPr algn="ctr">
              <a:lnSpc>
                <a:spcPct val="90000"/>
              </a:lnSpc>
            </a:pPr>
            <a:r>
              <a:rPr lang="it-IT" sz="2000" b="1" i="1" dirty="0">
                <a:ln w="12700">
                  <a:solidFill>
                    <a:schemeClr val="tx1"/>
                  </a:solidFill>
                </a:ln>
                <a:gradFill flip="none" rotWithShape="1">
                  <a:gsLst>
                    <a:gs pos="17000">
                      <a:schemeClr val="bg1">
                        <a:lumMod val="75000"/>
                      </a:schemeClr>
                    </a:gs>
                    <a:gs pos="100000">
                      <a:srgbClr val="3E69C0"/>
                    </a:gs>
                    <a:gs pos="0">
                      <a:srgbClr val="3E69C0"/>
                    </a:gs>
                    <a:gs pos="75000">
                      <a:srgbClr val="DFCF9E"/>
                    </a:gs>
                    <a:gs pos="49000">
                      <a:srgbClr val="FFDE7C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effectLst>
                  <a:glow rad="254000">
                    <a:schemeClr val="bg1"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50800" stA="20000" endPos="32000" dir="5400000" sy="-100000" algn="bl" rotWithShape="0"/>
                </a:effectLst>
                <a:latin typeface="Avenir Next LT Pro" panose="020B0504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PROJECT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F7FE33C3-8A7D-96F3-F863-8F3EFF5F1B51}"/>
              </a:ext>
            </a:extLst>
          </p:cNvPr>
          <p:cNvSpPr txBox="1"/>
          <p:nvPr/>
        </p:nvSpPr>
        <p:spPr>
          <a:xfrm>
            <a:off x="-23731" y="372846"/>
            <a:ext cx="12192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5000" b="1" dirty="0">
                <a:ln w="25400">
                  <a:solidFill>
                    <a:schemeClr val="tx1"/>
                  </a:solidFill>
                </a:ln>
                <a:solidFill>
                  <a:srgbClr val="C0504D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50800" stA="20000" endPos="32000" dir="5400000" sy="-100000" algn="bl" rotWithShape="0"/>
                </a:effectLst>
                <a:latin typeface="Avenir Next LT Pro" panose="020B0504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BESPECIAL</a:t>
            </a:r>
            <a:r>
              <a:rPr lang="it-IT" sz="5400" b="1" dirty="0">
                <a:ln w="25400">
                  <a:solidFill>
                    <a:schemeClr val="tx1"/>
                  </a:solidFill>
                </a:ln>
                <a:solidFill>
                  <a:srgbClr val="C0504D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50800" stA="20000" endPos="32000" dir="5400000" sy="-100000" algn="bl" rotWithShape="0"/>
                </a:effectLst>
                <a:latin typeface="Avenir Next LT Pro" panose="020B0504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 PLATFORM</a:t>
            </a:r>
            <a:endParaRPr lang="it-IT" sz="8000" b="1" dirty="0">
              <a:ln w="25400">
                <a:solidFill>
                  <a:schemeClr val="tx1"/>
                </a:solidFill>
              </a:ln>
              <a:solidFill>
                <a:srgbClr val="C0504D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  <a:reflection blurRad="50800" stA="20000" endPos="32000" dir="5400000" sy="-100000" algn="bl" rotWithShape="0"/>
              </a:effectLst>
              <a:latin typeface="Avenir Next LT Pro" panose="020B0504020202020204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8A8DDD4C-ED88-4777-AC3F-FF57604407CC}"/>
              </a:ext>
            </a:extLst>
          </p:cNvPr>
          <p:cNvSpPr txBox="1"/>
          <p:nvPr/>
        </p:nvSpPr>
        <p:spPr>
          <a:xfrm>
            <a:off x="-71193" y="1170473"/>
            <a:ext cx="1223946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5400" b="1" u="sng" dirty="0">
                <a:latin typeface="Avenir Next LT Pro" panose="020B0504020202020204" pitchFamily="34" charset="0"/>
              </a:rPr>
              <a:t>Input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9FE6D362-2D4D-8933-C0C7-9983213D27C3}"/>
              </a:ext>
            </a:extLst>
          </p:cNvPr>
          <p:cNvSpPr txBox="1"/>
          <p:nvPr/>
        </p:nvSpPr>
        <p:spPr>
          <a:xfrm>
            <a:off x="23731" y="2093803"/>
            <a:ext cx="1223946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3000" b="1" i="1" dirty="0">
                <a:solidFill>
                  <a:srgbClr val="00B050"/>
                </a:solidFill>
                <a:latin typeface="Avenir Next LT Pro" panose="020B0504020202020204" pitchFamily="34" charset="0"/>
              </a:rPr>
              <a:t>2.</a:t>
            </a:r>
            <a:r>
              <a:rPr lang="it-IT" sz="3000" b="1" i="1" dirty="0">
                <a:solidFill>
                  <a:srgbClr val="FF0000"/>
                </a:solidFill>
                <a:latin typeface="Avenir Next LT Pro" panose="020B0504020202020204" pitchFamily="34" charset="0"/>
              </a:rPr>
              <a:t> </a:t>
            </a:r>
            <a:r>
              <a:rPr lang="it-IT" sz="3000" b="1" i="1" dirty="0">
                <a:solidFill>
                  <a:srgbClr val="00B050"/>
                </a:solidFill>
                <a:latin typeface="Avenir Next LT Pro" panose="020B0504020202020204" pitchFamily="34" charset="0"/>
              </a:rPr>
              <a:t>CLINICAL REPORT</a:t>
            </a:r>
            <a:r>
              <a:rPr lang="it-IT" sz="3000" b="1" i="1" dirty="0">
                <a:latin typeface="Avenir Next LT Pro" panose="020B0504020202020204" pitchFamily="34" charset="0"/>
              </a:rPr>
              <a:t> </a:t>
            </a:r>
            <a:r>
              <a:rPr lang="it-IT" sz="3000" i="1" dirty="0" err="1">
                <a:latin typeface="Avenir Next LT Pro" panose="020B0504020202020204" pitchFamily="34" charset="0"/>
              </a:rPr>
              <a:t>about</a:t>
            </a:r>
            <a:r>
              <a:rPr lang="it-IT" sz="3000" i="1" dirty="0">
                <a:latin typeface="Avenir Next LT Pro" panose="020B0504020202020204" pitchFamily="34" charset="0"/>
              </a:rPr>
              <a:t> </a:t>
            </a:r>
            <a:r>
              <a:rPr lang="it-IT" sz="3000" b="1" i="1" dirty="0" err="1">
                <a:latin typeface="Avenir Next LT Pro" panose="020B0504020202020204" pitchFamily="34" charset="0"/>
              </a:rPr>
              <a:t>presence</a:t>
            </a:r>
            <a:r>
              <a:rPr lang="it-IT" sz="3000" b="1" i="1" dirty="0">
                <a:latin typeface="Avenir Next LT Pro" panose="020B0504020202020204" pitchFamily="34" charset="0"/>
              </a:rPr>
              <a:t> and status of </a:t>
            </a:r>
            <a:r>
              <a:rPr lang="it-IT" sz="3000" b="1" i="1" dirty="0" err="1">
                <a:latin typeface="Avenir Next LT Pro" panose="020B0504020202020204" pitchFamily="34" charset="0"/>
              </a:rPr>
              <a:t>dyslexia</a:t>
            </a:r>
            <a:r>
              <a:rPr lang="it-IT" sz="3000" i="1" dirty="0">
                <a:latin typeface="Avenir Next LT Pro" panose="020B0504020202020204" pitchFamily="34" charset="0"/>
              </a:rPr>
              <a:t>, </a:t>
            </a:r>
            <a:r>
              <a:rPr lang="it-IT" sz="3000" i="1" dirty="0" err="1">
                <a:latin typeface="Avenir Next LT Pro" panose="020B0504020202020204" pitchFamily="34" charset="0"/>
              </a:rPr>
              <a:t>produced</a:t>
            </a:r>
            <a:r>
              <a:rPr lang="it-IT" sz="3000" i="1" dirty="0">
                <a:latin typeface="Avenir Next LT Pro" panose="020B0504020202020204" pitchFamily="34" charset="0"/>
              </a:rPr>
              <a:t> from </a:t>
            </a:r>
            <a:r>
              <a:rPr lang="it-IT" sz="3000" b="1" i="1" dirty="0" err="1">
                <a:solidFill>
                  <a:srgbClr val="FF0000"/>
                </a:solidFill>
                <a:latin typeface="Avenir Next LT Pro" panose="020B0504020202020204" pitchFamily="34" charset="0"/>
              </a:rPr>
              <a:t>experts</a:t>
            </a:r>
            <a:r>
              <a:rPr lang="it-IT" sz="3000" b="1" i="1" dirty="0">
                <a:solidFill>
                  <a:srgbClr val="FF0000"/>
                </a:solidFill>
                <a:latin typeface="Avenir Next LT Pro" panose="020B0504020202020204" pitchFamily="34" charset="0"/>
              </a:rPr>
              <a:t>’ qualitative </a:t>
            </a:r>
            <a:r>
              <a:rPr lang="it-IT" sz="3000" b="1" i="1" dirty="0" err="1">
                <a:solidFill>
                  <a:srgbClr val="FF0000"/>
                </a:solidFill>
                <a:latin typeface="Avenir Next LT Pro" panose="020B0504020202020204" pitchFamily="34" charset="0"/>
              </a:rPr>
              <a:t>evaluation</a:t>
            </a:r>
            <a:endParaRPr lang="it-IT" sz="3000" b="1" i="1" dirty="0">
              <a:solidFill>
                <a:srgbClr val="FF0000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51" name="Rettangolo con angoli arrotondati 50">
            <a:extLst>
              <a:ext uri="{FF2B5EF4-FFF2-40B4-BE49-F238E27FC236}">
                <a16:creationId xmlns:a16="http://schemas.microsoft.com/office/drawing/2014/main" id="{D0D268C2-2D5B-B3FB-2EA9-6C9706BF266E}"/>
              </a:ext>
            </a:extLst>
          </p:cNvPr>
          <p:cNvSpPr/>
          <p:nvPr/>
        </p:nvSpPr>
        <p:spPr>
          <a:xfrm>
            <a:off x="7568910" y="4790153"/>
            <a:ext cx="735728" cy="764272"/>
          </a:xfrm>
          <a:prstGeom prst="roundRect">
            <a:avLst/>
          </a:prstGeom>
          <a:solidFill>
            <a:srgbClr val="FFFF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9BA4F9AF-4398-20F2-D540-874309EE220F}"/>
              </a:ext>
            </a:extLst>
          </p:cNvPr>
          <p:cNvPicPr/>
          <p:nvPr/>
        </p:nvPicPr>
        <p:blipFill rotWithShape="1">
          <a:blip r:embed="rId4"/>
          <a:srcRect b="-2724"/>
          <a:stretch/>
        </p:blipFill>
        <p:spPr bwMode="auto">
          <a:xfrm>
            <a:off x="7541830" y="3691644"/>
            <a:ext cx="4491849" cy="2516963"/>
          </a:xfrm>
          <a:prstGeom prst="rect">
            <a:avLst/>
          </a:prstGeom>
          <a:ln w="34925"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Rettangolo con angoli arrotondati 3">
            <a:extLst>
              <a:ext uri="{FF2B5EF4-FFF2-40B4-BE49-F238E27FC236}">
                <a16:creationId xmlns:a16="http://schemas.microsoft.com/office/drawing/2014/main" id="{48A8C28F-22A8-1808-C20B-0775309F4AC9}"/>
              </a:ext>
            </a:extLst>
          </p:cNvPr>
          <p:cNvSpPr/>
          <p:nvPr/>
        </p:nvSpPr>
        <p:spPr>
          <a:xfrm>
            <a:off x="537663" y="3388162"/>
            <a:ext cx="6227298" cy="2803982"/>
          </a:xfrm>
          <a:prstGeom prst="roundRect">
            <a:avLst/>
          </a:prstGeom>
          <a:solidFill>
            <a:srgbClr val="00B050">
              <a:alpha val="7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3200" b="1" dirty="0">
                <a:solidFill>
                  <a:schemeClr val="bg1"/>
                </a:solidFill>
                <a:latin typeface="Avenir Next LT Pro" panose="020B0504020202020204" pitchFamily="34" charset="0"/>
              </a:rPr>
              <a:t>INFORMATION RETRIEVAL ABOUT ISSUES OF THE STUDENT AND MOST USEFUL SUPPORT METHODOLOGIES</a:t>
            </a:r>
            <a:endParaRPr lang="it-IT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18641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1030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33" name="Freeform: Shape 1032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35" name="Rectangle 1034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7" name="Rectangle 1036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9" name="Freeform: Shape 1038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041" name="Isosceles Triangle 1040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Immagine che contiene testo&#10;&#10;Descrizione generata automaticamente">
            <a:extLst>
              <a:ext uri="{FF2B5EF4-FFF2-40B4-BE49-F238E27FC236}">
                <a16:creationId xmlns:a16="http://schemas.microsoft.com/office/drawing/2014/main" id="{FAF5A276-37A0-3B61-4DF8-0C24EA8EBC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54" t="24827" r="8766" b="28963"/>
          <a:stretch/>
        </p:blipFill>
        <p:spPr bwMode="auto">
          <a:xfrm>
            <a:off x="-4" y="11864"/>
            <a:ext cx="2266014" cy="842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43" name="Isosceles Triangle 1042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8984C5EC-9FAE-A577-4AFD-2F08009DE0E1}"/>
              </a:ext>
            </a:extLst>
          </p:cNvPr>
          <p:cNvSpPr txBox="1"/>
          <p:nvPr/>
        </p:nvSpPr>
        <p:spPr>
          <a:xfrm>
            <a:off x="9530939" y="3937"/>
            <a:ext cx="2684792" cy="861774"/>
          </a:xfrm>
          <a:prstGeom prst="rect">
            <a:avLst/>
          </a:prstGeom>
          <a:noFill/>
          <a:effectLst/>
        </p:spPr>
        <p:txBody>
          <a:bodyPr wrap="square" rtlCol="0">
            <a:spAutoFit/>
            <a:scene3d>
              <a:camera prst="orthographicFront">
                <a:rot lat="300000" lon="900000" rev="0"/>
              </a:camera>
              <a:lightRig rig="threePt" dir="t"/>
            </a:scene3d>
            <a:sp3d extrusionH="57150">
              <a:bevelT h="38100" prst="artDeco"/>
              <a:bevelB w="6350" h="25400"/>
            </a:sp3d>
          </a:bodyPr>
          <a:lstStyle/>
          <a:p>
            <a:pPr algn="ctr"/>
            <a:r>
              <a:rPr lang="it-IT" sz="3200" b="1" i="1" dirty="0">
                <a:ln w="12700">
                  <a:solidFill>
                    <a:schemeClr val="tx1"/>
                  </a:solidFill>
                </a:ln>
                <a:gradFill flip="none" rotWithShape="1">
                  <a:gsLst>
                    <a:gs pos="17000">
                      <a:schemeClr val="bg1">
                        <a:lumMod val="75000"/>
                      </a:schemeClr>
                    </a:gs>
                    <a:gs pos="100000">
                      <a:srgbClr val="3E69C0"/>
                    </a:gs>
                    <a:gs pos="0">
                      <a:srgbClr val="3E69C0"/>
                    </a:gs>
                    <a:gs pos="75000">
                      <a:srgbClr val="DFCF9E"/>
                    </a:gs>
                    <a:gs pos="49000">
                      <a:srgbClr val="FFDE7C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effectLst>
                  <a:glow rad="254000">
                    <a:schemeClr val="bg1"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50800" stA="20000" endPos="32000" dir="5400000" sy="-100000" algn="bl" rotWithShape="0"/>
                </a:effectLst>
                <a:latin typeface="Avenir Next LT Pro" panose="020B0504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VRAILEXIA</a:t>
            </a:r>
          </a:p>
          <a:p>
            <a:pPr algn="ctr">
              <a:lnSpc>
                <a:spcPct val="90000"/>
              </a:lnSpc>
            </a:pPr>
            <a:r>
              <a:rPr lang="it-IT" sz="2000" b="1" i="1" dirty="0">
                <a:ln w="12700">
                  <a:solidFill>
                    <a:schemeClr val="tx1"/>
                  </a:solidFill>
                </a:ln>
                <a:gradFill flip="none" rotWithShape="1">
                  <a:gsLst>
                    <a:gs pos="17000">
                      <a:schemeClr val="bg1">
                        <a:lumMod val="75000"/>
                      </a:schemeClr>
                    </a:gs>
                    <a:gs pos="100000">
                      <a:srgbClr val="3E69C0"/>
                    </a:gs>
                    <a:gs pos="0">
                      <a:srgbClr val="3E69C0"/>
                    </a:gs>
                    <a:gs pos="75000">
                      <a:srgbClr val="DFCF9E"/>
                    </a:gs>
                    <a:gs pos="49000">
                      <a:srgbClr val="FFDE7C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effectLst>
                  <a:glow rad="254000">
                    <a:schemeClr val="bg1"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50800" stA="20000" endPos="32000" dir="5400000" sy="-100000" algn="bl" rotWithShape="0"/>
                </a:effectLst>
                <a:latin typeface="Avenir Next LT Pro" panose="020B0504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PROJECT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F7FE33C3-8A7D-96F3-F863-8F3EFF5F1B51}"/>
              </a:ext>
            </a:extLst>
          </p:cNvPr>
          <p:cNvSpPr txBox="1"/>
          <p:nvPr/>
        </p:nvSpPr>
        <p:spPr>
          <a:xfrm>
            <a:off x="-23731" y="372846"/>
            <a:ext cx="12192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5000" b="1" dirty="0">
                <a:ln w="25400">
                  <a:solidFill>
                    <a:schemeClr val="tx1"/>
                  </a:solidFill>
                </a:ln>
                <a:solidFill>
                  <a:srgbClr val="C0504D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50800" stA="20000" endPos="32000" dir="5400000" sy="-100000" algn="bl" rotWithShape="0"/>
                </a:effectLst>
                <a:latin typeface="Avenir Next LT Pro" panose="020B0504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BESPECIAL</a:t>
            </a:r>
            <a:r>
              <a:rPr lang="it-IT" sz="5400" b="1" dirty="0">
                <a:ln w="25400">
                  <a:solidFill>
                    <a:schemeClr val="tx1"/>
                  </a:solidFill>
                </a:ln>
                <a:solidFill>
                  <a:srgbClr val="C0504D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50800" stA="20000" endPos="32000" dir="5400000" sy="-100000" algn="bl" rotWithShape="0"/>
                </a:effectLst>
                <a:latin typeface="Avenir Next LT Pro" panose="020B0504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 PLATFORM</a:t>
            </a:r>
            <a:endParaRPr lang="it-IT" sz="8000" b="1" dirty="0">
              <a:ln w="25400">
                <a:solidFill>
                  <a:schemeClr val="tx1"/>
                </a:solidFill>
              </a:ln>
              <a:solidFill>
                <a:srgbClr val="C0504D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  <a:reflection blurRad="50800" stA="20000" endPos="32000" dir="5400000" sy="-100000" algn="bl" rotWithShape="0"/>
              </a:effectLst>
              <a:latin typeface="Avenir Next LT Pro" panose="020B0504020202020204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8A8DDD4C-ED88-4777-AC3F-FF57604407CC}"/>
              </a:ext>
            </a:extLst>
          </p:cNvPr>
          <p:cNvSpPr txBox="1"/>
          <p:nvPr/>
        </p:nvSpPr>
        <p:spPr>
          <a:xfrm>
            <a:off x="-71193" y="1170473"/>
            <a:ext cx="1223946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5400" b="1" u="sng" dirty="0">
                <a:latin typeface="Avenir Next LT Pro" panose="020B0504020202020204" pitchFamily="34" charset="0"/>
              </a:rPr>
              <a:t>Input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9FE6D362-2D4D-8933-C0C7-9983213D27C3}"/>
              </a:ext>
            </a:extLst>
          </p:cNvPr>
          <p:cNvSpPr txBox="1"/>
          <p:nvPr/>
        </p:nvSpPr>
        <p:spPr>
          <a:xfrm>
            <a:off x="23731" y="1959976"/>
            <a:ext cx="1223946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3000" b="1" i="1" dirty="0">
                <a:solidFill>
                  <a:srgbClr val="00B050"/>
                </a:solidFill>
                <a:latin typeface="Avenir Next LT Pro" panose="020B0504020202020204" pitchFamily="34" charset="0"/>
              </a:rPr>
              <a:t>3.</a:t>
            </a:r>
            <a:r>
              <a:rPr lang="it-IT" sz="3000" b="1" i="1" dirty="0">
                <a:solidFill>
                  <a:srgbClr val="FF0000"/>
                </a:solidFill>
                <a:latin typeface="Avenir Next LT Pro" panose="020B0504020202020204" pitchFamily="34" charset="0"/>
              </a:rPr>
              <a:t> </a:t>
            </a:r>
            <a:r>
              <a:rPr lang="it-IT" sz="3000" i="1" dirty="0" err="1">
                <a:latin typeface="Avenir Next LT Pro" panose="020B0504020202020204" pitchFamily="34" charset="0"/>
              </a:rPr>
              <a:t>Classical</a:t>
            </a:r>
            <a:r>
              <a:rPr lang="it-IT" sz="3000" b="1" i="1" dirty="0">
                <a:solidFill>
                  <a:srgbClr val="00B050"/>
                </a:solidFill>
                <a:latin typeface="Avenir Next LT Pro" panose="020B0504020202020204" pitchFamily="34" charset="0"/>
              </a:rPr>
              <a:t> PSYCHOMETRIC TESTS</a:t>
            </a:r>
          </a:p>
          <a:p>
            <a:pPr algn="ctr"/>
            <a:r>
              <a:rPr lang="it-IT" sz="3000" i="1" dirty="0" err="1">
                <a:latin typeface="Avenir Next LT Pro" panose="020B0504020202020204" pitchFamily="34" charset="0"/>
              </a:rPr>
              <a:t>used</a:t>
            </a:r>
            <a:r>
              <a:rPr lang="it-IT" sz="3000" i="1" dirty="0">
                <a:latin typeface="Avenir Next LT Pro" panose="020B0504020202020204" pitchFamily="34" charset="0"/>
              </a:rPr>
              <a:t> to </a:t>
            </a:r>
            <a:r>
              <a:rPr lang="it-IT" sz="3000" b="1" i="1" dirty="0" err="1">
                <a:latin typeface="Avenir Next LT Pro" panose="020B0504020202020204" pitchFamily="34" charset="0"/>
              </a:rPr>
              <a:t>diagnose</a:t>
            </a:r>
            <a:r>
              <a:rPr lang="it-IT" sz="3000" i="1" dirty="0">
                <a:latin typeface="Avenir Next LT Pro" panose="020B0504020202020204" pitchFamily="34" charset="0"/>
              </a:rPr>
              <a:t> </a:t>
            </a:r>
            <a:r>
              <a:rPr lang="it-IT" sz="3000" i="1" dirty="0" err="1">
                <a:latin typeface="Avenir Next LT Pro" panose="020B0504020202020204" pitchFamily="34" charset="0"/>
              </a:rPr>
              <a:t>dyslexia</a:t>
            </a:r>
            <a:r>
              <a:rPr lang="it-IT" sz="3000" i="1" dirty="0">
                <a:latin typeface="Avenir Next LT Pro" panose="020B0504020202020204" pitchFamily="34" charset="0"/>
              </a:rPr>
              <a:t> </a:t>
            </a:r>
            <a:r>
              <a:rPr lang="it-IT" sz="3000" b="1" i="1" dirty="0" err="1">
                <a:solidFill>
                  <a:srgbClr val="FF0000"/>
                </a:solidFill>
                <a:latin typeface="Avenir Next LT Pro" panose="020B0504020202020204" pitchFamily="34" charset="0"/>
              </a:rPr>
              <a:t>quantitatively</a:t>
            </a:r>
            <a:endParaRPr lang="it-IT" sz="3000" b="1" i="1" dirty="0">
              <a:solidFill>
                <a:srgbClr val="FF0000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51" name="Rettangolo con angoli arrotondati 50">
            <a:extLst>
              <a:ext uri="{FF2B5EF4-FFF2-40B4-BE49-F238E27FC236}">
                <a16:creationId xmlns:a16="http://schemas.microsoft.com/office/drawing/2014/main" id="{D0D268C2-2D5B-B3FB-2EA9-6C9706BF266E}"/>
              </a:ext>
            </a:extLst>
          </p:cNvPr>
          <p:cNvSpPr/>
          <p:nvPr/>
        </p:nvSpPr>
        <p:spPr>
          <a:xfrm>
            <a:off x="8153815" y="5466108"/>
            <a:ext cx="775791" cy="692261"/>
          </a:xfrm>
          <a:prstGeom prst="roundRect">
            <a:avLst/>
          </a:prstGeom>
          <a:solidFill>
            <a:srgbClr val="FFFF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815E5368-96DC-D4B0-F5C1-DE3B6541F7EC}"/>
              </a:ext>
            </a:extLst>
          </p:cNvPr>
          <p:cNvPicPr/>
          <p:nvPr/>
        </p:nvPicPr>
        <p:blipFill rotWithShape="1">
          <a:blip r:embed="rId4"/>
          <a:srcRect b="-2724"/>
          <a:stretch/>
        </p:blipFill>
        <p:spPr bwMode="auto">
          <a:xfrm>
            <a:off x="7541830" y="3691644"/>
            <a:ext cx="4491849" cy="2516963"/>
          </a:xfrm>
          <a:prstGeom prst="rect">
            <a:avLst/>
          </a:prstGeom>
          <a:ln w="34925"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Rettangolo con angoli arrotondati 3">
            <a:extLst>
              <a:ext uri="{FF2B5EF4-FFF2-40B4-BE49-F238E27FC236}">
                <a16:creationId xmlns:a16="http://schemas.microsoft.com/office/drawing/2014/main" id="{48A8C28F-22A8-1808-C20B-0775309F4AC9}"/>
              </a:ext>
            </a:extLst>
          </p:cNvPr>
          <p:cNvSpPr/>
          <p:nvPr/>
        </p:nvSpPr>
        <p:spPr>
          <a:xfrm>
            <a:off x="363821" y="2995906"/>
            <a:ext cx="6908259" cy="3430907"/>
          </a:xfrm>
          <a:prstGeom prst="roundRect">
            <a:avLst/>
          </a:prstGeom>
          <a:solidFill>
            <a:srgbClr val="00B050">
              <a:alpha val="7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 b="1" u="sng" dirty="0">
                <a:solidFill>
                  <a:schemeClr val="tx1"/>
                </a:solidFill>
                <a:latin typeface="Avenir Next LT Pro" panose="020B0504020202020204" pitchFamily="34" charset="0"/>
              </a:rPr>
              <a:t>BDA 16-30</a:t>
            </a:r>
          </a:p>
          <a:p>
            <a:pPr algn="ctr"/>
            <a:r>
              <a:rPr lang="it-IT" sz="1400" b="1" dirty="0">
                <a:solidFill>
                  <a:schemeClr val="bg1"/>
                </a:solidFill>
                <a:latin typeface="Avenir Next LT Pro" panose="020B0504020202020204" pitchFamily="34" charset="0"/>
              </a:rPr>
              <a:t>Clinical </a:t>
            </a:r>
            <a:r>
              <a:rPr lang="it-IT" sz="1400" b="1" dirty="0" err="1">
                <a:solidFill>
                  <a:schemeClr val="bg1"/>
                </a:solidFill>
                <a:latin typeface="Avenir Next LT Pro" panose="020B0504020202020204" pitchFamily="34" charset="0"/>
              </a:rPr>
              <a:t>evaluation</a:t>
            </a:r>
            <a:r>
              <a:rPr lang="it-IT" sz="1400" b="1" dirty="0">
                <a:solidFill>
                  <a:schemeClr val="bg1"/>
                </a:solidFill>
                <a:latin typeface="Avenir Next LT Pro" panose="020B0504020202020204" pitchFamily="34" charset="0"/>
              </a:rPr>
              <a:t> of reading, writing and </a:t>
            </a:r>
            <a:r>
              <a:rPr lang="it-IT" sz="1400" b="1" dirty="0" err="1">
                <a:solidFill>
                  <a:schemeClr val="bg1"/>
                </a:solidFill>
                <a:latin typeface="Avenir Next LT Pro" panose="020B0504020202020204" pitchFamily="34" charset="0"/>
              </a:rPr>
              <a:t>understanding</a:t>
            </a:r>
            <a:r>
              <a:rPr lang="it-IT" sz="1400" b="1" dirty="0">
                <a:solidFill>
                  <a:schemeClr val="bg1"/>
                </a:solidFill>
                <a:latin typeface="Avenir Next LT Pro" panose="020B0504020202020204" pitchFamily="34" charset="0"/>
              </a:rPr>
              <a:t>, for </a:t>
            </a:r>
            <a:r>
              <a:rPr lang="it-IT" sz="1400" b="1" dirty="0" err="1">
                <a:solidFill>
                  <a:schemeClr val="bg1"/>
                </a:solidFill>
                <a:latin typeface="Avenir Next LT Pro" panose="020B0504020202020204" pitchFamily="34" charset="0"/>
              </a:rPr>
              <a:t>adolescents</a:t>
            </a:r>
            <a:endParaRPr lang="it-IT" sz="1400" b="1" dirty="0">
              <a:solidFill>
                <a:schemeClr val="bg1"/>
              </a:solidFill>
              <a:latin typeface="Avenir Next LT Pro" panose="020B0504020202020204" pitchFamily="34" charset="0"/>
            </a:endParaRPr>
          </a:p>
          <a:p>
            <a:pPr algn="ctr"/>
            <a:endParaRPr lang="it-IT" sz="900" b="1" dirty="0">
              <a:solidFill>
                <a:schemeClr val="bg1"/>
              </a:solidFill>
              <a:latin typeface="Avenir Next LT Pro" panose="020B0504020202020204" pitchFamily="34" charset="0"/>
            </a:endParaRPr>
          </a:p>
          <a:p>
            <a:pPr algn="ctr"/>
            <a:r>
              <a:rPr lang="it-IT" sz="2000" b="1" u="sng" dirty="0">
                <a:solidFill>
                  <a:schemeClr val="tx1"/>
                </a:solidFill>
                <a:latin typeface="Avenir Next LT Pro" panose="020B0504020202020204" pitchFamily="34" charset="0"/>
              </a:rPr>
              <a:t>STAI-Y</a:t>
            </a:r>
          </a:p>
          <a:p>
            <a:pPr algn="ctr"/>
            <a:r>
              <a:rPr lang="it-IT" sz="1400" b="1" dirty="0">
                <a:solidFill>
                  <a:schemeClr val="bg1"/>
                </a:solidFill>
                <a:latin typeface="Avenir Next LT Pro" panose="020B0504020202020204" pitchFamily="34" charset="0"/>
              </a:rPr>
              <a:t>Evaluation of the </a:t>
            </a:r>
            <a:r>
              <a:rPr lang="it-IT" sz="1400" b="1" dirty="0" err="1">
                <a:solidFill>
                  <a:schemeClr val="bg1"/>
                </a:solidFill>
                <a:latin typeface="Avenir Next LT Pro" panose="020B0504020202020204" pitchFamily="34" charset="0"/>
              </a:rPr>
              <a:t>anxiety</a:t>
            </a:r>
            <a:r>
              <a:rPr lang="it-IT" sz="1400" b="1" dirty="0">
                <a:solidFill>
                  <a:schemeClr val="bg1"/>
                </a:solidFill>
                <a:latin typeface="Avenir Next LT Pro" panose="020B0504020202020204" pitchFamily="34" charset="0"/>
              </a:rPr>
              <a:t> </a:t>
            </a:r>
            <a:r>
              <a:rPr lang="it-IT" sz="1400" b="1" dirty="0" err="1">
                <a:solidFill>
                  <a:schemeClr val="bg1"/>
                </a:solidFill>
                <a:latin typeface="Avenir Next LT Pro" panose="020B0504020202020204" pitchFamily="34" charset="0"/>
              </a:rPr>
              <a:t>level</a:t>
            </a:r>
            <a:r>
              <a:rPr lang="it-IT" sz="1400" b="1" dirty="0">
                <a:solidFill>
                  <a:schemeClr val="bg1"/>
                </a:solidFill>
                <a:latin typeface="Avenir Next LT Pro" panose="020B0504020202020204" pitchFamily="34" charset="0"/>
              </a:rPr>
              <a:t>, in front of a task to </a:t>
            </a:r>
            <a:r>
              <a:rPr lang="it-IT" sz="1400" b="1" dirty="0" err="1">
                <a:solidFill>
                  <a:schemeClr val="bg1"/>
                </a:solidFill>
                <a:latin typeface="Avenir Next LT Pro" panose="020B0504020202020204" pitchFamily="34" charset="0"/>
              </a:rPr>
              <a:t>perform</a:t>
            </a:r>
            <a:endParaRPr lang="it-IT" sz="1400" b="1" dirty="0">
              <a:solidFill>
                <a:schemeClr val="bg1"/>
              </a:solidFill>
              <a:latin typeface="Avenir Next LT Pro" panose="020B0504020202020204" pitchFamily="34" charset="0"/>
            </a:endParaRPr>
          </a:p>
          <a:p>
            <a:pPr algn="ctr"/>
            <a:endParaRPr lang="it-IT" sz="900" b="1" dirty="0">
              <a:solidFill>
                <a:schemeClr val="bg1"/>
              </a:solidFill>
              <a:latin typeface="Avenir Next LT Pro" panose="020B0504020202020204" pitchFamily="34" charset="0"/>
            </a:endParaRPr>
          </a:p>
          <a:p>
            <a:pPr algn="ctr"/>
            <a:r>
              <a:rPr lang="it-IT" sz="2000" b="1" u="sng" dirty="0">
                <a:solidFill>
                  <a:schemeClr val="tx1"/>
                </a:solidFill>
                <a:latin typeface="Avenir Next LT Pro" panose="020B0504020202020204" pitchFamily="34" charset="0"/>
              </a:rPr>
              <a:t>General Self-</a:t>
            </a:r>
            <a:r>
              <a:rPr lang="it-IT" sz="2000" b="1" u="sng" dirty="0" err="1">
                <a:solidFill>
                  <a:schemeClr val="tx1"/>
                </a:solidFill>
                <a:latin typeface="Avenir Next LT Pro" panose="020B0504020202020204" pitchFamily="34" charset="0"/>
              </a:rPr>
              <a:t>Efficacy</a:t>
            </a:r>
            <a:r>
              <a:rPr lang="it-IT" sz="2000" b="1" u="sng" dirty="0">
                <a:solidFill>
                  <a:schemeClr val="tx1"/>
                </a:solidFill>
                <a:latin typeface="Avenir Next LT Pro" panose="020B0504020202020204" pitchFamily="34" charset="0"/>
              </a:rPr>
              <a:t> Scale </a:t>
            </a:r>
          </a:p>
          <a:p>
            <a:pPr algn="ctr"/>
            <a:r>
              <a:rPr lang="it-IT" sz="1400" b="1" dirty="0">
                <a:solidFill>
                  <a:schemeClr val="bg1"/>
                </a:solidFill>
                <a:latin typeface="Avenir Next LT Pro" panose="020B0504020202020204" pitchFamily="34" charset="0"/>
              </a:rPr>
              <a:t>Evaluation of cognitive and </a:t>
            </a:r>
            <a:r>
              <a:rPr lang="it-IT" sz="1400" b="1" dirty="0" err="1">
                <a:solidFill>
                  <a:schemeClr val="bg1"/>
                </a:solidFill>
                <a:latin typeface="Avenir Next LT Pro" panose="020B0504020202020204" pitchFamily="34" charset="0"/>
              </a:rPr>
              <a:t>motivational</a:t>
            </a:r>
            <a:r>
              <a:rPr lang="it-IT" sz="1400" b="1" dirty="0">
                <a:solidFill>
                  <a:schemeClr val="bg1"/>
                </a:solidFill>
                <a:latin typeface="Avenir Next LT Pro" panose="020B0504020202020204" pitchFamily="34" charset="0"/>
              </a:rPr>
              <a:t> </a:t>
            </a:r>
            <a:r>
              <a:rPr lang="it-IT" sz="1400" b="1" dirty="0" err="1">
                <a:solidFill>
                  <a:schemeClr val="bg1"/>
                </a:solidFill>
                <a:latin typeface="Avenir Next LT Pro" panose="020B0504020202020204" pitchFamily="34" charset="0"/>
              </a:rPr>
              <a:t>aspects</a:t>
            </a:r>
            <a:endParaRPr lang="it-IT" sz="1400" b="1" dirty="0">
              <a:solidFill>
                <a:schemeClr val="bg1"/>
              </a:solidFill>
              <a:latin typeface="Avenir Next LT Pro" panose="020B0504020202020204" pitchFamily="34" charset="0"/>
            </a:endParaRPr>
          </a:p>
          <a:p>
            <a:pPr algn="ctr"/>
            <a:endParaRPr lang="it-IT" sz="900" b="1" dirty="0">
              <a:solidFill>
                <a:schemeClr val="bg1"/>
              </a:solidFill>
              <a:latin typeface="Avenir Next LT Pro" panose="020B0504020202020204" pitchFamily="34" charset="0"/>
            </a:endParaRPr>
          </a:p>
          <a:p>
            <a:pPr algn="ctr"/>
            <a:r>
              <a:rPr lang="it-IT" sz="2000" b="1" u="sng" dirty="0">
                <a:solidFill>
                  <a:schemeClr val="tx1"/>
                </a:solidFill>
                <a:latin typeface="Avenir Next LT Pro" panose="020B0504020202020204" pitchFamily="34" charset="0"/>
              </a:rPr>
              <a:t>QPA-D</a:t>
            </a:r>
            <a:r>
              <a:rPr lang="it-IT" sz="2000" b="1" dirty="0">
                <a:solidFill>
                  <a:schemeClr val="bg1"/>
                </a:solidFill>
                <a:latin typeface="Avenir Next LT Pro" panose="020B0504020202020204" pitchFamily="34" charset="0"/>
              </a:rPr>
              <a:t> </a:t>
            </a:r>
          </a:p>
          <a:p>
            <a:pPr algn="ctr"/>
            <a:r>
              <a:rPr lang="it-IT" sz="1400" b="1" dirty="0">
                <a:solidFill>
                  <a:schemeClr val="bg1"/>
                </a:solidFill>
                <a:latin typeface="Avenir Next LT Pro" panose="020B0504020202020204" pitchFamily="34" charset="0"/>
              </a:rPr>
              <a:t>Evaluation of </a:t>
            </a:r>
            <a:r>
              <a:rPr lang="it-IT" sz="1400" b="1" dirty="0" err="1">
                <a:solidFill>
                  <a:schemeClr val="bg1"/>
                </a:solidFill>
                <a:latin typeface="Avenir Next LT Pro" panose="020B0504020202020204" pitchFamily="34" charset="0"/>
              </a:rPr>
              <a:t>aspects</a:t>
            </a:r>
            <a:r>
              <a:rPr lang="it-IT" sz="1400" b="1" dirty="0">
                <a:solidFill>
                  <a:schemeClr val="bg1"/>
                </a:solidFill>
                <a:latin typeface="Avenir Next LT Pro" panose="020B0504020202020204" pitchFamily="34" charset="0"/>
              </a:rPr>
              <a:t> </a:t>
            </a:r>
            <a:r>
              <a:rPr lang="it-IT" sz="1400" b="1" dirty="0" err="1">
                <a:solidFill>
                  <a:schemeClr val="bg1"/>
                </a:solidFill>
                <a:latin typeface="Avenir Next LT Pro" panose="020B0504020202020204" pitchFamily="34" charset="0"/>
              </a:rPr>
              <a:t>linked</a:t>
            </a:r>
            <a:r>
              <a:rPr lang="it-IT" sz="1400" b="1" dirty="0">
                <a:solidFill>
                  <a:schemeClr val="bg1"/>
                </a:solidFill>
                <a:latin typeface="Avenir Next LT Pro" panose="020B0504020202020204" pitchFamily="34" charset="0"/>
              </a:rPr>
              <a:t> to </a:t>
            </a:r>
            <a:r>
              <a:rPr lang="it-IT" sz="1400" b="1" dirty="0" err="1">
                <a:solidFill>
                  <a:schemeClr val="bg1"/>
                </a:solidFill>
                <a:latin typeface="Avenir Next LT Pro" panose="020B0504020202020204" pitchFamily="34" charset="0"/>
              </a:rPr>
              <a:t>motivation</a:t>
            </a:r>
            <a:r>
              <a:rPr lang="it-IT" sz="1400" b="1" dirty="0">
                <a:solidFill>
                  <a:schemeClr val="bg1"/>
                </a:solidFill>
                <a:latin typeface="Avenir Next LT Pro" panose="020B0504020202020204" pitchFamily="34" charset="0"/>
              </a:rPr>
              <a:t>, meta-</a:t>
            </a:r>
            <a:r>
              <a:rPr lang="it-IT" sz="1400" b="1" dirty="0" err="1">
                <a:solidFill>
                  <a:schemeClr val="bg1"/>
                </a:solidFill>
                <a:latin typeface="Avenir Next LT Pro" panose="020B0504020202020204" pitchFamily="34" charset="0"/>
              </a:rPr>
              <a:t>cognition</a:t>
            </a:r>
            <a:r>
              <a:rPr lang="it-IT" sz="1400" b="1" dirty="0">
                <a:solidFill>
                  <a:schemeClr val="bg1"/>
                </a:solidFill>
                <a:latin typeface="Avenir Next LT Pro" panose="020B0504020202020204" pitchFamily="34" charset="0"/>
              </a:rPr>
              <a:t>, and learning strategies</a:t>
            </a:r>
          </a:p>
          <a:p>
            <a:pPr algn="ctr"/>
            <a:endParaRPr lang="it-IT" sz="900" b="1" dirty="0">
              <a:solidFill>
                <a:schemeClr val="bg1"/>
              </a:solidFill>
              <a:latin typeface="Avenir Next LT Pro" panose="020B0504020202020204" pitchFamily="34" charset="0"/>
            </a:endParaRPr>
          </a:p>
          <a:p>
            <a:pPr algn="ctr"/>
            <a:r>
              <a:rPr lang="it-IT" sz="2000" b="1" u="sng" dirty="0">
                <a:solidFill>
                  <a:schemeClr val="tx1"/>
                </a:solidFill>
                <a:latin typeface="Avenir Next LT Pro" panose="020B0504020202020204" pitchFamily="34" charset="0"/>
              </a:rPr>
              <a:t>R-SES </a:t>
            </a:r>
          </a:p>
          <a:p>
            <a:pPr algn="ctr"/>
            <a:r>
              <a:rPr lang="it-IT" sz="1400" b="1" dirty="0">
                <a:solidFill>
                  <a:schemeClr val="bg1"/>
                </a:solidFill>
                <a:latin typeface="Avenir Next LT Pro" panose="020B0504020202020204" pitchFamily="34" charset="0"/>
              </a:rPr>
              <a:t>Evaluation of self-</a:t>
            </a:r>
            <a:r>
              <a:rPr lang="it-IT" sz="1400" b="1" dirty="0" err="1">
                <a:solidFill>
                  <a:schemeClr val="bg1"/>
                </a:solidFill>
                <a:latin typeface="Avenir Next LT Pro" panose="020B0504020202020204" pitchFamily="34" charset="0"/>
              </a:rPr>
              <a:t>esteem</a:t>
            </a:r>
            <a:r>
              <a:rPr lang="it-IT" sz="1400" b="1" dirty="0">
                <a:solidFill>
                  <a:schemeClr val="bg1"/>
                </a:solidFill>
                <a:latin typeface="Avenir Next LT Pro" panose="020B0504020202020204" pitchFamily="34" charset="0"/>
              </a:rPr>
              <a:t> and self-</a:t>
            </a:r>
            <a:r>
              <a:rPr lang="it-IT" sz="1400" b="1" dirty="0" err="1">
                <a:solidFill>
                  <a:schemeClr val="bg1"/>
                </a:solidFill>
                <a:latin typeface="Avenir Next LT Pro" panose="020B0504020202020204" pitchFamily="34" charset="0"/>
              </a:rPr>
              <a:t>acceptance</a:t>
            </a:r>
            <a:endParaRPr lang="it-IT" sz="105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485174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1030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33" name="Freeform: Shape 1032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35" name="Rectangle 1034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7" name="Rectangle 1036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9" name="Freeform: Shape 1038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041" name="Isosceles Triangle 1040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Immagine che contiene testo&#10;&#10;Descrizione generata automaticamente">
            <a:extLst>
              <a:ext uri="{FF2B5EF4-FFF2-40B4-BE49-F238E27FC236}">
                <a16:creationId xmlns:a16="http://schemas.microsoft.com/office/drawing/2014/main" id="{FAF5A276-37A0-3B61-4DF8-0C24EA8EBC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54" t="24827" r="8766" b="28963"/>
          <a:stretch/>
        </p:blipFill>
        <p:spPr bwMode="auto">
          <a:xfrm>
            <a:off x="-4" y="11864"/>
            <a:ext cx="2266014" cy="842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43" name="Isosceles Triangle 1042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8984C5EC-9FAE-A577-4AFD-2F08009DE0E1}"/>
              </a:ext>
            </a:extLst>
          </p:cNvPr>
          <p:cNvSpPr txBox="1"/>
          <p:nvPr/>
        </p:nvSpPr>
        <p:spPr>
          <a:xfrm>
            <a:off x="9530939" y="3937"/>
            <a:ext cx="2684792" cy="861774"/>
          </a:xfrm>
          <a:prstGeom prst="rect">
            <a:avLst/>
          </a:prstGeom>
          <a:noFill/>
          <a:effectLst/>
        </p:spPr>
        <p:txBody>
          <a:bodyPr wrap="square" rtlCol="0">
            <a:spAutoFit/>
            <a:scene3d>
              <a:camera prst="orthographicFront">
                <a:rot lat="300000" lon="900000" rev="0"/>
              </a:camera>
              <a:lightRig rig="threePt" dir="t"/>
            </a:scene3d>
            <a:sp3d extrusionH="57150">
              <a:bevelT h="38100" prst="artDeco"/>
              <a:bevelB w="6350" h="25400"/>
            </a:sp3d>
          </a:bodyPr>
          <a:lstStyle/>
          <a:p>
            <a:pPr algn="ctr"/>
            <a:r>
              <a:rPr lang="it-IT" sz="3200" b="1" i="1" dirty="0">
                <a:ln w="12700">
                  <a:solidFill>
                    <a:schemeClr val="tx1"/>
                  </a:solidFill>
                </a:ln>
                <a:gradFill flip="none" rotWithShape="1">
                  <a:gsLst>
                    <a:gs pos="17000">
                      <a:schemeClr val="bg1">
                        <a:lumMod val="75000"/>
                      </a:schemeClr>
                    </a:gs>
                    <a:gs pos="100000">
                      <a:srgbClr val="3E69C0"/>
                    </a:gs>
                    <a:gs pos="0">
                      <a:srgbClr val="3E69C0"/>
                    </a:gs>
                    <a:gs pos="75000">
                      <a:srgbClr val="DFCF9E"/>
                    </a:gs>
                    <a:gs pos="49000">
                      <a:srgbClr val="FFDE7C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effectLst>
                  <a:glow rad="254000">
                    <a:schemeClr val="bg1"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50800" stA="20000" endPos="32000" dir="5400000" sy="-100000" algn="bl" rotWithShape="0"/>
                </a:effectLst>
                <a:latin typeface="Avenir Next LT Pro" panose="020B0504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VRAILEXIA</a:t>
            </a:r>
          </a:p>
          <a:p>
            <a:pPr algn="ctr">
              <a:lnSpc>
                <a:spcPct val="90000"/>
              </a:lnSpc>
            </a:pPr>
            <a:r>
              <a:rPr lang="it-IT" sz="2000" b="1" i="1" dirty="0">
                <a:ln w="12700">
                  <a:solidFill>
                    <a:schemeClr val="tx1"/>
                  </a:solidFill>
                </a:ln>
                <a:gradFill flip="none" rotWithShape="1">
                  <a:gsLst>
                    <a:gs pos="17000">
                      <a:schemeClr val="bg1">
                        <a:lumMod val="75000"/>
                      </a:schemeClr>
                    </a:gs>
                    <a:gs pos="100000">
                      <a:srgbClr val="3E69C0"/>
                    </a:gs>
                    <a:gs pos="0">
                      <a:srgbClr val="3E69C0"/>
                    </a:gs>
                    <a:gs pos="75000">
                      <a:srgbClr val="DFCF9E"/>
                    </a:gs>
                    <a:gs pos="49000">
                      <a:srgbClr val="FFDE7C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effectLst>
                  <a:glow rad="254000">
                    <a:schemeClr val="bg1"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50800" stA="20000" endPos="32000" dir="5400000" sy="-100000" algn="bl" rotWithShape="0"/>
                </a:effectLst>
                <a:latin typeface="Avenir Next LT Pro" panose="020B0504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PROJECT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F7FE33C3-8A7D-96F3-F863-8F3EFF5F1B51}"/>
              </a:ext>
            </a:extLst>
          </p:cNvPr>
          <p:cNvSpPr txBox="1"/>
          <p:nvPr/>
        </p:nvSpPr>
        <p:spPr>
          <a:xfrm>
            <a:off x="-23731" y="372846"/>
            <a:ext cx="12192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5000" b="1" dirty="0">
                <a:ln w="25400">
                  <a:solidFill>
                    <a:schemeClr val="tx1"/>
                  </a:solidFill>
                </a:ln>
                <a:solidFill>
                  <a:srgbClr val="C0504D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50800" stA="20000" endPos="32000" dir="5400000" sy="-100000" algn="bl" rotWithShape="0"/>
                </a:effectLst>
                <a:latin typeface="Avenir Next LT Pro" panose="020B0504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BESPECIAL</a:t>
            </a:r>
            <a:r>
              <a:rPr lang="it-IT" sz="5400" b="1" dirty="0">
                <a:ln w="25400">
                  <a:solidFill>
                    <a:schemeClr val="tx1"/>
                  </a:solidFill>
                </a:ln>
                <a:solidFill>
                  <a:srgbClr val="C0504D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50800" stA="20000" endPos="32000" dir="5400000" sy="-100000" algn="bl" rotWithShape="0"/>
                </a:effectLst>
                <a:latin typeface="Avenir Next LT Pro" panose="020B0504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 PLATFORM</a:t>
            </a:r>
            <a:endParaRPr lang="it-IT" sz="8000" b="1" dirty="0">
              <a:ln w="25400">
                <a:solidFill>
                  <a:schemeClr val="tx1"/>
                </a:solidFill>
              </a:ln>
              <a:solidFill>
                <a:srgbClr val="C0504D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  <a:reflection blurRad="50800" stA="20000" endPos="32000" dir="5400000" sy="-100000" algn="bl" rotWithShape="0"/>
              </a:effectLst>
              <a:latin typeface="Avenir Next LT Pro" panose="020B0504020202020204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8A8DDD4C-ED88-4777-AC3F-FF57604407CC}"/>
              </a:ext>
            </a:extLst>
          </p:cNvPr>
          <p:cNvSpPr txBox="1"/>
          <p:nvPr/>
        </p:nvSpPr>
        <p:spPr>
          <a:xfrm>
            <a:off x="-71193" y="1170473"/>
            <a:ext cx="1223946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5400" b="1" u="sng" dirty="0">
                <a:latin typeface="Avenir Next LT Pro" panose="020B0504020202020204" pitchFamily="34" charset="0"/>
              </a:rPr>
              <a:t>Interface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499B64D6-1F6B-74D9-1A0B-D2C05C865052}"/>
              </a:ext>
            </a:extLst>
          </p:cNvPr>
          <p:cNvPicPr/>
          <p:nvPr/>
        </p:nvPicPr>
        <p:blipFill rotWithShape="1">
          <a:blip r:embed="rId4"/>
          <a:srcRect b="-2724"/>
          <a:stretch/>
        </p:blipFill>
        <p:spPr bwMode="auto">
          <a:xfrm>
            <a:off x="7541830" y="3691644"/>
            <a:ext cx="4491849" cy="2516963"/>
          </a:xfrm>
          <a:prstGeom prst="rect">
            <a:avLst/>
          </a:prstGeom>
          <a:ln w="34925"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Ovale 7">
            <a:extLst>
              <a:ext uri="{FF2B5EF4-FFF2-40B4-BE49-F238E27FC236}">
                <a16:creationId xmlns:a16="http://schemas.microsoft.com/office/drawing/2014/main" id="{E4F92A30-9875-5CFE-125E-E96569863842}"/>
              </a:ext>
            </a:extLst>
          </p:cNvPr>
          <p:cNvSpPr/>
          <p:nvPr/>
        </p:nvSpPr>
        <p:spPr>
          <a:xfrm rot="19742573">
            <a:off x="8319917" y="3904920"/>
            <a:ext cx="1262208" cy="2554688"/>
          </a:xfrm>
          <a:prstGeom prst="ellipse">
            <a:avLst/>
          </a:prstGeom>
          <a:solidFill>
            <a:srgbClr val="FFFF00">
              <a:alpha val="3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Rettangolo con angoli arrotondati 11">
            <a:extLst>
              <a:ext uri="{FF2B5EF4-FFF2-40B4-BE49-F238E27FC236}">
                <a16:creationId xmlns:a16="http://schemas.microsoft.com/office/drawing/2014/main" id="{EFD65D7C-B2B1-0ED8-13A0-43ECCA87E74A}"/>
              </a:ext>
            </a:extLst>
          </p:cNvPr>
          <p:cNvSpPr/>
          <p:nvPr/>
        </p:nvSpPr>
        <p:spPr>
          <a:xfrm>
            <a:off x="80854" y="2059112"/>
            <a:ext cx="3633017" cy="1532025"/>
          </a:xfrm>
          <a:prstGeom prst="roundRect">
            <a:avLst/>
          </a:prstGeom>
          <a:solidFill>
            <a:srgbClr val="DB9695"/>
          </a:solidFill>
          <a:ln w="101600" cmpd="sng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800" dirty="0" err="1">
                <a:solidFill>
                  <a:schemeClr val="tx1"/>
                </a:solidFill>
                <a:latin typeface="Avenir Next LT Pro" panose="020B0504020202020204" pitchFamily="34" charset="0"/>
              </a:rPr>
              <a:t>Questionnaire</a:t>
            </a:r>
            <a:endParaRPr lang="it-IT" sz="2800" dirty="0">
              <a:solidFill>
                <a:schemeClr val="tx1"/>
              </a:solidFill>
              <a:latin typeface="Avenir Next LT Pro" panose="020B0504020202020204" pitchFamily="34" charset="0"/>
            </a:endParaRPr>
          </a:p>
          <a:p>
            <a:pPr algn="ctr"/>
            <a:r>
              <a:rPr lang="it-IT" sz="2800" dirty="0">
                <a:solidFill>
                  <a:schemeClr val="tx1"/>
                </a:solidFill>
                <a:latin typeface="Avenir Next LT Pro" panose="020B0504020202020204" pitchFamily="34" charset="0"/>
              </a:rPr>
              <a:t>hosting and</a:t>
            </a:r>
          </a:p>
          <a:p>
            <a:pPr algn="ctr"/>
            <a:r>
              <a:rPr lang="it-IT" sz="2800" dirty="0" err="1">
                <a:solidFill>
                  <a:schemeClr val="tx1"/>
                </a:solidFill>
                <a:latin typeface="Avenir Next LT Pro" panose="020B0504020202020204" pitchFamily="34" charset="0"/>
              </a:rPr>
              <a:t>digitalization</a:t>
            </a:r>
            <a:endParaRPr lang="it-IT" sz="2800" dirty="0">
              <a:solidFill>
                <a:schemeClr val="tx1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13" name="Rettangolo con angoli arrotondati 12">
            <a:extLst>
              <a:ext uri="{FF2B5EF4-FFF2-40B4-BE49-F238E27FC236}">
                <a16:creationId xmlns:a16="http://schemas.microsoft.com/office/drawing/2014/main" id="{F680F5FD-41DD-9C92-3FCF-25E955A56661}"/>
              </a:ext>
            </a:extLst>
          </p:cNvPr>
          <p:cNvSpPr/>
          <p:nvPr/>
        </p:nvSpPr>
        <p:spPr>
          <a:xfrm>
            <a:off x="4279491" y="2027009"/>
            <a:ext cx="3633017" cy="1532025"/>
          </a:xfrm>
          <a:prstGeom prst="roundRect">
            <a:avLst/>
          </a:prstGeom>
          <a:solidFill>
            <a:srgbClr val="DB96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800" dirty="0">
                <a:solidFill>
                  <a:schemeClr val="tx1"/>
                </a:solidFill>
                <a:latin typeface="Avenir Next LT Pro" panose="020B0504020202020204" pitchFamily="34" charset="0"/>
              </a:rPr>
              <a:t>OCR</a:t>
            </a:r>
          </a:p>
          <a:p>
            <a:pPr algn="ctr"/>
            <a:r>
              <a:rPr lang="it-IT" sz="2800" dirty="0">
                <a:solidFill>
                  <a:schemeClr val="tx1"/>
                </a:solidFill>
                <a:latin typeface="Avenir Next LT Pro" panose="020B0504020202020204" pitchFamily="34" charset="0"/>
              </a:rPr>
              <a:t>to </a:t>
            </a:r>
            <a:r>
              <a:rPr lang="it-IT" sz="2800" dirty="0" err="1">
                <a:solidFill>
                  <a:schemeClr val="tx1"/>
                </a:solidFill>
                <a:latin typeface="Avenir Next LT Pro" panose="020B0504020202020204" pitchFamily="34" charset="0"/>
              </a:rPr>
              <a:t>digitalize</a:t>
            </a:r>
            <a:endParaRPr lang="it-IT" sz="2800" dirty="0">
              <a:solidFill>
                <a:schemeClr val="tx1"/>
              </a:solidFill>
              <a:latin typeface="Avenir Next LT Pro" panose="020B0504020202020204" pitchFamily="34" charset="0"/>
            </a:endParaRPr>
          </a:p>
          <a:p>
            <a:pPr algn="ctr"/>
            <a:r>
              <a:rPr lang="it-IT" sz="2800" dirty="0">
                <a:solidFill>
                  <a:schemeClr val="tx1"/>
                </a:solidFill>
                <a:latin typeface="Avenir Next LT Pro" panose="020B0504020202020204" pitchFamily="34" charset="0"/>
              </a:rPr>
              <a:t>clinical reports</a:t>
            </a:r>
          </a:p>
        </p:txBody>
      </p:sp>
      <p:sp>
        <p:nvSpPr>
          <p:cNvPr id="14" name="Rettangolo con angoli arrotondati 13">
            <a:extLst>
              <a:ext uri="{FF2B5EF4-FFF2-40B4-BE49-F238E27FC236}">
                <a16:creationId xmlns:a16="http://schemas.microsoft.com/office/drawing/2014/main" id="{EA742A62-F9A7-AAD3-ECA8-C59E8D7AF74A}"/>
              </a:ext>
            </a:extLst>
          </p:cNvPr>
          <p:cNvSpPr/>
          <p:nvPr/>
        </p:nvSpPr>
        <p:spPr>
          <a:xfrm>
            <a:off x="8478128" y="2013639"/>
            <a:ext cx="3633017" cy="1532025"/>
          </a:xfrm>
          <a:prstGeom prst="roundRect">
            <a:avLst/>
          </a:prstGeom>
          <a:solidFill>
            <a:srgbClr val="DB96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800" dirty="0">
                <a:solidFill>
                  <a:schemeClr val="tx1"/>
                </a:solidFill>
                <a:latin typeface="Avenir Next LT Pro" panose="020B0504020202020204" pitchFamily="34" charset="0"/>
              </a:rPr>
              <a:t>Delivery</a:t>
            </a:r>
          </a:p>
          <a:p>
            <a:pPr algn="ctr"/>
            <a:r>
              <a:rPr lang="it-IT" sz="2800" dirty="0">
                <a:solidFill>
                  <a:schemeClr val="tx1"/>
                </a:solidFill>
                <a:latin typeface="Avenir Next LT Pro" panose="020B0504020202020204" pitchFamily="34" charset="0"/>
              </a:rPr>
              <a:t>of the </a:t>
            </a:r>
            <a:r>
              <a:rPr lang="it-IT" sz="2800" dirty="0" err="1">
                <a:solidFill>
                  <a:schemeClr val="tx1"/>
                </a:solidFill>
                <a:latin typeface="Avenir Next LT Pro" panose="020B0504020202020204" pitchFamily="34" charset="0"/>
              </a:rPr>
              <a:t>tests</a:t>
            </a:r>
            <a:endParaRPr lang="it-IT" sz="2800" dirty="0">
              <a:solidFill>
                <a:schemeClr val="tx1"/>
              </a:solidFill>
              <a:latin typeface="Avenir Next LT Pro" panose="020B0504020202020204" pitchFamily="34" charset="0"/>
            </a:endParaRPr>
          </a:p>
          <a:p>
            <a:pPr algn="ctr"/>
            <a:r>
              <a:rPr lang="it-IT" sz="2800" dirty="0">
                <a:solidFill>
                  <a:schemeClr val="tx1"/>
                </a:solidFill>
                <a:latin typeface="Avenir Next LT Pro" panose="020B0504020202020204" pitchFamily="34" charset="0"/>
              </a:rPr>
              <a:t>via VR</a:t>
            </a:r>
          </a:p>
        </p:txBody>
      </p:sp>
      <p:pic>
        <p:nvPicPr>
          <p:cNvPr id="15" name="Immagine 14">
            <a:extLst>
              <a:ext uri="{FF2B5EF4-FFF2-40B4-BE49-F238E27FC236}">
                <a16:creationId xmlns:a16="http://schemas.microsoft.com/office/drawing/2014/main" id="{DB93176C-1CD3-4F90-D98C-68772A5BE8F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7187"/>
          <a:stretch/>
        </p:blipFill>
        <p:spPr>
          <a:xfrm>
            <a:off x="2612413" y="3788000"/>
            <a:ext cx="3087830" cy="2841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575137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1030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33" name="Freeform: Shape 1032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35" name="Rectangle 1034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7" name="Rectangle 1036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9" name="Freeform: Shape 1038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041" name="Isosceles Triangle 1040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Immagine che contiene testo&#10;&#10;Descrizione generata automaticamente">
            <a:extLst>
              <a:ext uri="{FF2B5EF4-FFF2-40B4-BE49-F238E27FC236}">
                <a16:creationId xmlns:a16="http://schemas.microsoft.com/office/drawing/2014/main" id="{FAF5A276-37A0-3B61-4DF8-0C24EA8EBC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54" t="24827" r="8766" b="28963"/>
          <a:stretch/>
        </p:blipFill>
        <p:spPr bwMode="auto">
          <a:xfrm>
            <a:off x="-4" y="11864"/>
            <a:ext cx="2266014" cy="842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43" name="Isosceles Triangle 1042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8984C5EC-9FAE-A577-4AFD-2F08009DE0E1}"/>
              </a:ext>
            </a:extLst>
          </p:cNvPr>
          <p:cNvSpPr txBox="1"/>
          <p:nvPr/>
        </p:nvSpPr>
        <p:spPr>
          <a:xfrm>
            <a:off x="9530939" y="3937"/>
            <a:ext cx="2684792" cy="861774"/>
          </a:xfrm>
          <a:prstGeom prst="rect">
            <a:avLst/>
          </a:prstGeom>
          <a:noFill/>
          <a:effectLst/>
        </p:spPr>
        <p:txBody>
          <a:bodyPr wrap="square" rtlCol="0">
            <a:spAutoFit/>
            <a:scene3d>
              <a:camera prst="orthographicFront">
                <a:rot lat="300000" lon="900000" rev="0"/>
              </a:camera>
              <a:lightRig rig="threePt" dir="t"/>
            </a:scene3d>
            <a:sp3d extrusionH="57150">
              <a:bevelT h="38100" prst="artDeco"/>
              <a:bevelB w="6350" h="25400"/>
            </a:sp3d>
          </a:bodyPr>
          <a:lstStyle/>
          <a:p>
            <a:pPr algn="ctr"/>
            <a:r>
              <a:rPr lang="it-IT" sz="3200" b="1" i="1" dirty="0">
                <a:ln w="12700">
                  <a:solidFill>
                    <a:schemeClr val="tx1"/>
                  </a:solidFill>
                </a:ln>
                <a:gradFill flip="none" rotWithShape="1">
                  <a:gsLst>
                    <a:gs pos="17000">
                      <a:schemeClr val="bg1">
                        <a:lumMod val="75000"/>
                      </a:schemeClr>
                    </a:gs>
                    <a:gs pos="100000">
                      <a:srgbClr val="3E69C0"/>
                    </a:gs>
                    <a:gs pos="0">
                      <a:srgbClr val="3E69C0"/>
                    </a:gs>
                    <a:gs pos="75000">
                      <a:srgbClr val="DFCF9E"/>
                    </a:gs>
                    <a:gs pos="49000">
                      <a:srgbClr val="FFDE7C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effectLst>
                  <a:glow rad="254000">
                    <a:schemeClr val="bg1"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50800" stA="20000" endPos="32000" dir="5400000" sy="-100000" algn="bl" rotWithShape="0"/>
                </a:effectLst>
                <a:latin typeface="Avenir Next LT Pro" panose="020B0504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VRAILEXIA</a:t>
            </a:r>
          </a:p>
          <a:p>
            <a:pPr algn="ctr">
              <a:lnSpc>
                <a:spcPct val="90000"/>
              </a:lnSpc>
            </a:pPr>
            <a:r>
              <a:rPr lang="it-IT" sz="2000" b="1" i="1" dirty="0">
                <a:ln w="12700">
                  <a:solidFill>
                    <a:schemeClr val="tx1"/>
                  </a:solidFill>
                </a:ln>
                <a:gradFill flip="none" rotWithShape="1">
                  <a:gsLst>
                    <a:gs pos="17000">
                      <a:schemeClr val="bg1">
                        <a:lumMod val="75000"/>
                      </a:schemeClr>
                    </a:gs>
                    <a:gs pos="100000">
                      <a:srgbClr val="3E69C0"/>
                    </a:gs>
                    <a:gs pos="0">
                      <a:srgbClr val="3E69C0"/>
                    </a:gs>
                    <a:gs pos="75000">
                      <a:srgbClr val="DFCF9E"/>
                    </a:gs>
                    <a:gs pos="49000">
                      <a:srgbClr val="FFDE7C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effectLst>
                  <a:glow rad="254000">
                    <a:schemeClr val="bg1"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50800" stA="20000" endPos="32000" dir="5400000" sy="-100000" algn="bl" rotWithShape="0"/>
                </a:effectLst>
                <a:latin typeface="Avenir Next LT Pro" panose="020B0504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PROJECT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F7FE33C3-8A7D-96F3-F863-8F3EFF5F1B51}"/>
              </a:ext>
            </a:extLst>
          </p:cNvPr>
          <p:cNvSpPr txBox="1"/>
          <p:nvPr/>
        </p:nvSpPr>
        <p:spPr>
          <a:xfrm>
            <a:off x="-23731" y="372846"/>
            <a:ext cx="12192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5000" b="1" dirty="0">
                <a:ln w="25400">
                  <a:solidFill>
                    <a:schemeClr val="tx1"/>
                  </a:solidFill>
                </a:ln>
                <a:solidFill>
                  <a:srgbClr val="C0504D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50800" stA="20000" endPos="32000" dir="5400000" sy="-100000" algn="bl" rotWithShape="0"/>
                </a:effectLst>
                <a:latin typeface="Avenir Next LT Pro" panose="020B0504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BESPECIAL</a:t>
            </a:r>
            <a:r>
              <a:rPr lang="it-IT" sz="5400" b="1" dirty="0">
                <a:ln w="25400">
                  <a:solidFill>
                    <a:schemeClr val="tx1"/>
                  </a:solidFill>
                </a:ln>
                <a:solidFill>
                  <a:srgbClr val="C0504D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50800" stA="20000" endPos="32000" dir="5400000" sy="-100000" algn="bl" rotWithShape="0"/>
                </a:effectLst>
                <a:latin typeface="Avenir Next LT Pro" panose="020B0504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 PLATFORM</a:t>
            </a:r>
            <a:endParaRPr lang="it-IT" sz="8000" b="1" dirty="0">
              <a:ln w="25400">
                <a:solidFill>
                  <a:schemeClr val="tx1"/>
                </a:solidFill>
              </a:ln>
              <a:solidFill>
                <a:srgbClr val="C0504D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  <a:reflection blurRad="50800" stA="20000" endPos="32000" dir="5400000" sy="-100000" algn="bl" rotWithShape="0"/>
              </a:effectLst>
              <a:latin typeface="Avenir Next LT Pro" panose="020B0504020202020204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8A8DDD4C-ED88-4777-AC3F-FF57604407CC}"/>
              </a:ext>
            </a:extLst>
          </p:cNvPr>
          <p:cNvSpPr txBox="1"/>
          <p:nvPr/>
        </p:nvSpPr>
        <p:spPr>
          <a:xfrm>
            <a:off x="-71193" y="1170473"/>
            <a:ext cx="1223946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5400" b="1" u="sng" dirty="0">
                <a:latin typeface="Avenir Next LT Pro" panose="020B0504020202020204" pitchFamily="34" charset="0"/>
              </a:rPr>
              <a:t>Interface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499B64D6-1F6B-74D9-1A0B-D2C05C865052}"/>
              </a:ext>
            </a:extLst>
          </p:cNvPr>
          <p:cNvPicPr/>
          <p:nvPr/>
        </p:nvPicPr>
        <p:blipFill rotWithShape="1">
          <a:blip r:embed="rId4"/>
          <a:srcRect b="-2724"/>
          <a:stretch/>
        </p:blipFill>
        <p:spPr bwMode="auto">
          <a:xfrm>
            <a:off x="7541830" y="3691644"/>
            <a:ext cx="4491849" cy="2516963"/>
          </a:xfrm>
          <a:prstGeom prst="rect">
            <a:avLst/>
          </a:prstGeom>
          <a:ln w="34925"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Ovale 7">
            <a:extLst>
              <a:ext uri="{FF2B5EF4-FFF2-40B4-BE49-F238E27FC236}">
                <a16:creationId xmlns:a16="http://schemas.microsoft.com/office/drawing/2014/main" id="{E4F92A30-9875-5CFE-125E-E96569863842}"/>
              </a:ext>
            </a:extLst>
          </p:cNvPr>
          <p:cNvSpPr/>
          <p:nvPr/>
        </p:nvSpPr>
        <p:spPr>
          <a:xfrm rot="19742573">
            <a:off x="8319917" y="3904920"/>
            <a:ext cx="1262208" cy="2554688"/>
          </a:xfrm>
          <a:prstGeom prst="ellipse">
            <a:avLst/>
          </a:prstGeom>
          <a:solidFill>
            <a:srgbClr val="FFFF00">
              <a:alpha val="3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Rettangolo con angoli arrotondati 11">
            <a:extLst>
              <a:ext uri="{FF2B5EF4-FFF2-40B4-BE49-F238E27FC236}">
                <a16:creationId xmlns:a16="http://schemas.microsoft.com/office/drawing/2014/main" id="{EFD65D7C-B2B1-0ED8-13A0-43ECCA87E74A}"/>
              </a:ext>
            </a:extLst>
          </p:cNvPr>
          <p:cNvSpPr/>
          <p:nvPr/>
        </p:nvSpPr>
        <p:spPr>
          <a:xfrm>
            <a:off x="80854" y="2059112"/>
            <a:ext cx="3633017" cy="1532025"/>
          </a:xfrm>
          <a:prstGeom prst="roundRect">
            <a:avLst/>
          </a:prstGeom>
          <a:solidFill>
            <a:srgbClr val="DB9695"/>
          </a:solidFill>
          <a:ln w="1016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800" dirty="0" err="1">
                <a:solidFill>
                  <a:schemeClr val="tx1"/>
                </a:solidFill>
                <a:latin typeface="Avenir Next LT Pro" panose="020B0504020202020204" pitchFamily="34" charset="0"/>
              </a:rPr>
              <a:t>Questionnaire</a:t>
            </a:r>
            <a:endParaRPr lang="it-IT" sz="2800" dirty="0">
              <a:solidFill>
                <a:schemeClr val="tx1"/>
              </a:solidFill>
              <a:latin typeface="Avenir Next LT Pro" panose="020B0504020202020204" pitchFamily="34" charset="0"/>
            </a:endParaRPr>
          </a:p>
          <a:p>
            <a:pPr algn="ctr"/>
            <a:r>
              <a:rPr lang="it-IT" sz="2800" dirty="0">
                <a:solidFill>
                  <a:schemeClr val="tx1"/>
                </a:solidFill>
                <a:latin typeface="Avenir Next LT Pro" panose="020B0504020202020204" pitchFamily="34" charset="0"/>
              </a:rPr>
              <a:t>hosting and</a:t>
            </a:r>
          </a:p>
          <a:p>
            <a:pPr algn="ctr"/>
            <a:r>
              <a:rPr lang="it-IT" sz="2800" dirty="0" err="1">
                <a:solidFill>
                  <a:schemeClr val="tx1"/>
                </a:solidFill>
                <a:latin typeface="Avenir Next LT Pro" panose="020B0504020202020204" pitchFamily="34" charset="0"/>
              </a:rPr>
              <a:t>digitalization</a:t>
            </a:r>
            <a:endParaRPr lang="it-IT" sz="2800" dirty="0">
              <a:solidFill>
                <a:schemeClr val="tx1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13" name="Rettangolo con angoli arrotondati 12">
            <a:extLst>
              <a:ext uri="{FF2B5EF4-FFF2-40B4-BE49-F238E27FC236}">
                <a16:creationId xmlns:a16="http://schemas.microsoft.com/office/drawing/2014/main" id="{F680F5FD-41DD-9C92-3FCF-25E955A56661}"/>
              </a:ext>
            </a:extLst>
          </p:cNvPr>
          <p:cNvSpPr/>
          <p:nvPr/>
        </p:nvSpPr>
        <p:spPr>
          <a:xfrm>
            <a:off x="4279491" y="2027009"/>
            <a:ext cx="3633017" cy="1532025"/>
          </a:xfrm>
          <a:prstGeom prst="roundRect">
            <a:avLst/>
          </a:prstGeom>
          <a:solidFill>
            <a:srgbClr val="DB9695"/>
          </a:solidFill>
          <a:ln w="1016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800" dirty="0">
                <a:solidFill>
                  <a:schemeClr val="tx1"/>
                </a:solidFill>
                <a:latin typeface="Avenir Next LT Pro" panose="020B0504020202020204" pitchFamily="34" charset="0"/>
              </a:rPr>
              <a:t>OCR</a:t>
            </a:r>
          </a:p>
          <a:p>
            <a:pPr algn="ctr"/>
            <a:r>
              <a:rPr lang="it-IT" sz="2800" dirty="0">
                <a:solidFill>
                  <a:schemeClr val="tx1"/>
                </a:solidFill>
                <a:latin typeface="Avenir Next LT Pro" panose="020B0504020202020204" pitchFamily="34" charset="0"/>
              </a:rPr>
              <a:t>to </a:t>
            </a:r>
            <a:r>
              <a:rPr lang="it-IT" sz="2800" dirty="0" err="1">
                <a:solidFill>
                  <a:schemeClr val="tx1"/>
                </a:solidFill>
                <a:latin typeface="Avenir Next LT Pro" panose="020B0504020202020204" pitchFamily="34" charset="0"/>
              </a:rPr>
              <a:t>digitalize</a:t>
            </a:r>
            <a:endParaRPr lang="it-IT" sz="2800" dirty="0">
              <a:solidFill>
                <a:schemeClr val="tx1"/>
              </a:solidFill>
              <a:latin typeface="Avenir Next LT Pro" panose="020B0504020202020204" pitchFamily="34" charset="0"/>
            </a:endParaRPr>
          </a:p>
          <a:p>
            <a:pPr algn="ctr"/>
            <a:r>
              <a:rPr lang="it-IT" sz="2800" dirty="0">
                <a:solidFill>
                  <a:schemeClr val="tx1"/>
                </a:solidFill>
                <a:latin typeface="Avenir Next LT Pro" panose="020B0504020202020204" pitchFamily="34" charset="0"/>
              </a:rPr>
              <a:t>clinical reports</a:t>
            </a:r>
          </a:p>
        </p:txBody>
      </p:sp>
      <p:sp>
        <p:nvSpPr>
          <p:cNvPr id="14" name="Rettangolo con angoli arrotondati 13">
            <a:extLst>
              <a:ext uri="{FF2B5EF4-FFF2-40B4-BE49-F238E27FC236}">
                <a16:creationId xmlns:a16="http://schemas.microsoft.com/office/drawing/2014/main" id="{EA742A62-F9A7-AAD3-ECA8-C59E8D7AF74A}"/>
              </a:ext>
            </a:extLst>
          </p:cNvPr>
          <p:cNvSpPr/>
          <p:nvPr/>
        </p:nvSpPr>
        <p:spPr>
          <a:xfrm>
            <a:off x="8478128" y="2013639"/>
            <a:ext cx="3633017" cy="1532025"/>
          </a:xfrm>
          <a:prstGeom prst="roundRect">
            <a:avLst/>
          </a:prstGeom>
          <a:solidFill>
            <a:srgbClr val="DB96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800" dirty="0">
                <a:solidFill>
                  <a:schemeClr val="tx1"/>
                </a:solidFill>
                <a:latin typeface="Avenir Next LT Pro" panose="020B0504020202020204" pitchFamily="34" charset="0"/>
              </a:rPr>
              <a:t>Delivery</a:t>
            </a:r>
          </a:p>
          <a:p>
            <a:pPr algn="ctr"/>
            <a:r>
              <a:rPr lang="it-IT" sz="2800" dirty="0">
                <a:solidFill>
                  <a:schemeClr val="tx1"/>
                </a:solidFill>
                <a:latin typeface="Avenir Next LT Pro" panose="020B0504020202020204" pitchFamily="34" charset="0"/>
              </a:rPr>
              <a:t>of the </a:t>
            </a:r>
            <a:r>
              <a:rPr lang="it-IT" sz="2800" dirty="0" err="1">
                <a:solidFill>
                  <a:schemeClr val="tx1"/>
                </a:solidFill>
                <a:latin typeface="Avenir Next LT Pro" panose="020B0504020202020204" pitchFamily="34" charset="0"/>
              </a:rPr>
              <a:t>tests</a:t>
            </a:r>
            <a:endParaRPr lang="it-IT" sz="2800" dirty="0">
              <a:solidFill>
                <a:schemeClr val="tx1"/>
              </a:solidFill>
              <a:latin typeface="Avenir Next LT Pro" panose="020B0504020202020204" pitchFamily="34" charset="0"/>
            </a:endParaRPr>
          </a:p>
          <a:p>
            <a:pPr algn="ctr"/>
            <a:r>
              <a:rPr lang="it-IT" sz="2800" dirty="0">
                <a:solidFill>
                  <a:schemeClr val="tx1"/>
                </a:solidFill>
                <a:latin typeface="Avenir Next LT Pro" panose="020B0504020202020204" pitchFamily="34" charset="0"/>
              </a:rPr>
              <a:t>via VR</a:t>
            </a: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FAE18F61-063E-3D31-5D7D-9C0A3E785CA9}"/>
              </a:ext>
            </a:extLst>
          </p:cNvPr>
          <p:cNvSpPr txBox="1"/>
          <p:nvPr/>
        </p:nvSpPr>
        <p:spPr>
          <a:xfrm>
            <a:off x="5115936" y="4647040"/>
            <a:ext cx="2288151" cy="954107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20000"/>
                  <a:lumOff val="80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rgbClr val="C0504D"/>
            </a:solidFill>
            <a:prstDash val="dash"/>
          </a:ln>
        </p:spPr>
        <p:txBody>
          <a:bodyPr wrap="square">
            <a:spAutoFit/>
          </a:bodyPr>
          <a:lstStyle/>
          <a:p>
            <a:pPr algn="ctr"/>
            <a:r>
              <a:rPr lang="it-IT" sz="2800" b="1" i="1" dirty="0">
                <a:solidFill>
                  <a:schemeClr val="tx1"/>
                </a:solidFill>
                <a:latin typeface="Avenir Next LT Pro" panose="020B0504020202020204" pitchFamily="34" charset="0"/>
              </a:rPr>
              <a:t>KEYWORDS</a:t>
            </a:r>
          </a:p>
          <a:p>
            <a:pPr algn="ctr"/>
            <a:r>
              <a:rPr lang="it-IT" sz="2800" b="1" i="1" dirty="0">
                <a:latin typeface="Avenir Next LT Pro" panose="020B0504020202020204" pitchFamily="34" charset="0"/>
              </a:rPr>
              <a:t>DETECTION</a:t>
            </a:r>
            <a:endParaRPr lang="it-IT" sz="2800" b="1" i="1" dirty="0">
              <a:solidFill>
                <a:schemeClr val="tx1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19" name="Freccia a destra 18">
            <a:extLst>
              <a:ext uri="{FF2B5EF4-FFF2-40B4-BE49-F238E27FC236}">
                <a16:creationId xmlns:a16="http://schemas.microsoft.com/office/drawing/2014/main" id="{7CD3F720-C981-4459-A8B0-57B4DD1278E7}"/>
              </a:ext>
            </a:extLst>
          </p:cNvPr>
          <p:cNvSpPr/>
          <p:nvPr/>
        </p:nvSpPr>
        <p:spPr>
          <a:xfrm>
            <a:off x="4796467" y="4715280"/>
            <a:ext cx="238522" cy="817629"/>
          </a:xfrm>
          <a:prstGeom prst="rightArrow">
            <a:avLst/>
          </a:prstGeom>
          <a:solidFill>
            <a:srgbClr val="9537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4" name="Gruppo 3">
            <a:extLst>
              <a:ext uri="{FF2B5EF4-FFF2-40B4-BE49-F238E27FC236}">
                <a16:creationId xmlns:a16="http://schemas.microsoft.com/office/drawing/2014/main" id="{F7E1B277-3C5D-B47C-4818-A9DC11E8F79D}"/>
              </a:ext>
            </a:extLst>
          </p:cNvPr>
          <p:cNvGrpSpPr/>
          <p:nvPr/>
        </p:nvGrpSpPr>
        <p:grpSpPr>
          <a:xfrm>
            <a:off x="57973" y="3827987"/>
            <a:ext cx="4766453" cy="2915483"/>
            <a:chOff x="50299" y="2759739"/>
            <a:chExt cx="4757367" cy="2270416"/>
          </a:xfrm>
        </p:grpSpPr>
        <p:sp>
          <p:nvSpPr>
            <p:cNvPr id="6" name="Rettangolo arrotondato 45">
              <a:extLst>
                <a:ext uri="{FF2B5EF4-FFF2-40B4-BE49-F238E27FC236}">
                  <a16:creationId xmlns:a16="http://schemas.microsoft.com/office/drawing/2014/main" id="{BF78AE42-7B1C-EC5D-6163-63F412B1EC93}"/>
                </a:ext>
              </a:extLst>
            </p:cNvPr>
            <p:cNvSpPr/>
            <p:nvPr/>
          </p:nvSpPr>
          <p:spPr>
            <a:xfrm>
              <a:off x="50299" y="2759739"/>
              <a:ext cx="4757367" cy="2018675"/>
            </a:xfrm>
            <a:prstGeom prst="roundRect">
              <a:avLst/>
            </a:prstGeom>
            <a:solidFill>
              <a:srgbClr val="9537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85750" indent="-285750">
                <a:buClr>
                  <a:schemeClr val="bg1"/>
                </a:buClr>
                <a:buFont typeface="Arial" charset="0"/>
                <a:buChar char="•"/>
              </a:pPr>
              <a:endParaRPr lang="it-IT" sz="2000" b="1" dirty="0">
                <a:solidFill>
                  <a:schemeClr val="bg1"/>
                </a:solidFill>
                <a:latin typeface="Lato"/>
                <a:ea typeface="Lato"/>
                <a:cs typeface="Lato"/>
                <a:sym typeface="Lato"/>
              </a:endParaRPr>
            </a:p>
            <a:p>
              <a:pPr marL="285750" indent="-285750">
                <a:buClr>
                  <a:schemeClr val="bg1"/>
                </a:buClr>
                <a:buFont typeface="Arial" charset="0"/>
                <a:buChar char="•"/>
              </a:pPr>
              <a:endParaRPr lang="it-IT" sz="2000" dirty="0"/>
            </a:p>
          </p:txBody>
        </p:sp>
        <p:sp>
          <p:nvSpPr>
            <p:cNvPr id="11" name="CasellaDiTesto 10">
              <a:extLst>
                <a:ext uri="{FF2B5EF4-FFF2-40B4-BE49-F238E27FC236}">
                  <a16:creationId xmlns:a16="http://schemas.microsoft.com/office/drawing/2014/main" id="{2ACDBE1B-AED7-E92A-D79B-0EB9CABEAA17}"/>
                </a:ext>
              </a:extLst>
            </p:cNvPr>
            <p:cNvSpPr txBox="1"/>
            <p:nvPr/>
          </p:nvSpPr>
          <p:spPr>
            <a:xfrm>
              <a:off x="79061" y="2777170"/>
              <a:ext cx="4698464" cy="22529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Clr>
                  <a:schemeClr val="bg1"/>
                </a:buClr>
              </a:pPr>
              <a:r>
                <a:rPr lang="it-IT" sz="2600" b="1" u="sng" dirty="0">
                  <a:solidFill>
                    <a:schemeClr val="bg1"/>
                  </a:solidFill>
                  <a:latin typeface="Avenir Next LT Pro" panose="020B0504020202020204" pitchFamily="34" charset="0"/>
                  <a:ea typeface="Lato"/>
                  <a:cs typeface="Lato"/>
                  <a:sym typeface="Lato"/>
                </a:rPr>
                <a:t>Google Vision API</a:t>
              </a:r>
            </a:p>
            <a:p>
              <a:pPr algn="ctr">
                <a:buClr>
                  <a:schemeClr val="bg1"/>
                </a:buClr>
              </a:pPr>
              <a:endParaRPr lang="it-IT" sz="1600" b="1" dirty="0">
                <a:solidFill>
                  <a:schemeClr val="bg1"/>
                </a:solidFill>
                <a:latin typeface="Avenir Next LT Pro" panose="020B0504020202020204" pitchFamily="34" charset="0"/>
                <a:ea typeface="Lato"/>
                <a:cs typeface="Lato"/>
                <a:sym typeface="Lato"/>
              </a:endParaRPr>
            </a:p>
            <a:p>
              <a:pPr marL="285750" indent="-285750">
                <a:buClr>
                  <a:schemeClr val="bg1"/>
                </a:buClr>
                <a:buFont typeface="Arial" charset="0"/>
                <a:buChar char="•"/>
              </a:pPr>
              <a:r>
                <a:rPr lang="it-IT" sz="2000" b="1" dirty="0" err="1">
                  <a:solidFill>
                    <a:schemeClr val="bg1"/>
                  </a:solidFill>
                  <a:latin typeface="Avenir Next LT Pro" panose="020B0504020202020204" pitchFamily="34" charset="0"/>
                  <a:ea typeface="Lato"/>
                  <a:cs typeface="Lato"/>
                  <a:sym typeface="Lato"/>
                </a:rPr>
                <a:t>Identification</a:t>
              </a:r>
              <a:r>
                <a:rPr lang="it-IT" sz="2000" b="1" dirty="0">
                  <a:solidFill>
                    <a:schemeClr val="bg1"/>
                  </a:solidFill>
                  <a:latin typeface="Avenir Next LT Pro" panose="020B0504020202020204" pitchFamily="34" charset="0"/>
                  <a:ea typeface="Lato"/>
                  <a:cs typeface="Lato"/>
                  <a:sym typeface="Lato"/>
                </a:rPr>
                <a:t> and </a:t>
              </a:r>
              <a:r>
                <a:rPr lang="it-IT" sz="2000" b="1" dirty="0" err="1">
                  <a:solidFill>
                    <a:schemeClr val="bg1"/>
                  </a:solidFill>
                  <a:latin typeface="Avenir Next LT Pro" panose="020B0504020202020204" pitchFamily="34" charset="0"/>
                  <a:ea typeface="Lato"/>
                  <a:cs typeface="Lato"/>
                  <a:sym typeface="Lato"/>
                </a:rPr>
                <a:t>extraction</a:t>
              </a:r>
              <a:r>
                <a:rPr lang="it-IT" sz="2000" b="1" dirty="0">
                  <a:solidFill>
                    <a:schemeClr val="bg1"/>
                  </a:solidFill>
                  <a:latin typeface="Avenir Next LT Pro" panose="020B0504020202020204" pitchFamily="34" charset="0"/>
                  <a:ea typeface="Lato"/>
                  <a:cs typeface="Lato"/>
                  <a:sym typeface="Lato"/>
                </a:rPr>
                <a:t> of text</a:t>
              </a:r>
            </a:p>
            <a:p>
              <a:pPr marL="285750" indent="-285750">
                <a:buClr>
                  <a:schemeClr val="bg1"/>
                </a:buClr>
                <a:buFont typeface="Arial" charset="0"/>
                <a:buChar char="•"/>
              </a:pPr>
              <a:endParaRPr lang="it-IT" sz="600" b="1" dirty="0">
                <a:solidFill>
                  <a:schemeClr val="bg1"/>
                </a:solidFill>
                <a:latin typeface="Avenir Next LT Pro" panose="020B0504020202020204" pitchFamily="34" charset="0"/>
                <a:ea typeface="Lato"/>
                <a:cs typeface="Lato"/>
                <a:sym typeface="Lato"/>
              </a:endParaRPr>
            </a:p>
            <a:p>
              <a:pPr marL="285750" indent="-285750">
                <a:buClr>
                  <a:schemeClr val="bg1"/>
                </a:buClr>
                <a:buFont typeface="Arial" charset="0"/>
                <a:buChar char="•"/>
              </a:pPr>
              <a:r>
                <a:rPr lang="it-IT" sz="2000" b="1" dirty="0" err="1">
                  <a:solidFill>
                    <a:schemeClr val="bg1"/>
                  </a:solidFill>
                  <a:latin typeface="Avenir Next LT Pro" panose="020B0504020202020204" pitchFamily="34" charset="0"/>
                  <a:ea typeface="Lato"/>
                  <a:cs typeface="Lato"/>
                  <a:sym typeface="Lato"/>
                </a:rPr>
                <a:t>Tokenization</a:t>
              </a:r>
              <a:endParaRPr lang="it-IT" sz="2000" b="1" dirty="0">
                <a:solidFill>
                  <a:schemeClr val="bg1"/>
                </a:solidFill>
                <a:latin typeface="Avenir Next LT Pro" panose="020B0504020202020204" pitchFamily="34" charset="0"/>
                <a:ea typeface="Lato"/>
                <a:cs typeface="Lato"/>
                <a:sym typeface="Lato"/>
              </a:endParaRPr>
            </a:p>
            <a:p>
              <a:pPr marL="285750" indent="-285750">
                <a:buClr>
                  <a:schemeClr val="bg1"/>
                </a:buClr>
                <a:buFont typeface="Arial" charset="0"/>
                <a:buChar char="•"/>
              </a:pPr>
              <a:endParaRPr lang="it-IT" sz="600" b="1" dirty="0">
                <a:solidFill>
                  <a:schemeClr val="bg1"/>
                </a:solidFill>
                <a:latin typeface="Avenir Next LT Pro" panose="020B0504020202020204" pitchFamily="34" charset="0"/>
                <a:ea typeface="Lato"/>
                <a:cs typeface="Lato"/>
                <a:sym typeface="Lato"/>
              </a:endParaRPr>
            </a:p>
            <a:p>
              <a:pPr marL="285750" indent="-285750">
                <a:buClr>
                  <a:schemeClr val="bg1"/>
                </a:buClr>
                <a:buFont typeface="Arial" charset="0"/>
                <a:buChar char="•"/>
              </a:pPr>
              <a:r>
                <a:rPr lang="it-IT" sz="2000" b="1" dirty="0">
                  <a:solidFill>
                    <a:schemeClr val="bg1"/>
                  </a:solidFill>
                  <a:latin typeface="Avenir Next LT Pro" panose="020B0504020202020204" pitchFamily="34" charset="0"/>
                  <a:ea typeface="Lato"/>
                  <a:cs typeface="Lato"/>
                  <a:sym typeface="Lato"/>
                </a:rPr>
                <a:t>Stop words </a:t>
              </a:r>
              <a:r>
                <a:rPr lang="it-IT" sz="2000" b="1" dirty="0" err="1">
                  <a:solidFill>
                    <a:schemeClr val="bg1"/>
                  </a:solidFill>
                  <a:latin typeface="Avenir Next LT Pro" panose="020B0504020202020204" pitchFamily="34" charset="0"/>
                  <a:ea typeface="Lato"/>
                  <a:cs typeface="Lato"/>
                  <a:sym typeface="Lato"/>
                </a:rPr>
                <a:t>removal</a:t>
              </a:r>
              <a:endParaRPr lang="it-IT" sz="2000" b="1" dirty="0">
                <a:solidFill>
                  <a:schemeClr val="bg1"/>
                </a:solidFill>
                <a:latin typeface="Avenir Next LT Pro" panose="020B0504020202020204" pitchFamily="34" charset="0"/>
                <a:ea typeface="Lato"/>
                <a:cs typeface="Lato"/>
                <a:sym typeface="Lato"/>
              </a:endParaRPr>
            </a:p>
            <a:p>
              <a:pPr marL="285750" indent="-285750">
                <a:buClr>
                  <a:schemeClr val="bg1"/>
                </a:buClr>
                <a:buFont typeface="Arial" charset="0"/>
                <a:buChar char="•"/>
              </a:pPr>
              <a:endParaRPr lang="it-IT" sz="600" b="1" dirty="0">
                <a:solidFill>
                  <a:schemeClr val="bg1"/>
                </a:solidFill>
                <a:latin typeface="Avenir Next LT Pro" panose="020B0504020202020204" pitchFamily="34" charset="0"/>
                <a:ea typeface="Lato"/>
                <a:cs typeface="Lato"/>
                <a:sym typeface="Lato"/>
              </a:endParaRPr>
            </a:p>
            <a:p>
              <a:pPr marL="285750" indent="-285750">
                <a:buClr>
                  <a:schemeClr val="bg1"/>
                </a:buClr>
                <a:buFont typeface="Arial" charset="0"/>
                <a:buChar char="•"/>
              </a:pPr>
              <a:r>
                <a:rPr lang="it-IT" sz="2000" b="1" dirty="0" err="1">
                  <a:solidFill>
                    <a:schemeClr val="bg1"/>
                  </a:solidFill>
                  <a:latin typeface="Avenir Next LT Pro" panose="020B0504020202020204" pitchFamily="34" charset="0"/>
                  <a:ea typeface="Lato"/>
                  <a:cs typeface="Lato"/>
                  <a:sym typeface="Lato"/>
                </a:rPr>
                <a:t>Stemming</a:t>
              </a:r>
              <a:endParaRPr lang="it-IT" sz="2000" b="1" dirty="0">
                <a:solidFill>
                  <a:schemeClr val="bg1"/>
                </a:solidFill>
                <a:latin typeface="Avenir Next LT Pro" panose="020B0504020202020204" pitchFamily="34" charset="0"/>
                <a:ea typeface="Lato"/>
                <a:cs typeface="Lato"/>
                <a:sym typeface="Lato"/>
              </a:endParaRPr>
            </a:p>
            <a:p>
              <a:endParaRPr lang="it-IT" sz="2000" dirty="0">
                <a:latin typeface="Avenir Next LT Pro" panose="020B05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151522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1030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33" name="Freeform: Shape 1032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35" name="Rectangle 1034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7" name="Rectangle 1036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9" name="Freeform: Shape 1038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041" name="Isosceles Triangle 1040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Immagine che contiene testo&#10;&#10;Descrizione generata automaticamente">
            <a:extLst>
              <a:ext uri="{FF2B5EF4-FFF2-40B4-BE49-F238E27FC236}">
                <a16:creationId xmlns:a16="http://schemas.microsoft.com/office/drawing/2014/main" id="{FAF5A276-37A0-3B61-4DF8-0C24EA8EBC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54" t="24827" r="8766" b="28963"/>
          <a:stretch/>
        </p:blipFill>
        <p:spPr bwMode="auto">
          <a:xfrm>
            <a:off x="-4" y="11864"/>
            <a:ext cx="2266014" cy="842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43" name="Isosceles Triangle 1042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8984C5EC-9FAE-A577-4AFD-2F08009DE0E1}"/>
              </a:ext>
            </a:extLst>
          </p:cNvPr>
          <p:cNvSpPr txBox="1"/>
          <p:nvPr/>
        </p:nvSpPr>
        <p:spPr>
          <a:xfrm>
            <a:off x="9530939" y="3937"/>
            <a:ext cx="2684792" cy="861774"/>
          </a:xfrm>
          <a:prstGeom prst="rect">
            <a:avLst/>
          </a:prstGeom>
          <a:noFill/>
          <a:effectLst/>
        </p:spPr>
        <p:txBody>
          <a:bodyPr wrap="square" rtlCol="0">
            <a:spAutoFit/>
            <a:scene3d>
              <a:camera prst="orthographicFront">
                <a:rot lat="300000" lon="900000" rev="0"/>
              </a:camera>
              <a:lightRig rig="threePt" dir="t"/>
            </a:scene3d>
            <a:sp3d extrusionH="57150">
              <a:bevelT h="38100" prst="artDeco"/>
              <a:bevelB w="6350" h="25400"/>
            </a:sp3d>
          </a:bodyPr>
          <a:lstStyle/>
          <a:p>
            <a:pPr algn="ctr"/>
            <a:r>
              <a:rPr lang="it-IT" sz="3200" b="1" i="1" dirty="0">
                <a:ln w="12700">
                  <a:solidFill>
                    <a:schemeClr val="tx1"/>
                  </a:solidFill>
                </a:ln>
                <a:gradFill flip="none" rotWithShape="1">
                  <a:gsLst>
                    <a:gs pos="17000">
                      <a:schemeClr val="bg1">
                        <a:lumMod val="75000"/>
                      </a:schemeClr>
                    </a:gs>
                    <a:gs pos="100000">
                      <a:srgbClr val="3E69C0"/>
                    </a:gs>
                    <a:gs pos="0">
                      <a:srgbClr val="3E69C0"/>
                    </a:gs>
                    <a:gs pos="75000">
                      <a:srgbClr val="DFCF9E"/>
                    </a:gs>
                    <a:gs pos="49000">
                      <a:srgbClr val="FFDE7C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effectLst>
                  <a:glow rad="254000">
                    <a:schemeClr val="bg1"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50800" stA="20000" endPos="32000" dir="5400000" sy="-100000" algn="bl" rotWithShape="0"/>
                </a:effectLst>
                <a:latin typeface="Avenir Next LT Pro" panose="020B0504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VRAILEXIA</a:t>
            </a:r>
          </a:p>
          <a:p>
            <a:pPr algn="ctr">
              <a:lnSpc>
                <a:spcPct val="90000"/>
              </a:lnSpc>
            </a:pPr>
            <a:r>
              <a:rPr lang="it-IT" sz="2000" b="1" i="1" dirty="0">
                <a:ln w="12700">
                  <a:solidFill>
                    <a:schemeClr val="tx1"/>
                  </a:solidFill>
                </a:ln>
                <a:gradFill flip="none" rotWithShape="1">
                  <a:gsLst>
                    <a:gs pos="17000">
                      <a:schemeClr val="bg1">
                        <a:lumMod val="75000"/>
                      </a:schemeClr>
                    </a:gs>
                    <a:gs pos="100000">
                      <a:srgbClr val="3E69C0"/>
                    </a:gs>
                    <a:gs pos="0">
                      <a:srgbClr val="3E69C0"/>
                    </a:gs>
                    <a:gs pos="75000">
                      <a:srgbClr val="DFCF9E"/>
                    </a:gs>
                    <a:gs pos="49000">
                      <a:srgbClr val="FFDE7C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effectLst>
                  <a:glow rad="254000">
                    <a:schemeClr val="bg1"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50800" stA="20000" endPos="32000" dir="5400000" sy="-100000" algn="bl" rotWithShape="0"/>
                </a:effectLst>
                <a:latin typeface="Avenir Next LT Pro" panose="020B0504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PROJECT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F7FE33C3-8A7D-96F3-F863-8F3EFF5F1B51}"/>
              </a:ext>
            </a:extLst>
          </p:cNvPr>
          <p:cNvSpPr txBox="1"/>
          <p:nvPr/>
        </p:nvSpPr>
        <p:spPr>
          <a:xfrm>
            <a:off x="-23731" y="372846"/>
            <a:ext cx="12192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5000" b="1" dirty="0">
                <a:ln w="25400">
                  <a:solidFill>
                    <a:schemeClr val="tx1"/>
                  </a:solidFill>
                </a:ln>
                <a:solidFill>
                  <a:srgbClr val="C0504D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50800" stA="20000" endPos="32000" dir="5400000" sy="-100000" algn="bl" rotWithShape="0"/>
                </a:effectLst>
                <a:latin typeface="Avenir Next LT Pro" panose="020B0504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BESPECIAL</a:t>
            </a:r>
            <a:r>
              <a:rPr lang="it-IT" sz="5400" b="1" dirty="0">
                <a:ln w="25400">
                  <a:solidFill>
                    <a:schemeClr val="tx1"/>
                  </a:solidFill>
                </a:ln>
                <a:solidFill>
                  <a:srgbClr val="C0504D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50800" stA="20000" endPos="32000" dir="5400000" sy="-100000" algn="bl" rotWithShape="0"/>
                </a:effectLst>
                <a:latin typeface="Avenir Next LT Pro" panose="020B0504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 PLATFORM</a:t>
            </a:r>
            <a:endParaRPr lang="it-IT" sz="8000" b="1" dirty="0">
              <a:ln w="25400">
                <a:solidFill>
                  <a:schemeClr val="tx1"/>
                </a:solidFill>
              </a:ln>
              <a:solidFill>
                <a:srgbClr val="C0504D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  <a:reflection blurRad="50800" stA="20000" endPos="32000" dir="5400000" sy="-100000" algn="bl" rotWithShape="0"/>
              </a:effectLst>
              <a:latin typeface="Avenir Next LT Pro" panose="020B0504020202020204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8A8DDD4C-ED88-4777-AC3F-FF57604407CC}"/>
              </a:ext>
            </a:extLst>
          </p:cNvPr>
          <p:cNvSpPr txBox="1"/>
          <p:nvPr/>
        </p:nvSpPr>
        <p:spPr>
          <a:xfrm>
            <a:off x="-71193" y="1170473"/>
            <a:ext cx="1223946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5400" b="1" u="sng" dirty="0">
                <a:latin typeface="Avenir Next LT Pro" panose="020B0504020202020204" pitchFamily="34" charset="0"/>
              </a:rPr>
              <a:t>Interface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499B64D6-1F6B-74D9-1A0B-D2C05C865052}"/>
              </a:ext>
            </a:extLst>
          </p:cNvPr>
          <p:cNvPicPr/>
          <p:nvPr/>
        </p:nvPicPr>
        <p:blipFill rotWithShape="1">
          <a:blip r:embed="rId4"/>
          <a:srcRect b="-2724"/>
          <a:stretch/>
        </p:blipFill>
        <p:spPr bwMode="auto">
          <a:xfrm>
            <a:off x="7541830" y="3691644"/>
            <a:ext cx="4491849" cy="2516963"/>
          </a:xfrm>
          <a:prstGeom prst="rect">
            <a:avLst/>
          </a:prstGeom>
          <a:ln w="34925"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Ovale 7">
            <a:extLst>
              <a:ext uri="{FF2B5EF4-FFF2-40B4-BE49-F238E27FC236}">
                <a16:creationId xmlns:a16="http://schemas.microsoft.com/office/drawing/2014/main" id="{E4F92A30-9875-5CFE-125E-E96569863842}"/>
              </a:ext>
            </a:extLst>
          </p:cNvPr>
          <p:cNvSpPr/>
          <p:nvPr/>
        </p:nvSpPr>
        <p:spPr>
          <a:xfrm rot="19742573">
            <a:off x="8319917" y="3904920"/>
            <a:ext cx="1262208" cy="2554688"/>
          </a:xfrm>
          <a:prstGeom prst="ellipse">
            <a:avLst/>
          </a:prstGeom>
          <a:solidFill>
            <a:srgbClr val="FFFF00">
              <a:alpha val="3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Rettangolo con angoli arrotondati 11">
            <a:extLst>
              <a:ext uri="{FF2B5EF4-FFF2-40B4-BE49-F238E27FC236}">
                <a16:creationId xmlns:a16="http://schemas.microsoft.com/office/drawing/2014/main" id="{EFD65D7C-B2B1-0ED8-13A0-43ECCA87E74A}"/>
              </a:ext>
            </a:extLst>
          </p:cNvPr>
          <p:cNvSpPr/>
          <p:nvPr/>
        </p:nvSpPr>
        <p:spPr>
          <a:xfrm>
            <a:off x="80854" y="2059112"/>
            <a:ext cx="3633017" cy="1532025"/>
          </a:xfrm>
          <a:prstGeom prst="roundRect">
            <a:avLst/>
          </a:prstGeom>
          <a:solidFill>
            <a:srgbClr val="DB9695"/>
          </a:solidFill>
          <a:ln w="1016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800" dirty="0" err="1">
                <a:solidFill>
                  <a:schemeClr val="tx1"/>
                </a:solidFill>
                <a:latin typeface="Avenir Next LT Pro" panose="020B0504020202020204" pitchFamily="34" charset="0"/>
              </a:rPr>
              <a:t>Questionnaire</a:t>
            </a:r>
            <a:endParaRPr lang="it-IT" sz="2800" dirty="0">
              <a:solidFill>
                <a:schemeClr val="tx1"/>
              </a:solidFill>
              <a:latin typeface="Avenir Next LT Pro" panose="020B0504020202020204" pitchFamily="34" charset="0"/>
            </a:endParaRPr>
          </a:p>
          <a:p>
            <a:pPr algn="ctr"/>
            <a:r>
              <a:rPr lang="it-IT" sz="2800" dirty="0">
                <a:solidFill>
                  <a:schemeClr val="tx1"/>
                </a:solidFill>
                <a:latin typeface="Avenir Next LT Pro" panose="020B0504020202020204" pitchFamily="34" charset="0"/>
              </a:rPr>
              <a:t>hosting and</a:t>
            </a:r>
          </a:p>
          <a:p>
            <a:pPr algn="ctr"/>
            <a:r>
              <a:rPr lang="it-IT" sz="2800" dirty="0" err="1">
                <a:solidFill>
                  <a:schemeClr val="tx1"/>
                </a:solidFill>
                <a:latin typeface="Avenir Next LT Pro" panose="020B0504020202020204" pitchFamily="34" charset="0"/>
              </a:rPr>
              <a:t>digitalization</a:t>
            </a:r>
            <a:endParaRPr lang="it-IT" sz="2800" dirty="0">
              <a:solidFill>
                <a:schemeClr val="tx1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13" name="Rettangolo con angoli arrotondati 12">
            <a:extLst>
              <a:ext uri="{FF2B5EF4-FFF2-40B4-BE49-F238E27FC236}">
                <a16:creationId xmlns:a16="http://schemas.microsoft.com/office/drawing/2014/main" id="{F680F5FD-41DD-9C92-3FCF-25E955A56661}"/>
              </a:ext>
            </a:extLst>
          </p:cNvPr>
          <p:cNvSpPr/>
          <p:nvPr/>
        </p:nvSpPr>
        <p:spPr>
          <a:xfrm>
            <a:off x="4279491" y="2027009"/>
            <a:ext cx="3633017" cy="1532025"/>
          </a:xfrm>
          <a:prstGeom prst="roundRect">
            <a:avLst/>
          </a:prstGeom>
          <a:solidFill>
            <a:srgbClr val="DB96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800" dirty="0">
                <a:solidFill>
                  <a:schemeClr val="tx1"/>
                </a:solidFill>
                <a:latin typeface="Avenir Next LT Pro" panose="020B0504020202020204" pitchFamily="34" charset="0"/>
              </a:rPr>
              <a:t>OCR</a:t>
            </a:r>
          </a:p>
          <a:p>
            <a:pPr algn="ctr"/>
            <a:r>
              <a:rPr lang="it-IT" sz="2800" dirty="0">
                <a:solidFill>
                  <a:schemeClr val="tx1"/>
                </a:solidFill>
                <a:latin typeface="Avenir Next LT Pro" panose="020B0504020202020204" pitchFamily="34" charset="0"/>
              </a:rPr>
              <a:t>to </a:t>
            </a:r>
            <a:r>
              <a:rPr lang="it-IT" sz="2800" dirty="0" err="1">
                <a:solidFill>
                  <a:schemeClr val="tx1"/>
                </a:solidFill>
                <a:latin typeface="Avenir Next LT Pro" panose="020B0504020202020204" pitchFamily="34" charset="0"/>
              </a:rPr>
              <a:t>digitalize</a:t>
            </a:r>
            <a:endParaRPr lang="it-IT" sz="2800" dirty="0">
              <a:solidFill>
                <a:schemeClr val="tx1"/>
              </a:solidFill>
              <a:latin typeface="Avenir Next LT Pro" panose="020B0504020202020204" pitchFamily="34" charset="0"/>
            </a:endParaRPr>
          </a:p>
          <a:p>
            <a:pPr algn="ctr"/>
            <a:r>
              <a:rPr lang="it-IT" sz="2800" dirty="0">
                <a:solidFill>
                  <a:schemeClr val="tx1"/>
                </a:solidFill>
                <a:latin typeface="Avenir Next LT Pro" panose="020B0504020202020204" pitchFamily="34" charset="0"/>
              </a:rPr>
              <a:t>clinical reports</a:t>
            </a:r>
          </a:p>
        </p:txBody>
      </p:sp>
      <p:sp>
        <p:nvSpPr>
          <p:cNvPr id="14" name="Rettangolo con angoli arrotondati 13">
            <a:extLst>
              <a:ext uri="{FF2B5EF4-FFF2-40B4-BE49-F238E27FC236}">
                <a16:creationId xmlns:a16="http://schemas.microsoft.com/office/drawing/2014/main" id="{EA742A62-F9A7-AAD3-ECA8-C59E8D7AF74A}"/>
              </a:ext>
            </a:extLst>
          </p:cNvPr>
          <p:cNvSpPr/>
          <p:nvPr/>
        </p:nvSpPr>
        <p:spPr>
          <a:xfrm>
            <a:off x="8478128" y="2013639"/>
            <a:ext cx="3633017" cy="1532025"/>
          </a:xfrm>
          <a:prstGeom prst="roundRect">
            <a:avLst/>
          </a:prstGeom>
          <a:solidFill>
            <a:srgbClr val="DB9695"/>
          </a:solidFill>
          <a:ln w="1016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800" dirty="0">
                <a:solidFill>
                  <a:schemeClr val="tx1"/>
                </a:solidFill>
                <a:latin typeface="Avenir Next LT Pro" panose="020B0504020202020204" pitchFamily="34" charset="0"/>
              </a:rPr>
              <a:t>Delivery</a:t>
            </a:r>
          </a:p>
          <a:p>
            <a:pPr algn="ctr"/>
            <a:r>
              <a:rPr lang="it-IT" sz="2800" dirty="0">
                <a:solidFill>
                  <a:schemeClr val="tx1"/>
                </a:solidFill>
                <a:latin typeface="Avenir Next LT Pro" panose="020B0504020202020204" pitchFamily="34" charset="0"/>
              </a:rPr>
              <a:t>of the </a:t>
            </a:r>
            <a:r>
              <a:rPr lang="it-IT" sz="2800" dirty="0" err="1">
                <a:solidFill>
                  <a:schemeClr val="tx1"/>
                </a:solidFill>
                <a:latin typeface="Avenir Next LT Pro" panose="020B0504020202020204" pitchFamily="34" charset="0"/>
              </a:rPr>
              <a:t>tests</a:t>
            </a:r>
            <a:endParaRPr lang="it-IT" sz="2800" dirty="0">
              <a:solidFill>
                <a:schemeClr val="tx1"/>
              </a:solidFill>
              <a:latin typeface="Avenir Next LT Pro" panose="020B0504020202020204" pitchFamily="34" charset="0"/>
            </a:endParaRPr>
          </a:p>
          <a:p>
            <a:pPr algn="ctr"/>
            <a:r>
              <a:rPr lang="it-IT" sz="2800" dirty="0">
                <a:solidFill>
                  <a:schemeClr val="tx1"/>
                </a:solidFill>
                <a:latin typeface="Avenir Next LT Pro" panose="020B0504020202020204" pitchFamily="34" charset="0"/>
              </a:rPr>
              <a:t>via VR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B08B61DE-7FC2-3632-0E0B-D0F7362D5882}"/>
              </a:ext>
            </a:extLst>
          </p:cNvPr>
          <p:cNvSpPr txBox="1"/>
          <p:nvPr/>
        </p:nvSpPr>
        <p:spPr>
          <a:xfrm>
            <a:off x="-71193" y="3865648"/>
            <a:ext cx="7675273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3000" b="1" i="1" u="sng" dirty="0">
                <a:latin typeface="Avenir Next LT Pro" panose="020B0504020202020204" pitchFamily="34" charset="0"/>
              </a:rPr>
              <a:t>OFFERING AN ENGAGING EXPERIENCE</a:t>
            </a:r>
            <a:endParaRPr lang="it-IT" sz="3000" b="1" u="sng" dirty="0"/>
          </a:p>
        </p:txBody>
      </p:sp>
      <p:sp>
        <p:nvSpPr>
          <p:cNvPr id="24" name="Rettangolo 23">
            <a:extLst>
              <a:ext uri="{FF2B5EF4-FFF2-40B4-BE49-F238E27FC236}">
                <a16:creationId xmlns:a16="http://schemas.microsoft.com/office/drawing/2014/main" id="{C313DEEA-CF2F-B3FA-577F-4949E9DC3C51}"/>
              </a:ext>
            </a:extLst>
          </p:cNvPr>
          <p:cNvSpPr/>
          <p:nvPr/>
        </p:nvSpPr>
        <p:spPr>
          <a:xfrm>
            <a:off x="3196494" y="5647628"/>
            <a:ext cx="1189749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4500" b="1" dirty="0">
                <a:ln>
                  <a:solidFill>
                    <a:schemeClr val="tx1"/>
                  </a:solidFill>
                </a:ln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€€€</a:t>
            </a:r>
            <a:endParaRPr lang="it-IT" sz="4500" dirty="0">
              <a:ln>
                <a:solidFill>
                  <a:schemeClr val="tx1"/>
                </a:solidFill>
              </a:ln>
              <a:solidFill>
                <a:schemeClr val="accent1"/>
              </a:solidFill>
            </a:endParaRPr>
          </a:p>
        </p:txBody>
      </p:sp>
      <p:sp>
        <p:nvSpPr>
          <p:cNvPr id="25" name="Rettangolo 24">
            <a:extLst>
              <a:ext uri="{FF2B5EF4-FFF2-40B4-BE49-F238E27FC236}">
                <a16:creationId xmlns:a16="http://schemas.microsoft.com/office/drawing/2014/main" id="{35067389-75BD-E2D0-A8D2-CC8085332E31}"/>
              </a:ext>
            </a:extLst>
          </p:cNvPr>
          <p:cNvSpPr/>
          <p:nvPr/>
        </p:nvSpPr>
        <p:spPr>
          <a:xfrm>
            <a:off x="5411954" y="5625091"/>
            <a:ext cx="94448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4400" b="1" dirty="0">
                <a:ln>
                  <a:solidFill>
                    <a:schemeClr val="tx1"/>
                  </a:solidFill>
                </a:ln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🤩</a:t>
            </a:r>
            <a:endParaRPr lang="it-IT" sz="1600" dirty="0">
              <a:solidFill>
                <a:schemeClr val="accent1"/>
              </a:solidFill>
            </a:endParaRPr>
          </a:p>
        </p:txBody>
      </p:sp>
      <p:sp>
        <p:nvSpPr>
          <p:cNvPr id="26" name="Rettangolo 25">
            <a:extLst>
              <a:ext uri="{FF2B5EF4-FFF2-40B4-BE49-F238E27FC236}">
                <a16:creationId xmlns:a16="http://schemas.microsoft.com/office/drawing/2014/main" id="{094F3624-FC84-62DC-64FF-4CA974AD6623}"/>
              </a:ext>
            </a:extLst>
          </p:cNvPr>
          <p:cNvSpPr/>
          <p:nvPr/>
        </p:nvSpPr>
        <p:spPr>
          <a:xfrm>
            <a:off x="4493785" y="5636835"/>
            <a:ext cx="76655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54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!!!</a:t>
            </a:r>
            <a:endParaRPr lang="it-IT" sz="5400" dirty="0">
              <a:ln>
                <a:solidFill>
                  <a:schemeClr val="tx1"/>
                </a:solidFill>
              </a:ln>
              <a:solidFill>
                <a:srgbClr val="FF0000"/>
              </a:solidFill>
            </a:endParaRPr>
          </a:p>
        </p:txBody>
      </p:sp>
      <p:pic>
        <p:nvPicPr>
          <p:cNvPr id="27" name="Immagine 26">
            <a:extLst>
              <a:ext uri="{FF2B5EF4-FFF2-40B4-BE49-F238E27FC236}">
                <a16:creationId xmlns:a16="http://schemas.microsoft.com/office/drawing/2014/main" id="{4940D515-5674-728C-B2DB-A54C8C6F23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50834" y="5530832"/>
            <a:ext cx="832905" cy="832905"/>
          </a:xfrm>
          <a:prstGeom prst="rect">
            <a:avLst/>
          </a:prstGeom>
        </p:spPr>
      </p:pic>
      <p:cxnSp>
        <p:nvCxnSpPr>
          <p:cNvPr id="28" name="Connettore 1 9">
            <a:extLst>
              <a:ext uri="{FF2B5EF4-FFF2-40B4-BE49-F238E27FC236}">
                <a16:creationId xmlns:a16="http://schemas.microsoft.com/office/drawing/2014/main" id="{9787DD70-647E-B8B8-8868-765F025E0C86}"/>
              </a:ext>
            </a:extLst>
          </p:cNvPr>
          <p:cNvCxnSpPr/>
          <p:nvPr/>
        </p:nvCxnSpPr>
        <p:spPr>
          <a:xfrm>
            <a:off x="2254712" y="5390355"/>
            <a:ext cx="4041663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9" name="Gruppo 28">
            <a:extLst>
              <a:ext uri="{FF2B5EF4-FFF2-40B4-BE49-F238E27FC236}">
                <a16:creationId xmlns:a16="http://schemas.microsoft.com/office/drawing/2014/main" id="{8C7D428D-62CA-6363-0462-22B3BE8813EE}"/>
              </a:ext>
            </a:extLst>
          </p:cNvPr>
          <p:cNvGrpSpPr/>
          <p:nvPr/>
        </p:nvGrpSpPr>
        <p:grpSpPr>
          <a:xfrm>
            <a:off x="1973753" y="5551134"/>
            <a:ext cx="4518929" cy="812603"/>
            <a:chOff x="4873363" y="-1546167"/>
            <a:chExt cx="1976324" cy="532014"/>
          </a:xfrm>
        </p:grpSpPr>
        <p:cxnSp>
          <p:nvCxnSpPr>
            <p:cNvPr id="30" name="Connettore 1 15">
              <a:extLst>
                <a:ext uri="{FF2B5EF4-FFF2-40B4-BE49-F238E27FC236}">
                  <a16:creationId xmlns:a16="http://schemas.microsoft.com/office/drawing/2014/main" id="{0D5771B5-B4F8-3B8F-DB00-701B803D77A6}"/>
                </a:ext>
              </a:extLst>
            </p:cNvPr>
            <p:cNvCxnSpPr/>
            <p:nvPr/>
          </p:nvCxnSpPr>
          <p:spPr>
            <a:xfrm flipV="1">
              <a:off x="4873364" y="-1546167"/>
              <a:ext cx="1976323" cy="532014"/>
            </a:xfrm>
            <a:prstGeom prst="line">
              <a:avLst/>
            </a:prstGeom>
            <a:ln w="76200">
              <a:solidFill>
                <a:srgbClr val="FF0000">
                  <a:alpha val="5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Connettore 1 30">
              <a:extLst>
                <a:ext uri="{FF2B5EF4-FFF2-40B4-BE49-F238E27FC236}">
                  <a16:creationId xmlns:a16="http://schemas.microsoft.com/office/drawing/2014/main" id="{E02535CE-A535-D23B-C2DD-A499AB0252DF}"/>
                </a:ext>
              </a:extLst>
            </p:cNvPr>
            <p:cNvCxnSpPr/>
            <p:nvPr/>
          </p:nvCxnSpPr>
          <p:spPr>
            <a:xfrm flipH="1" flipV="1">
              <a:off x="4873363" y="-1546167"/>
              <a:ext cx="1976323" cy="532014"/>
            </a:xfrm>
            <a:prstGeom prst="line">
              <a:avLst/>
            </a:prstGeom>
            <a:ln w="76200">
              <a:solidFill>
                <a:srgbClr val="FF0000">
                  <a:alpha val="5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2" name="Rettangolo 31">
            <a:extLst>
              <a:ext uri="{FF2B5EF4-FFF2-40B4-BE49-F238E27FC236}">
                <a16:creationId xmlns:a16="http://schemas.microsoft.com/office/drawing/2014/main" id="{1BD3E70F-E954-E4D2-20D4-AFF9F80226B7}"/>
              </a:ext>
            </a:extLst>
          </p:cNvPr>
          <p:cNvSpPr/>
          <p:nvPr/>
        </p:nvSpPr>
        <p:spPr>
          <a:xfrm>
            <a:off x="3469418" y="4482632"/>
            <a:ext cx="558166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4500" b="1" dirty="0">
                <a:ln>
                  <a:solidFill>
                    <a:schemeClr val="tx1"/>
                  </a:solidFill>
                </a:ln>
                <a:solidFill>
                  <a:schemeClr val="accent1"/>
                </a:solidFill>
                <a:latin typeface="Avenir Next LT Pro" panose="020B0504020202020204" pitchFamily="34" charset="0"/>
                <a:ea typeface="Lato"/>
                <a:cs typeface="Lato"/>
                <a:sym typeface="Lato"/>
              </a:rPr>
              <a:t>€</a:t>
            </a:r>
            <a:endParaRPr lang="it-IT" sz="4500" dirty="0">
              <a:ln>
                <a:solidFill>
                  <a:schemeClr val="tx1"/>
                </a:solidFill>
              </a:ln>
              <a:solidFill>
                <a:schemeClr val="accent1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33" name="Rettangolo 32">
            <a:extLst>
              <a:ext uri="{FF2B5EF4-FFF2-40B4-BE49-F238E27FC236}">
                <a16:creationId xmlns:a16="http://schemas.microsoft.com/office/drawing/2014/main" id="{BBF4F9F7-CAD7-C5D6-FD4D-035B45048349}"/>
              </a:ext>
            </a:extLst>
          </p:cNvPr>
          <p:cNvSpPr/>
          <p:nvPr/>
        </p:nvSpPr>
        <p:spPr>
          <a:xfrm>
            <a:off x="5419246" y="4484064"/>
            <a:ext cx="94448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4400" b="1" dirty="0">
                <a:ln>
                  <a:solidFill>
                    <a:schemeClr val="tx1"/>
                  </a:solidFill>
                </a:ln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🙂</a:t>
            </a:r>
            <a:endParaRPr lang="it-IT" sz="1600" dirty="0">
              <a:solidFill>
                <a:schemeClr val="accent1"/>
              </a:solidFill>
            </a:endParaRPr>
          </a:p>
        </p:txBody>
      </p:sp>
      <p:sp>
        <p:nvSpPr>
          <p:cNvPr id="34" name="Rettangolo 33">
            <a:extLst>
              <a:ext uri="{FF2B5EF4-FFF2-40B4-BE49-F238E27FC236}">
                <a16:creationId xmlns:a16="http://schemas.microsoft.com/office/drawing/2014/main" id="{DB290C1A-FBD1-EECF-21F2-637436E234EA}"/>
              </a:ext>
            </a:extLst>
          </p:cNvPr>
          <p:cNvSpPr/>
          <p:nvPr/>
        </p:nvSpPr>
        <p:spPr>
          <a:xfrm>
            <a:off x="4599496" y="4430520"/>
            <a:ext cx="378630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54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!</a:t>
            </a:r>
            <a:endParaRPr lang="it-IT" sz="5400" dirty="0">
              <a:ln>
                <a:solidFill>
                  <a:schemeClr val="tx1"/>
                </a:solidFill>
              </a:ln>
              <a:solidFill>
                <a:srgbClr val="FF0000"/>
              </a:solidFill>
            </a:endParaRPr>
          </a:p>
        </p:txBody>
      </p:sp>
      <p:pic>
        <p:nvPicPr>
          <p:cNvPr id="35" name="Immagine 34">
            <a:extLst>
              <a:ext uri="{FF2B5EF4-FFF2-40B4-BE49-F238E27FC236}">
                <a16:creationId xmlns:a16="http://schemas.microsoft.com/office/drawing/2014/main" id="{A32E6BB4-4138-A932-55C3-3716F788ADE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54712" y="4510619"/>
            <a:ext cx="702725" cy="702725"/>
          </a:xfrm>
          <a:prstGeom prst="rect">
            <a:avLst/>
          </a:prstGeom>
        </p:spPr>
      </p:pic>
      <p:sp>
        <p:nvSpPr>
          <p:cNvPr id="11" name="Rettangolo 10">
            <a:extLst>
              <a:ext uri="{FF2B5EF4-FFF2-40B4-BE49-F238E27FC236}">
                <a16:creationId xmlns:a16="http://schemas.microsoft.com/office/drawing/2014/main" id="{7876C7C3-17AD-5D9D-E79F-B731A2A10D7F}"/>
              </a:ext>
            </a:extLst>
          </p:cNvPr>
          <p:cNvSpPr/>
          <p:nvPr/>
        </p:nvSpPr>
        <p:spPr>
          <a:xfrm>
            <a:off x="869886" y="4500483"/>
            <a:ext cx="4571658" cy="1854354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>
            <a:spAutoFit/>
          </a:bodyPr>
          <a:lstStyle/>
          <a:p>
            <a:r>
              <a:rPr lang="it-IT" sz="3600" b="1" u="sng" dirty="0">
                <a:solidFill>
                  <a:srgbClr val="953735"/>
                </a:solidFill>
                <a:latin typeface="Avenir Next LT Pro" panose="020B0504020202020204" pitchFamily="34" charset="0"/>
                <a:ea typeface="Lato"/>
                <a:cs typeface="Lato"/>
                <a:sym typeface="Lato"/>
              </a:rPr>
              <a:t>DVR</a:t>
            </a:r>
          </a:p>
          <a:p>
            <a:endParaRPr lang="it-IT" sz="1050" b="1" dirty="0">
              <a:solidFill>
                <a:schemeClr val="tx1"/>
              </a:solidFill>
              <a:latin typeface="Avenir Next LT Pro" panose="020B0504020202020204" pitchFamily="34" charset="0"/>
              <a:ea typeface="Lato"/>
              <a:cs typeface="Lato"/>
              <a:sym typeface="Lato"/>
            </a:endParaRPr>
          </a:p>
          <a:p>
            <a:endParaRPr lang="it-IT" sz="3200" b="1" dirty="0">
              <a:solidFill>
                <a:schemeClr val="tx1"/>
              </a:solidFill>
              <a:latin typeface="Avenir Next LT Pro" panose="020B0504020202020204" pitchFamily="34" charset="0"/>
              <a:ea typeface="Lato"/>
              <a:cs typeface="Lato"/>
              <a:sym typeface="Lato"/>
            </a:endParaRPr>
          </a:p>
          <a:p>
            <a:r>
              <a:rPr lang="it-IT" sz="3600" b="1" u="sng" dirty="0">
                <a:solidFill>
                  <a:srgbClr val="953735"/>
                </a:solidFill>
                <a:latin typeface="Avenir Next LT Pro" panose="020B0504020202020204" pitchFamily="34" charset="0"/>
                <a:ea typeface="Lato"/>
                <a:cs typeface="Lato"/>
              </a:rPr>
              <a:t>IVR</a:t>
            </a:r>
            <a:endParaRPr lang="it-IT" sz="3600" b="1" u="sng" dirty="0">
              <a:solidFill>
                <a:srgbClr val="953735"/>
              </a:solidFill>
              <a:latin typeface="Avenir Next LT Pro" panose="020B0504020202020204" pitchFamily="34" charset="0"/>
              <a:ea typeface="Lato"/>
              <a:cs typeface="Lato"/>
              <a:sym typeface="Lato"/>
            </a:endParaRPr>
          </a:p>
        </p:txBody>
      </p:sp>
      <p:sp>
        <p:nvSpPr>
          <p:cNvPr id="10" name="Rettangolo con angoli arrotondati 9">
            <a:extLst>
              <a:ext uri="{FF2B5EF4-FFF2-40B4-BE49-F238E27FC236}">
                <a16:creationId xmlns:a16="http://schemas.microsoft.com/office/drawing/2014/main" id="{AC8D363A-54B9-3525-DC29-127F9975FD10}"/>
              </a:ext>
            </a:extLst>
          </p:cNvPr>
          <p:cNvSpPr/>
          <p:nvPr/>
        </p:nvSpPr>
        <p:spPr>
          <a:xfrm>
            <a:off x="2333105" y="6515615"/>
            <a:ext cx="382386" cy="31160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3812730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1030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33" name="Freeform: Shape 1032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35" name="Rectangle 1034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7" name="Rectangle 1036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9" name="Freeform: Shape 1038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041" name="Isosceles Triangle 1040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Immagine che contiene testo&#10;&#10;Descrizione generata automaticamente">
            <a:extLst>
              <a:ext uri="{FF2B5EF4-FFF2-40B4-BE49-F238E27FC236}">
                <a16:creationId xmlns:a16="http://schemas.microsoft.com/office/drawing/2014/main" id="{FAF5A276-37A0-3B61-4DF8-0C24EA8EBC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54" t="24827" r="8766" b="28963"/>
          <a:stretch/>
        </p:blipFill>
        <p:spPr bwMode="auto">
          <a:xfrm>
            <a:off x="-4" y="11864"/>
            <a:ext cx="2266014" cy="842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43" name="Isosceles Triangle 1042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8984C5EC-9FAE-A577-4AFD-2F08009DE0E1}"/>
              </a:ext>
            </a:extLst>
          </p:cNvPr>
          <p:cNvSpPr txBox="1"/>
          <p:nvPr/>
        </p:nvSpPr>
        <p:spPr>
          <a:xfrm>
            <a:off x="9530939" y="3937"/>
            <a:ext cx="2684792" cy="861774"/>
          </a:xfrm>
          <a:prstGeom prst="rect">
            <a:avLst/>
          </a:prstGeom>
          <a:noFill/>
          <a:effectLst/>
        </p:spPr>
        <p:txBody>
          <a:bodyPr wrap="square" rtlCol="0">
            <a:spAutoFit/>
            <a:scene3d>
              <a:camera prst="orthographicFront">
                <a:rot lat="300000" lon="900000" rev="0"/>
              </a:camera>
              <a:lightRig rig="threePt" dir="t"/>
            </a:scene3d>
            <a:sp3d extrusionH="57150">
              <a:bevelT h="38100" prst="artDeco"/>
              <a:bevelB w="6350" h="25400"/>
            </a:sp3d>
          </a:bodyPr>
          <a:lstStyle/>
          <a:p>
            <a:pPr algn="ctr"/>
            <a:r>
              <a:rPr lang="it-IT" sz="3200" b="1" i="1" dirty="0">
                <a:ln w="12700">
                  <a:solidFill>
                    <a:schemeClr val="tx1"/>
                  </a:solidFill>
                </a:ln>
                <a:gradFill flip="none" rotWithShape="1">
                  <a:gsLst>
                    <a:gs pos="17000">
                      <a:schemeClr val="bg1">
                        <a:lumMod val="75000"/>
                      </a:schemeClr>
                    </a:gs>
                    <a:gs pos="100000">
                      <a:srgbClr val="3E69C0"/>
                    </a:gs>
                    <a:gs pos="0">
                      <a:srgbClr val="3E69C0"/>
                    </a:gs>
                    <a:gs pos="75000">
                      <a:srgbClr val="DFCF9E"/>
                    </a:gs>
                    <a:gs pos="49000">
                      <a:srgbClr val="FFDE7C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effectLst>
                  <a:glow rad="254000">
                    <a:schemeClr val="bg1"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50800" stA="20000" endPos="32000" dir="5400000" sy="-100000" algn="bl" rotWithShape="0"/>
                </a:effectLst>
                <a:latin typeface="Avenir Next LT Pro" panose="020B0504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VRAILEXIA</a:t>
            </a:r>
          </a:p>
          <a:p>
            <a:pPr algn="ctr">
              <a:lnSpc>
                <a:spcPct val="90000"/>
              </a:lnSpc>
            </a:pPr>
            <a:r>
              <a:rPr lang="it-IT" sz="2000" b="1" i="1" dirty="0">
                <a:ln w="12700">
                  <a:solidFill>
                    <a:schemeClr val="tx1"/>
                  </a:solidFill>
                </a:ln>
                <a:gradFill flip="none" rotWithShape="1">
                  <a:gsLst>
                    <a:gs pos="17000">
                      <a:schemeClr val="bg1">
                        <a:lumMod val="75000"/>
                      </a:schemeClr>
                    </a:gs>
                    <a:gs pos="100000">
                      <a:srgbClr val="3E69C0"/>
                    </a:gs>
                    <a:gs pos="0">
                      <a:srgbClr val="3E69C0"/>
                    </a:gs>
                    <a:gs pos="75000">
                      <a:srgbClr val="DFCF9E"/>
                    </a:gs>
                    <a:gs pos="49000">
                      <a:srgbClr val="FFDE7C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effectLst>
                  <a:glow rad="254000">
                    <a:schemeClr val="bg1"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50800" stA="20000" endPos="32000" dir="5400000" sy="-100000" algn="bl" rotWithShape="0"/>
                </a:effectLst>
                <a:latin typeface="Avenir Next LT Pro" panose="020B0504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PROJECT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F7FE33C3-8A7D-96F3-F863-8F3EFF5F1B51}"/>
              </a:ext>
            </a:extLst>
          </p:cNvPr>
          <p:cNvSpPr txBox="1"/>
          <p:nvPr/>
        </p:nvSpPr>
        <p:spPr>
          <a:xfrm>
            <a:off x="-23731" y="372846"/>
            <a:ext cx="12192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5000" b="1" dirty="0">
                <a:ln w="25400">
                  <a:solidFill>
                    <a:schemeClr val="tx1"/>
                  </a:solidFill>
                </a:ln>
                <a:solidFill>
                  <a:srgbClr val="C0504D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50800" stA="20000" endPos="32000" dir="5400000" sy="-100000" algn="bl" rotWithShape="0"/>
                </a:effectLst>
                <a:latin typeface="Avenir Next LT Pro" panose="020B0504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BESPECIAL</a:t>
            </a:r>
            <a:r>
              <a:rPr lang="it-IT" sz="5400" b="1" dirty="0">
                <a:ln w="25400">
                  <a:solidFill>
                    <a:schemeClr val="tx1"/>
                  </a:solidFill>
                </a:ln>
                <a:solidFill>
                  <a:srgbClr val="C0504D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50800" stA="20000" endPos="32000" dir="5400000" sy="-100000" algn="bl" rotWithShape="0"/>
                </a:effectLst>
                <a:latin typeface="Avenir Next LT Pro" panose="020B0504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 PLATFORM</a:t>
            </a:r>
            <a:endParaRPr lang="it-IT" sz="8000" b="1" dirty="0">
              <a:ln w="25400">
                <a:solidFill>
                  <a:schemeClr val="tx1"/>
                </a:solidFill>
              </a:ln>
              <a:solidFill>
                <a:srgbClr val="C0504D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  <a:reflection blurRad="50800" stA="20000" endPos="32000" dir="5400000" sy="-100000" algn="bl" rotWithShape="0"/>
              </a:effectLst>
              <a:latin typeface="Avenir Next LT Pro" panose="020B0504020202020204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8A8DDD4C-ED88-4777-AC3F-FF57604407CC}"/>
              </a:ext>
            </a:extLst>
          </p:cNvPr>
          <p:cNvSpPr txBox="1"/>
          <p:nvPr/>
        </p:nvSpPr>
        <p:spPr>
          <a:xfrm>
            <a:off x="-71193" y="1170473"/>
            <a:ext cx="1223946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5400" b="1" u="sng" dirty="0">
                <a:latin typeface="Avenir Next LT Pro" panose="020B0504020202020204" pitchFamily="34" charset="0"/>
              </a:rPr>
              <a:t>Interface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499B64D6-1F6B-74D9-1A0B-D2C05C865052}"/>
              </a:ext>
            </a:extLst>
          </p:cNvPr>
          <p:cNvPicPr/>
          <p:nvPr/>
        </p:nvPicPr>
        <p:blipFill rotWithShape="1">
          <a:blip r:embed="rId4"/>
          <a:srcRect b="-2724"/>
          <a:stretch/>
        </p:blipFill>
        <p:spPr bwMode="auto">
          <a:xfrm>
            <a:off x="7541830" y="3691644"/>
            <a:ext cx="4491849" cy="2516963"/>
          </a:xfrm>
          <a:prstGeom prst="rect">
            <a:avLst/>
          </a:prstGeom>
          <a:ln w="34925"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Ovale 7">
            <a:extLst>
              <a:ext uri="{FF2B5EF4-FFF2-40B4-BE49-F238E27FC236}">
                <a16:creationId xmlns:a16="http://schemas.microsoft.com/office/drawing/2014/main" id="{E4F92A30-9875-5CFE-125E-E96569863842}"/>
              </a:ext>
            </a:extLst>
          </p:cNvPr>
          <p:cNvSpPr/>
          <p:nvPr/>
        </p:nvSpPr>
        <p:spPr>
          <a:xfrm rot="19742573">
            <a:off x="8319917" y="3904920"/>
            <a:ext cx="1262208" cy="2554688"/>
          </a:xfrm>
          <a:prstGeom prst="ellipse">
            <a:avLst/>
          </a:prstGeom>
          <a:solidFill>
            <a:srgbClr val="FFFF00">
              <a:alpha val="3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Rettangolo con angoli arrotondati 11">
            <a:extLst>
              <a:ext uri="{FF2B5EF4-FFF2-40B4-BE49-F238E27FC236}">
                <a16:creationId xmlns:a16="http://schemas.microsoft.com/office/drawing/2014/main" id="{EFD65D7C-B2B1-0ED8-13A0-43ECCA87E74A}"/>
              </a:ext>
            </a:extLst>
          </p:cNvPr>
          <p:cNvSpPr/>
          <p:nvPr/>
        </p:nvSpPr>
        <p:spPr>
          <a:xfrm>
            <a:off x="80854" y="2059112"/>
            <a:ext cx="3633017" cy="1532025"/>
          </a:xfrm>
          <a:prstGeom prst="roundRect">
            <a:avLst/>
          </a:prstGeom>
          <a:solidFill>
            <a:srgbClr val="DB9695"/>
          </a:solidFill>
          <a:ln w="1016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800" dirty="0" err="1">
                <a:solidFill>
                  <a:schemeClr val="tx1"/>
                </a:solidFill>
                <a:latin typeface="Avenir Next LT Pro" panose="020B0504020202020204" pitchFamily="34" charset="0"/>
              </a:rPr>
              <a:t>Questionnaire</a:t>
            </a:r>
            <a:endParaRPr lang="it-IT" sz="2800" dirty="0">
              <a:solidFill>
                <a:schemeClr val="tx1"/>
              </a:solidFill>
              <a:latin typeface="Avenir Next LT Pro" panose="020B0504020202020204" pitchFamily="34" charset="0"/>
            </a:endParaRPr>
          </a:p>
          <a:p>
            <a:pPr algn="ctr"/>
            <a:r>
              <a:rPr lang="it-IT" sz="2800" dirty="0">
                <a:solidFill>
                  <a:schemeClr val="tx1"/>
                </a:solidFill>
                <a:latin typeface="Avenir Next LT Pro" panose="020B0504020202020204" pitchFamily="34" charset="0"/>
              </a:rPr>
              <a:t>hosting and</a:t>
            </a:r>
          </a:p>
          <a:p>
            <a:pPr algn="ctr"/>
            <a:r>
              <a:rPr lang="it-IT" sz="2800" dirty="0" err="1">
                <a:solidFill>
                  <a:schemeClr val="tx1"/>
                </a:solidFill>
                <a:latin typeface="Avenir Next LT Pro" panose="020B0504020202020204" pitchFamily="34" charset="0"/>
              </a:rPr>
              <a:t>digitalization</a:t>
            </a:r>
            <a:endParaRPr lang="it-IT" sz="2800" dirty="0">
              <a:solidFill>
                <a:schemeClr val="tx1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13" name="Rettangolo con angoli arrotondati 12">
            <a:extLst>
              <a:ext uri="{FF2B5EF4-FFF2-40B4-BE49-F238E27FC236}">
                <a16:creationId xmlns:a16="http://schemas.microsoft.com/office/drawing/2014/main" id="{F680F5FD-41DD-9C92-3FCF-25E955A56661}"/>
              </a:ext>
            </a:extLst>
          </p:cNvPr>
          <p:cNvSpPr/>
          <p:nvPr/>
        </p:nvSpPr>
        <p:spPr>
          <a:xfrm>
            <a:off x="4279491" y="2027009"/>
            <a:ext cx="3633017" cy="1532025"/>
          </a:xfrm>
          <a:prstGeom prst="roundRect">
            <a:avLst/>
          </a:prstGeom>
          <a:solidFill>
            <a:srgbClr val="DB96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800" dirty="0">
                <a:solidFill>
                  <a:schemeClr val="tx1"/>
                </a:solidFill>
                <a:latin typeface="Avenir Next LT Pro" panose="020B0504020202020204" pitchFamily="34" charset="0"/>
              </a:rPr>
              <a:t>OCR</a:t>
            </a:r>
          </a:p>
          <a:p>
            <a:pPr algn="ctr"/>
            <a:r>
              <a:rPr lang="it-IT" sz="2800" dirty="0">
                <a:solidFill>
                  <a:schemeClr val="tx1"/>
                </a:solidFill>
                <a:latin typeface="Avenir Next LT Pro" panose="020B0504020202020204" pitchFamily="34" charset="0"/>
              </a:rPr>
              <a:t>to </a:t>
            </a:r>
            <a:r>
              <a:rPr lang="it-IT" sz="2800" dirty="0" err="1">
                <a:solidFill>
                  <a:schemeClr val="tx1"/>
                </a:solidFill>
                <a:latin typeface="Avenir Next LT Pro" panose="020B0504020202020204" pitchFamily="34" charset="0"/>
              </a:rPr>
              <a:t>digitalize</a:t>
            </a:r>
            <a:endParaRPr lang="it-IT" sz="2800" dirty="0">
              <a:solidFill>
                <a:schemeClr val="tx1"/>
              </a:solidFill>
              <a:latin typeface="Avenir Next LT Pro" panose="020B0504020202020204" pitchFamily="34" charset="0"/>
            </a:endParaRPr>
          </a:p>
          <a:p>
            <a:pPr algn="ctr"/>
            <a:r>
              <a:rPr lang="it-IT" sz="2800" dirty="0">
                <a:solidFill>
                  <a:schemeClr val="tx1"/>
                </a:solidFill>
                <a:latin typeface="Avenir Next LT Pro" panose="020B0504020202020204" pitchFamily="34" charset="0"/>
              </a:rPr>
              <a:t>clinical reports</a:t>
            </a:r>
          </a:p>
        </p:txBody>
      </p:sp>
      <p:sp>
        <p:nvSpPr>
          <p:cNvPr id="14" name="Rettangolo con angoli arrotondati 13">
            <a:extLst>
              <a:ext uri="{FF2B5EF4-FFF2-40B4-BE49-F238E27FC236}">
                <a16:creationId xmlns:a16="http://schemas.microsoft.com/office/drawing/2014/main" id="{EA742A62-F9A7-AAD3-ECA8-C59E8D7AF74A}"/>
              </a:ext>
            </a:extLst>
          </p:cNvPr>
          <p:cNvSpPr/>
          <p:nvPr/>
        </p:nvSpPr>
        <p:spPr>
          <a:xfrm>
            <a:off x="8478128" y="2013639"/>
            <a:ext cx="3633017" cy="1532025"/>
          </a:xfrm>
          <a:prstGeom prst="roundRect">
            <a:avLst/>
          </a:prstGeom>
          <a:solidFill>
            <a:srgbClr val="DB9695"/>
          </a:solidFill>
          <a:ln w="1016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800" dirty="0">
                <a:solidFill>
                  <a:schemeClr val="tx1"/>
                </a:solidFill>
                <a:latin typeface="Avenir Next LT Pro" panose="020B0504020202020204" pitchFamily="34" charset="0"/>
              </a:rPr>
              <a:t>Delivery</a:t>
            </a:r>
          </a:p>
          <a:p>
            <a:pPr algn="ctr"/>
            <a:r>
              <a:rPr lang="it-IT" sz="2800" dirty="0">
                <a:solidFill>
                  <a:schemeClr val="tx1"/>
                </a:solidFill>
                <a:latin typeface="Avenir Next LT Pro" panose="020B0504020202020204" pitchFamily="34" charset="0"/>
              </a:rPr>
              <a:t>of the </a:t>
            </a:r>
            <a:r>
              <a:rPr lang="it-IT" sz="2800" dirty="0" err="1">
                <a:solidFill>
                  <a:schemeClr val="tx1"/>
                </a:solidFill>
                <a:latin typeface="Avenir Next LT Pro" panose="020B0504020202020204" pitchFamily="34" charset="0"/>
              </a:rPr>
              <a:t>tests</a:t>
            </a:r>
            <a:endParaRPr lang="it-IT" sz="2800" dirty="0">
              <a:solidFill>
                <a:schemeClr val="tx1"/>
              </a:solidFill>
              <a:latin typeface="Avenir Next LT Pro" panose="020B0504020202020204" pitchFamily="34" charset="0"/>
            </a:endParaRPr>
          </a:p>
          <a:p>
            <a:pPr algn="ctr"/>
            <a:r>
              <a:rPr lang="it-IT" sz="2800" dirty="0">
                <a:solidFill>
                  <a:schemeClr val="tx1"/>
                </a:solidFill>
                <a:latin typeface="Avenir Next LT Pro" panose="020B0504020202020204" pitchFamily="34" charset="0"/>
              </a:rPr>
              <a:t>via VR</a:t>
            </a:r>
          </a:p>
        </p:txBody>
      </p:sp>
      <p:pic>
        <p:nvPicPr>
          <p:cNvPr id="4" name="Imagen 2">
            <a:extLst>
              <a:ext uri="{FF2B5EF4-FFF2-40B4-BE49-F238E27FC236}">
                <a16:creationId xmlns:a16="http://schemas.microsoft.com/office/drawing/2014/main" id="{53234D98-B6B9-BAAD-8D9F-2A178BA2D29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0000"/>
          <a:stretch/>
        </p:blipFill>
        <p:spPr>
          <a:xfrm>
            <a:off x="510601" y="4209657"/>
            <a:ext cx="1868513" cy="1945213"/>
          </a:xfrm>
          <a:prstGeom prst="rect">
            <a:avLst/>
          </a:prstGeom>
        </p:spPr>
      </p:pic>
      <p:grpSp>
        <p:nvGrpSpPr>
          <p:cNvPr id="10" name="Gruppo 9">
            <a:extLst>
              <a:ext uri="{FF2B5EF4-FFF2-40B4-BE49-F238E27FC236}">
                <a16:creationId xmlns:a16="http://schemas.microsoft.com/office/drawing/2014/main" id="{3D570782-3FEE-D058-10D9-EE637E7CD917}"/>
              </a:ext>
            </a:extLst>
          </p:cNvPr>
          <p:cNvGrpSpPr/>
          <p:nvPr/>
        </p:nvGrpSpPr>
        <p:grpSpPr>
          <a:xfrm>
            <a:off x="2798405" y="3825006"/>
            <a:ext cx="4044563" cy="2840056"/>
            <a:chOff x="-1979766" y="-1697394"/>
            <a:chExt cx="5521219" cy="2832100"/>
          </a:xfrm>
        </p:grpSpPr>
        <p:pic>
          <p:nvPicPr>
            <p:cNvPr id="15" name="Immagine 14">
              <a:extLst>
                <a:ext uri="{FF2B5EF4-FFF2-40B4-BE49-F238E27FC236}">
                  <a16:creationId xmlns:a16="http://schemas.microsoft.com/office/drawing/2014/main" id="{9106BDD9-4F5C-8554-B97F-15B30215B8F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95941" y="0"/>
              <a:ext cx="3098167" cy="650233"/>
            </a:xfrm>
            <a:prstGeom prst="rect">
              <a:avLst/>
            </a:prstGeom>
          </p:spPr>
        </p:pic>
        <p:pic>
          <p:nvPicPr>
            <p:cNvPr id="16" name="Immagine 15">
              <a:extLst>
                <a:ext uri="{FF2B5EF4-FFF2-40B4-BE49-F238E27FC236}">
                  <a16:creationId xmlns:a16="http://schemas.microsoft.com/office/drawing/2014/main" id="{65691403-9EA0-3AE2-5ABB-35EC5ADD9B2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-1513147" y="-1697394"/>
              <a:ext cx="5054600" cy="2832100"/>
            </a:xfrm>
            <a:prstGeom prst="rect">
              <a:avLst/>
            </a:prstGeom>
          </p:spPr>
        </p:pic>
        <p:pic>
          <p:nvPicPr>
            <p:cNvPr id="17" name="Immagine 16">
              <a:extLst>
                <a:ext uri="{FF2B5EF4-FFF2-40B4-BE49-F238E27FC236}">
                  <a16:creationId xmlns:a16="http://schemas.microsoft.com/office/drawing/2014/main" id="{FB97F9B8-CB0A-625D-621E-6D79E37E288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-1979766" y="88284"/>
              <a:ext cx="3130484" cy="304917"/>
            </a:xfrm>
            <a:prstGeom prst="rect">
              <a:avLst/>
            </a:prstGeom>
            <a:scene3d>
              <a:camera prst="orthographicFront">
                <a:rot lat="180000" lon="18899981" rev="0"/>
              </a:camera>
              <a:lightRig rig="threePt" dir="t"/>
            </a:scene3d>
          </p:spPr>
        </p:pic>
        <p:pic>
          <p:nvPicPr>
            <p:cNvPr id="18" name="Immagine 17">
              <a:extLst>
                <a:ext uri="{FF2B5EF4-FFF2-40B4-BE49-F238E27FC236}">
                  <a16:creationId xmlns:a16="http://schemas.microsoft.com/office/drawing/2014/main" id="{E57665D1-CFA2-74E8-D1B3-2278820AEF0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782489" y="-506592"/>
              <a:ext cx="1092200" cy="406400"/>
            </a:xfrm>
            <a:prstGeom prst="rect">
              <a:avLst/>
            </a:prstGeom>
          </p:spPr>
        </p:pic>
        <p:pic>
          <p:nvPicPr>
            <p:cNvPr id="19" name="Immagine 18">
              <a:extLst>
                <a:ext uri="{FF2B5EF4-FFF2-40B4-BE49-F238E27FC236}">
                  <a16:creationId xmlns:a16="http://schemas.microsoft.com/office/drawing/2014/main" id="{E20B3C3B-89FF-8F9F-3772-98B2F8AC3CD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687541" y="-100670"/>
              <a:ext cx="1079500" cy="393700"/>
            </a:xfrm>
            <a:prstGeom prst="rect">
              <a:avLst/>
            </a:prstGeom>
            <a:scene3d>
              <a:camera prst="orthographicFront">
                <a:rot lat="21594088" lon="600002" rev="21598956"/>
              </a:camera>
              <a:lightRig rig="threePt" dir="t"/>
            </a:scene3d>
          </p:spPr>
        </p:pic>
        <p:pic>
          <p:nvPicPr>
            <p:cNvPr id="20" name="Immagine 19">
              <a:extLst>
                <a:ext uri="{FF2B5EF4-FFF2-40B4-BE49-F238E27FC236}">
                  <a16:creationId xmlns:a16="http://schemas.microsoft.com/office/drawing/2014/main" id="{BED88971-75E3-909E-7EEF-23D1080257F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755134" y="305730"/>
              <a:ext cx="1079500" cy="406400"/>
            </a:xfrm>
            <a:prstGeom prst="rect">
              <a:avLst/>
            </a:prstGeom>
            <a:scene3d>
              <a:camera prst="orthographicFront">
                <a:rot lat="0" lon="900000" rev="0"/>
              </a:camera>
              <a:lightRig rig="threePt" dir="t"/>
            </a:scene3d>
          </p:spPr>
        </p:pic>
      </p:grpSp>
    </p:spTree>
    <p:extLst>
      <p:ext uri="{BB962C8B-B14F-4D97-AF65-F5344CB8AC3E}">
        <p14:creationId xmlns:p14="http://schemas.microsoft.com/office/powerpoint/2010/main" val="291705080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1030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33" name="Freeform: Shape 1032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35" name="Rectangle 1034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7" name="Rectangle 1036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9" name="Freeform: Shape 1038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041" name="Isosceles Triangle 1040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Immagine che contiene testo&#10;&#10;Descrizione generata automaticamente">
            <a:extLst>
              <a:ext uri="{FF2B5EF4-FFF2-40B4-BE49-F238E27FC236}">
                <a16:creationId xmlns:a16="http://schemas.microsoft.com/office/drawing/2014/main" id="{FAF5A276-37A0-3B61-4DF8-0C24EA8EBC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54" t="24827" r="8766" b="28963"/>
          <a:stretch/>
        </p:blipFill>
        <p:spPr bwMode="auto">
          <a:xfrm>
            <a:off x="-4" y="11864"/>
            <a:ext cx="2266014" cy="842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43" name="Isosceles Triangle 1042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8984C5EC-9FAE-A577-4AFD-2F08009DE0E1}"/>
              </a:ext>
            </a:extLst>
          </p:cNvPr>
          <p:cNvSpPr txBox="1"/>
          <p:nvPr/>
        </p:nvSpPr>
        <p:spPr>
          <a:xfrm>
            <a:off x="9530939" y="3937"/>
            <a:ext cx="2684792" cy="861774"/>
          </a:xfrm>
          <a:prstGeom prst="rect">
            <a:avLst/>
          </a:prstGeom>
          <a:noFill/>
          <a:effectLst/>
        </p:spPr>
        <p:txBody>
          <a:bodyPr wrap="square" rtlCol="0">
            <a:spAutoFit/>
            <a:scene3d>
              <a:camera prst="orthographicFront">
                <a:rot lat="300000" lon="900000" rev="0"/>
              </a:camera>
              <a:lightRig rig="threePt" dir="t"/>
            </a:scene3d>
            <a:sp3d extrusionH="57150">
              <a:bevelT h="38100" prst="artDeco"/>
              <a:bevelB w="6350" h="25400"/>
            </a:sp3d>
          </a:bodyPr>
          <a:lstStyle/>
          <a:p>
            <a:pPr algn="ctr"/>
            <a:r>
              <a:rPr lang="it-IT" sz="3200" b="1" i="1" dirty="0">
                <a:ln w="12700">
                  <a:solidFill>
                    <a:schemeClr val="tx1"/>
                  </a:solidFill>
                </a:ln>
                <a:gradFill flip="none" rotWithShape="1">
                  <a:gsLst>
                    <a:gs pos="17000">
                      <a:schemeClr val="bg1">
                        <a:lumMod val="75000"/>
                      </a:schemeClr>
                    </a:gs>
                    <a:gs pos="100000">
                      <a:srgbClr val="3E69C0"/>
                    </a:gs>
                    <a:gs pos="0">
                      <a:srgbClr val="3E69C0"/>
                    </a:gs>
                    <a:gs pos="75000">
                      <a:srgbClr val="DFCF9E"/>
                    </a:gs>
                    <a:gs pos="49000">
                      <a:srgbClr val="FFDE7C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effectLst>
                  <a:glow rad="254000">
                    <a:schemeClr val="bg1"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50800" stA="20000" endPos="32000" dir="5400000" sy="-100000" algn="bl" rotWithShape="0"/>
                </a:effectLst>
                <a:latin typeface="Avenir Next LT Pro" panose="020B0504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VRAILEXIA</a:t>
            </a:r>
          </a:p>
          <a:p>
            <a:pPr algn="ctr">
              <a:lnSpc>
                <a:spcPct val="90000"/>
              </a:lnSpc>
            </a:pPr>
            <a:r>
              <a:rPr lang="it-IT" sz="2000" b="1" i="1" dirty="0">
                <a:ln w="12700">
                  <a:solidFill>
                    <a:schemeClr val="tx1"/>
                  </a:solidFill>
                </a:ln>
                <a:gradFill flip="none" rotWithShape="1">
                  <a:gsLst>
                    <a:gs pos="17000">
                      <a:schemeClr val="bg1">
                        <a:lumMod val="75000"/>
                      </a:schemeClr>
                    </a:gs>
                    <a:gs pos="100000">
                      <a:srgbClr val="3E69C0"/>
                    </a:gs>
                    <a:gs pos="0">
                      <a:srgbClr val="3E69C0"/>
                    </a:gs>
                    <a:gs pos="75000">
                      <a:srgbClr val="DFCF9E"/>
                    </a:gs>
                    <a:gs pos="49000">
                      <a:srgbClr val="FFDE7C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effectLst>
                  <a:glow rad="254000">
                    <a:schemeClr val="bg1"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50800" stA="20000" endPos="32000" dir="5400000" sy="-100000" algn="bl" rotWithShape="0"/>
                </a:effectLst>
                <a:latin typeface="Avenir Next LT Pro" panose="020B0504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PROJECT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F7FE33C3-8A7D-96F3-F863-8F3EFF5F1B51}"/>
              </a:ext>
            </a:extLst>
          </p:cNvPr>
          <p:cNvSpPr txBox="1"/>
          <p:nvPr/>
        </p:nvSpPr>
        <p:spPr>
          <a:xfrm>
            <a:off x="-23731" y="372846"/>
            <a:ext cx="12192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5000" b="1" dirty="0">
                <a:ln w="25400">
                  <a:solidFill>
                    <a:schemeClr val="tx1"/>
                  </a:solidFill>
                </a:ln>
                <a:solidFill>
                  <a:srgbClr val="C0504D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50800" stA="20000" endPos="32000" dir="5400000" sy="-100000" algn="bl" rotWithShape="0"/>
                </a:effectLst>
                <a:latin typeface="Avenir Next LT Pro" panose="020B0504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BESPECIAL</a:t>
            </a:r>
            <a:r>
              <a:rPr lang="it-IT" sz="5400" b="1" dirty="0">
                <a:ln w="25400">
                  <a:solidFill>
                    <a:schemeClr val="tx1"/>
                  </a:solidFill>
                </a:ln>
                <a:solidFill>
                  <a:srgbClr val="C0504D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50800" stA="20000" endPos="32000" dir="5400000" sy="-100000" algn="bl" rotWithShape="0"/>
                </a:effectLst>
                <a:latin typeface="Avenir Next LT Pro" panose="020B0504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 PLATFORM</a:t>
            </a:r>
            <a:endParaRPr lang="it-IT" sz="8000" b="1" dirty="0">
              <a:ln w="25400">
                <a:solidFill>
                  <a:schemeClr val="tx1"/>
                </a:solidFill>
              </a:ln>
              <a:solidFill>
                <a:srgbClr val="C0504D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  <a:reflection blurRad="50800" stA="20000" endPos="32000" dir="5400000" sy="-100000" algn="bl" rotWithShape="0"/>
              </a:effectLst>
              <a:latin typeface="Avenir Next LT Pro" panose="020B0504020202020204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8A8DDD4C-ED88-4777-AC3F-FF57604407CC}"/>
              </a:ext>
            </a:extLst>
          </p:cNvPr>
          <p:cNvSpPr txBox="1"/>
          <p:nvPr/>
        </p:nvSpPr>
        <p:spPr>
          <a:xfrm>
            <a:off x="-71193" y="1170473"/>
            <a:ext cx="1223946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5400" b="1" u="sng" dirty="0">
                <a:latin typeface="Avenir Next LT Pro" panose="020B0504020202020204" pitchFamily="34" charset="0"/>
              </a:rPr>
              <a:t>AI </a:t>
            </a:r>
            <a:r>
              <a:rPr lang="it-IT" sz="5400" b="1" u="sng" dirty="0" err="1">
                <a:latin typeface="Avenir Next LT Pro" panose="020B0504020202020204" pitchFamily="34" charset="0"/>
              </a:rPr>
              <a:t>assessment</a:t>
            </a:r>
            <a:r>
              <a:rPr lang="it-IT" sz="5400" b="1" u="sng" dirty="0">
                <a:latin typeface="Avenir Next LT Pro" panose="020B0504020202020204" pitchFamily="34" charset="0"/>
              </a:rPr>
              <a:t> </a:t>
            </a:r>
            <a:r>
              <a:rPr lang="it-IT" sz="5400" b="1" u="sng" dirty="0" err="1">
                <a:latin typeface="Avenir Next LT Pro" panose="020B0504020202020204" pitchFamily="34" charset="0"/>
              </a:rPr>
              <a:t>module</a:t>
            </a:r>
            <a:endParaRPr lang="it-IT" sz="5400" b="1" u="sng" dirty="0">
              <a:latin typeface="Avenir Next LT Pro" panose="020B0504020202020204" pitchFamily="34" charset="0"/>
            </a:endParaRP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499B64D6-1F6B-74D9-1A0B-D2C05C865052}"/>
              </a:ext>
            </a:extLst>
          </p:cNvPr>
          <p:cNvPicPr/>
          <p:nvPr/>
        </p:nvPicPr>
        <p:blipFill rotWithShape="1">
          <a:blip r:embed="rId4"/>
          <a:srcRect b="-2724"/>
          <a:stretch/>
        </p:blipFill>
        <p:spPr bwMode="auto">
          <a:xfrm>
            <a:off x="7541830" y="3691644"/>
            <a:ext cx="4491849" cy="2516963"/>
          </a:xfrm>
          <a:prstGeom prst="rect">
            <a:avLst/>
          </a:prstGeom>
          <a:ln w="34925"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44" name="Esplosione: 14 punte 1043">
            <a:extLst>
              <a:ext uri="{FF2B5EF4-FFF2-40B4-BE49-F238E27FC236}">
                <a16:creationId xmlns:a16="http://schemas.microsoft.com/office/drawing/2014/main" id="{A2EDDC6C-BB95-60AA-3E26-7E92DC59418E}"/>
              </a:ext>
            </a:extLst>
          </p:cNvPr>
          <p:cNvSpPr/>
          <p:nvPr/>
        </p:nvSpPr>
        <p:spPr>
          <a:xfrm rot="307616">
            <a:off x="7715234" y="1855082"/>
            <a:ext cx="4076401" cy="1929098"/>
          </a:xfrm>
          <a:prstGeom prst="irregularSeal2">
            <a:avLst/>
          </a:prstGeom>
          <a:gradFill>
            <a:gsLst>
              <a:gs pos="22000">
                <a:schemeClr val="accent4">
                  <a:lumMod val="20000"/>
                  <a:lumOff val="80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path path="circle">
              <a:fillToRect l="50000" t="50000" r="50000" b="50000"/>
            </a:path>
          </a:gra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42" name="CasellaDiTesto 1041">
            <a:extLst>
              <a:ext uri="{FF2B5EF4-FFF2-40B4-BE49-F238E27FC236}">
                <a16:creationId xmlns:a16="http://schemas.microsoft.com/office/drawing/2014/main" id="{529B62B9-13EC-A2D0-94FC-19AECCA87B94}"/>
              </a:ext>
            </a:extLst>
          </p:cNvPr>
          <p:cNvSpPr txBox="1"/>
          <p:nvPr/>
        </p:nvSpPr>
        <p:spPr>
          <a:xfrm>
            <a:off x="8249781" y="2395138"/>
            <a:ext cx="262355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2400" b="1" dirty="0" err="1">
                <a:solidFill>
                  <a:srgbClr val="FF0000"/>
                </a:solidFill>
                <a:latin typeface="Avenir Next LT Pro" panose="020B0504020202020204" pitchFamily="34" charset="0"/>
              </a:rPr>
              <a:t>Customized</a:t>
            </a:r>
            <a:endParaRPr lang="it-IT" sz="2400" b="1" dirty="0">
              <a:solidFill>
                <a:srgbClr val="FF0000"/>
              </a:solidFill>
              <a:latin typeface="Avenir Next LT Pro" panose="020B0504020202020204" pitchFamily="34" charset="0"/>
            </a:endParaRPr>
          </a:p>
          <a:p>
            <a:pPr algn="ctr"/>
            <a:r>
              <a:rPr lang="it-IT" sz="2400" b="1" dirty="0">
                <a:solidFill>
                  <a:srgbClr val="FF0000"/>
                </a:solidFill>
                <a:latin typeface="Avenir Next LT Pro" panose="020B0504020202020204" pitchFamily="34" charset="0"/>
              </a:rPr>
              <a:t>for </a:t>
            </a:r>
            <a:r>
              <a:rPr lang="it-IT" sz="2400" b="1" dirty="0" err="1">
                <a:solidFill>
                  <a:srgbClr val="FF0000"/>
                </a:solidFill>
                <a:latin typeface="Avenir Next LT Pro" panose="020B0504020202020204" pitchFamily="34" charset="0"/>
              </a:rPr>
              <a:t>each</a:t>
            </a:r>
            <a:r>
              <a:rPr lang="it-IT" sz="2400" b="1" dirty="0">
                <a:solidFill>
                  <a:srgbClr val="FF0000"/>
                </a:solidFill>
                <a:latin typeface="Avenir Next LT Pro" panose="020B0504020202020204" pitchFamily="34" charset="0"/>
              </a:rPr>
              <a:t> </a:t>
            </a:r>
            <a:r>
              <a:rPr lang="it-IT" sz="2400" b="1" dirty="0" err="1">
                <a:solidFill>
                  <a:srgbClr val="FF0000"/>
                </a:solidFill>
                <a:latin typeface="Avenir Next LT Pro" panose="020B0504020202020204" pitchFamily="34" charset="0"/>
              </a:rPr>
              <a:t>student</a:t>
            </a:r>
            <a:endParaRPr lang="it-IT" sz="2400" dirty="0">
              <a:solidFill>
                <a:srgbClr val="FF0000"/>
              </a:solidFill>
            </a:endParaRPr>
          </a:p>
        </p:txBody>
      </p:sp>
      <p:cxnSp>
        <p:nvCxnSpPr>
          <p:cNvPr id="1045" name="Connettore 2 1044">
            <a:extLst>
              <a:ext uri="{FF2B5EF4-FFF2-40B4-BE49-F238E27FC236}">
                <a16:creationId xmlns:a16="http://schemas.microsoft.com/office/drawing/2014/main" id="{1F1679C9-3B02-6F1C-075A-63026C35FE8B}"/>
              </a:ext>
            </a:extLst>
          </p:cNvPr>
          <p:cNvCxnSpPr>
            <a:cxnSpLocks/>
          </p:cNvCxnSpPr>
          <p:nvPr/>
        </p:nvCxnSpPr>
        <p:spPr>
          <a:xfrm flipV="1">
            <a:off x="6366049" y="2810636"/>
            <a:ext cx="1175781" cy="117124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9" name="Connettore 2 1048">
            <a:extLst>
              <a:ext uri="{FF2B5EF4-FFF2-40B4-BE49-F238E27FC236}">
                <a16:creationId xmlns:a16="http://schemas.microsoft.com/office/drawing/2014/main" id="{1AF029AE-97F7-2488-396E-8407E087A85B}"/>
              </a:ext>
            </a:extLst>
          </p:cNvPr>
          <p:cNvCxnSpPr>
            <a:cxnSpLocks/>
          </p:cNvCxnSpPr>
          <p:nvPr/>
        </p:nvCxnSpPr>
        <p:spPr>
          <a:xfrm flipV="1">
            <a:off x="6900203" y="3087986"/>
            <a:ext cx="801231" cy="689189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51" name="Ovale 1050">
            <a:extLst>
              <a:ext uri="{FF2B5EF4-FFF2-40B4-BE49-F238E27FC236}">
                <a16:creationId xmlns:a16="http://schemas.microsoft.com/office/drawing/2014/main" id="{C240C884-7BC5-4FE1-0020-7E7C07C61A6A}"/>
              </a:ext>
            </a:extLst>
          </p:cNvPr>
          <p:cNvSpPr/>
          <p:nvPr/>
        </p:nvSpPr>
        <p:spPr>
          <a:xfrm rot="19742573">
            <a:off x="9109864" y="4111802"/>
            <a:ext cx="1439111" cy="1567668"/>
          </a:xfrm>
          <a:prstGeom prst="ellipse">
            <a:avLst/>
          </a:prstGeom>
          <a:solidFill>
            <a:srgbClr val="FFFF00">
              <a:alpha val="3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57" name="CasellaDiTesto 1056">
            <a:extLst>
              <a:ext uri="{FF2B5EF4-FFF2-40B4-BE49-F238E27FC236}">
                <a16:creationId xmlns:a16="http://schemas.microsoft.com/office/drawing/2014/main" id="{59C6EFAD-377E-E615-2049-4D3B00E4CC58}"/>
              </a:ext>
            </a:extLst>
          </p:cNvPr>
          <p:cNvSpPr txBox="1"/>
          <p:nvPr/>
        </p:nvSpPr>
        <p:spPr>
          <a:xfrm>
            <a:off x="2033083" y="4764198"/>
            <a:ext cx="285398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3200" b="1" dirty="0">
                <a:ln w="15875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330200">
                    <a:srgbClr val="FF0000">
                      <a:alpha val="75000"/>
                    </a:srgbClr>
                  </a:glow>
                </a:effectLst>
                <a:latin typeface="Avenir Next LT Pro" panose="020B0504020202020204" pitchFamily="34" charset="0"/>
              </a:rPr>
              <a:t>PREDICTION</a:t>
            </a:r>
            <a:endParaRPr lang="it-IT" sz="3200" dirty="0">
              <a:ln w="15875">
                <a:solidFill>
                  <a:schemeClr val="tx1"/>
                </a:solidFill>
              </a:ln>
              <a:solidFill>
                <a:schemeClr val="bg1"/>
              </a:solidFill>
              <a:effectLst>
                <a:glow rad="330200">
                  <a:srgbClr val="FF0000">
                    <a:alpha val="75000"/>
                  </a:srgbClr>
                </a:glow>
              </a:effectLst>
            </a:endParaRPr>
          </a:p>
        </p:txBody>
      </p:sp>
      <p:pic>
        <p:nvPicPr>
          <p:cNvPr id="1052" name="Immagine 1051">
            <a:extLst>
              <a:ext uri="{FF2B5EF4-FFF2-40B4-BE49-F238E27FC236}">
                <a16:creationId xmlns:a16="http://schemas.microsoft.com/office/drawing/2014/main" id="{68578798-0264-798C-90D3-5A6347269A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619" y="2070327"/>
            <a:ext cx="7444343" cy="4561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086364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1030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33" name="Freeform: Shape 1032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35" name="Rectangle 1034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7" name="Rectangle 1036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9" name="Freeform: Shape 1038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041" name="Isosceles Triangle 1040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Immagine che contiene testo&#10;&#10;Descrizione generata automaticamente">
            <a:extLst>
              <a:ext uri="{FF2B5EF4-FFF2-40B4-BE49-F238E27FC236}">
                <a16:creationId xmlns:a16="http://schemas.microsoft.com/office/drawing/2014/main" id="{FAF5A276-37A0-3B61-4DF8-0C24EA8EBC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54" t="24827" r="8766" b="28963"/>
          <a:stretch/>
        </p:blipFill>
        <p:spPr bwMode="auto">
          <a:xfrm>
            <a:off x="-4" y="11864"/>
            <a:ext cx="2266014" cy="842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43" name="Isosceles Triangle 1042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8984C5EC-9FAE-A577-4AFD-2F08009DE0E1}"/>
              </a:ext>
            </a:extLst>
          </p:cNvPr>
          <p:cNvSpPr txBox="1"/>
          <p:nvPr/>
        </p:nvSpPr>
        <p:spPr>
          <a:xfrm>
            <a:off x="9530939" y="3937"/>
            <a:ext cx="2684792" cy="861774"/>
          </a:xfrm>
          <a:prstGeom prst="rect">
            <a:avLst/>
          </a:prstGeom>
          <a:noFill/>
          <a:effectLst/>
        </p:spPr>
        <p:txBody>
          <a:bodyPr wrap="square" rtlCol="0">
            <a:spAutoFit/>
            <a:scene3d>
              <a:camera prst="orthographicFront">
                <a:rot lat="300000" lon="900000" rev="0"/>
              </a:camera>
              <a:lightRig rig="threePt" dir="t"/>
            </a:scene3d>
            <a:sp3d extrusionH="57150">
              <a:bevelT h="38100" prst="artDeco"/>
              <a:bevelB w="6350" h="25400"/>
            </a:sp3d>
          </a:bodyPr>
          <a:lstStyle/>
          <a:p>
            <a:pPr algn="ctr"/>
            <a:r>
              <a:rPr lang="it-IT" sz="3200" b="1" i="1" dirty="0">
                <a:ln w="12700">
                  <a:solidFill>
                    <a:schemeClr val="tx1"/>
                  </a:solidFill>
                </a:ln>
                <a:gradFill flip="none" rotWithShape="1">
                  <a:gsLst>
                    <a:gs pos="17000">
                      <a:schemeClr val="bg1">
                        <a:lumMod val="75000"/>
                      </a:schemeClr>
                    </a:gs>
                    <a:gs pos="100000">
                      <a:srgbClr val="3E69C0"/>
                    </a:gs>
                    <a:gs pos="0">
                      <a:srgbClr val="3E69C0"/>
                    </a:gs>
                    <a:gs pos="75000">
                      <a:srgbClr val="DFCF9E"/>
                    </a:gs>
                    <a:gs pos="49000">
                      <a:srgbClr val="FFDE7C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effectLst>
                  <a:glow rad="254000">
                    <a:schemeClr val="bg1"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50800" stA="20000" endPos="32000" dir="5400000" sy="-100000" algn="bl" rotWithShape="0"/>
                </a:effectLst>
                <a:latin typeface="Avenir Next LT Pro" panose="020B0504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VRAILEXIA</a:t>
            </a:r>
          </a:p>
          <a:p>
            <a:pPr algn="ctr">
              <a:lnSpc>
                <a:spcPct val="90000"/>
              </a:lnSpc>
            </a:pPr>
            <a:r>
              <a:rPr lang="it-IT" sz="2000" b="1" i="1" dirty="0">
                <a:ln w="12700">
                  <a:solidFill>
                    <a:schemeClr val="tx1"/>
                  </a:solidFill>
                </a:ln>
                <a:gradFill flip="none" rotWithShape="1">
                  <a:gsLst>
                    <a:gs pos="17000">
                      <a:schemeClr val="bg1">
                        <a:lumMod val="75000"/>
                      </a:schemeClr>
                    </a:gs>
                    <a:gs pos="100000">
                      <a:srgbClr val="3E69C0"/>
                    </a:gs>
                    <a:gs pos="0">
                      <a:srgbClr val="3E69C0"/>
                    </a:gs>
                    <a:gs pos="75000">
                      <a:srgbClr val="DFCF9E"/>
                    </a:gs>
                    <a:gs pos="49000">
                      <a:srgbClr val="FFDE7C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effectLst>
                  <a:glow rad="254000">
                    <a:schemeClr val="bg1"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50800" stA="20000" endPos="32000" dir="5400000" sy="-100000" algn="bl" rotWithShape="0"/>
                </a:effectLst>
                <a:latin typeface="Avenir Next LT Pro" panose="020B0504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PROJECT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F7FE33C3-8A7D-96F3-F863-8F3EFF5F1B51}"/>
              </a:ext>
            </a:extLst>
          </p:cNvPr>
          <p:cNvSpPr txBox="1"/>
          <p:nvPr/>
        </p:nvSpPr>
        <p:spPr>
          <a:xfrm>
            <a:off x="-23731" y="372846"/>
            <a:ext cx="12192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5000" b="1" dirty="0">
                <a:ln w="25400">
                  <a:solidFill>
                    <a:schemeClr val="tx1"/>
                  </a:solidFill>
                </a:ln>
                <a:solidFill>
                  <a:srgbClr val="C0504D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50800" stA="20000" endPos="32000" dir="5400000" sy="-100000" algn="bl" rotWithShape="0"/>
                </a:effectLst>
                <a:latin typeface="Avenir Next LT Pro" panose="020B0504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BESPECIAL</a:t>
            </a:r>
            <a:r>
              <a:rPr lang="it-IT" sz="5400" b="1" dirty="0">
                <a:ln w="25400">
                  <a:solidFill>
                    <a:schemeClr val="tx1"/>
                  </a:solidFill>
                </a:ln>
                <a:solidFill>
                  <a:srgbClr val="C0504D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50800" stA="20000" endPos="32000" dir="5400000" sy="-100000" algn="bl" rotWithShape="0"/>
                </a:effectLst>
                <a:latin typeface="Avenir Next LT Pro" panose="020B0504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 PLATFORM</a:t>
            </a:r>
            <a:endParaRPr lang="it-IT" sz="8000" b="1" dirty="0">
              <a:ln w="25400">
                <a:solidFill>
                  <a:schemeClr val="tx1"/>
                </a:solidFill>
              </a:ln>
              <a:solidFill>
                <a:srgbClr val="C0504D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  <a:reflection blurRad="50800" stA="20000" endPos="32000" dir="5400000" sy="-100000" algn="bl" rotWithShape="0"/>
              </a:effectLst>
              <a:latin typeface="Avenir Next LT Pro" panose="020B0504020202020204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8A8DDD4C-ED88-4777-AC3F-FF57604407CC}"/>
              </a:ext>
            </a:extLst>
          </p:cNvPr>
          <p:cNvSpPr txBox="1"/>
          <p:nvPr/>
        </p:nvSpPr>
        <p:spPr>
          <a:xfrm>
            <a:off x="-71193" y="1170473"/>
            <a:ext cx="1223946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5400" b="1" u="sng" dirty="0">
                <a:latin typeface="Avenir Next LT Pro" panose="020B0504020202020204" pitchFamily="34" charset="0"/>
              </a:rPr>
              <a:t>AI </a:t>
            </a:r>
            <a:r>
              <a:rPr lang="it-IT" sz="5400" b="1" u="sng" dirty="0" err="1">
                <a:latin typeface="Avenir Next LT Pro" panose="020B0504020202020204" pitchFamily="34" charset="0"/>
              </a:rPr>
              <a:t>assessment</a:t>
            </a:r>
            <a:r>
              <a:rPr lang="it-IT" sz="5400" b="1" u="sng" dirty="0">
                <a:latin typeface="Avenir Next LT Pro" panose="020B0504020202020204" pitchFamily="34" charset="0"/>
              </a:rPr>
              <a:t> </a:t>
            </a:r>
            <a:r>
              <a:rPr lang="it-IT" sz="5400" b="1" u="sng" dirty="0" err="1">
                <a:latin typeface="Avenir Next LT Pro" panose="020B0504020202020204" pitchFamily="34" charset="0"/>
              </a:rPr>
              <a:t>module</a:t>
            </a:r>
            <a:endParaRPr lang="it-IT" sz="5400" b="1" u="sng" dirty="0">
              <a:latin typeface="Avenir Next LT Pro" panose="020B0504020202020204" pitchFamily="34" charset="0"/>
            </a:endParaRP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499B64D6-1F6B-74D9-1A0B-D2C05C865052}"/>
              </a:ext>
            </a:extLst>
          </p:cNvPr>
          <p:cNvPicPr/>
          <p:nvPr/>
        </p:nvPicPr>
        <p:blipFill rotWithShape="1">
          <a:blip r:embed="rId4"/>
          <a:srcRect b="-2724"/>
          <a:stretch/>
        </p:blipFill>
        <p:spPr bwMode="auto">
          <a:xfrm>
            <a:off x="7541830" y="3691644"/>
            <a:ext cx="4491849" cy="2516963"/>
          </a:xfrm>
          <a:prstGeom prst="rect">
            <a:avLst/>
          </a:prstGeom>
          <a:ln w="34925"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Ovale 7">
            <a:extLst>
              <a:ext uri="{FF2B5EF4-FFF2-40B4-BE49-F238E27FC236}">
                <a16:creationId xmlns:a16="http://schemas.microsoft.com/office/drawing/2014/main" id="{E4F92A30-9875-5CFE-125E-E96569863842}"/>
              </a:ext>
            </a:extLst>
          </p:cNvPr>
          <p:cNvSpPr/>
          <p:nvPr/>
        </p:nvSpPr>
        <p:spPr>
          <a:xfrm rot="19742573">
            <a:off x="9109864" y="4111802"/>
            <a:ext cx="1439111" cy="1567668"/>
          </a:xfrm>
          <a:prstGeom prst="ellipse">
            <a:avLst/>
          </a:prstGeom>
          <a:solidFill>
            <a:srgbClr val="FFFF00">
              <a:alpha val="3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85B0318D-26A4-9048-2BBD-1FAEB491E44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 l="51394" t="7363" r="40912" b="78232"/>
          <a:stretch/>
        </p:blipFill>
        <p:spPr>
          <a:xfrm>
            <a:off x="4798457" y="3273358"/>
            <a:ext cx="2366914" cy="2353614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B68A3293-1860-8844-6D60-756558D6B404}"/>
              </a:ext>
            </a:extLst>
          </p:cNvPr>
          <p:cNvSpPr txBox="1"/>
          <p:nvPr/>
        </p:nvSpPr>
        <p:spPr>
          <a:xfrm>
            <a:off x="88811" y="2195825"/>
            <a:ext cx="500369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3200" b="1" dirty="0">
                <a:solidFill>
                  <a:srgbClr val="5F9127"/>
                </a:solidFill>
                <a:latin typeface="Avenir Next LT Pro" panose="020B0504020202020204" pitchFamily="34" charset="0"/>
              </a:rPr>
              <a:t>Best Practices </a:t>
            </a:r>
            <a:r>
              <a:rPr lang="it-IT" sz="3200" b="1" dirty="0" err="1">
                <a:solidFill>
                  <a:srgbClr val="5F9127"/>
                </a:solidFill>
                <a:latin typeface="Avenir Next LT Pro" panose="020B0504020202020204" pitchFamily="34" charset="0"/>
              </a:rPr>
              <a:t>Prediction</a:t>
            </a:r>
            <a:endParaRPr lang="it-IT" sz="3200" b="1" dirty="0">
              <a:solidFill>
                <a:srgbClr val="5F9127"/>
              </a:solidFill>
            </a:endParaRP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547C40C5-EFCA-64B2-BE2C-EF666D3D0A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338" y="3284628"/>
            <a:ext cx="1817828" cy="1817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BAC58CAD-1F6B-F606-8143-77862EFA205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18779" t="72661" r="73527" b="9910"/>
          <a:stretch/>
        </p:blipFill>
        <p:spPr>
          <a:xfrm>
            <a:off x="320864" y="5074797"/>
            <a:ext cx="696962" cy="838530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E73E95CC-BCBD-E870-646C-E294DB1B60E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18365" t="16790" r="73941" b="65781"/>
          <a:stretch/>
        </p:blipFill>
        <p:spPr>
          <a:xfrm>
            <a:off x="242930" y="2836531"/>
            <a:ext cx="811807" cy="976702"/>
          </a:xfrm>
          <a:prstGeom prst="rect">
            <a:avLst/>
          </a:prstGeom>
        </p:spPr>
      </p:pic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9061429F-D903-C974-D03D-6E53E251F180}"/>
              </a:ext>
            </a:extLst>
          </p:cNvPr>
          <p:cNvSpPr txBox="1"/>
          <p:nvPr/>
        </p:nvSpPr>
        <p:spPr>
          <a:xfrm>
            <a:off x="-192274" y="3731149"/>
            <a:ext cx="185922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600" b="1" dirty="0" err="1">
                <a:solidFill>
                  <a:srgbClr val="3159A2"/>
                </a:solidFill>
                <a:latin typeface="Avenir Next LT Pro" panose="020B0504020202020204" pitchFamily="34" charset="0"/>
              </a:rPr>
              <a:t>Demographic</a:t>
            </a:r>
            <a:r>
              <a:rPr lang="it-IT" sz="1600" b="1" dirty="0">
                <a:solidFill>
                  <a:srgbClr val="3159A2"/>
                </a:solidFill>
                <a:latin typeface="Avenir Next LT Pro" panose="020B0504020202020204" pitchFamily="34" charset="0"/>
              </a:rPr>
              <a:t> Data</a:t>
            </a:r>
            <a:endParaRPr lang="it-IT" sz="1600" b="1" dirty="0">
              <a:solidFill>
                <a:srgbClr val="3159A2"/>
              </a:solidFill>
            </a:endParaRPr>
          </a:p>
        </p:txBody>
      </p:sp>
      <p:cxnSp>
        <p:nvCxnSpPr>
          <p:cNvPr id="18" name="Connettore 2 17">
            <a:extLst>
              <a:ext uri="{FF2B5EF4-FFF2-40B4-BE49-F238E27FC236}">
                <a16:creationId xmlns:a16="http://schemas.microsoft.com/office/drawing/2014/main" id="{7CC6EA58-DA04-28F6-3792-AD8CBD34B6DA}"/>
              </a:ext>
            </a:extLst>
          </p:cNvPr>
          <p:cNvCxnSpPr>
            <a:cxnSpLocks/>
          </p:cNvCxnSpPr>
          <p:nvPr/>
        </p:nvCxnSpPr>
        <p:spPr>
          <a:xfrm>
            <a:off x="1069740" y="3409028"/>
            <a:ext cx="804421" cy="484834"/>
          </a:xfrm>
          <a:prstGeom prst="straightConnector1">
            <a:avLst/>
          </a:prstGeom>
          <a:ln w="101600">
            <a:solidFill>
              <a:srgbClr val="3159A2"/>
            </a:solidFill>
            <a:tailEnd type="triangle"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ttore 2 18">
            <a:extLst>
              <a:ext uri="{FF2B5EF4-FFF2-40B4-BE49-F238E27FC236}">
                <a16:creationId xmlns:a16="http://schemas.microsoft.com/office/drawing/2014/main" id="{90AE1516-BA6E-2880-D519-F17625C16F1C}"/>
              </a:ext>
            </a:extLst>
          </p:cNvPr>
          <p:cNvCxnSpPr>
            <a:cxnSpLocks/>
          </p:cNvCxnSpPr>
          <p:nvPr/>
        </p:nvCxnSpPr>
        <p:spPr>
          <a:xfrm flipV="1">
            <a:off x="1048043" y="4604746"/>
            <a:ext cx="761723" cy="551063"/>
          </a:xfrm>
          <a:prstGeom prst="straightConnector1">
            <a:avLst/>
          </a:prstGeom>
          <a:ln w="101600">
            <a:solidFill>
              <a:srgbClr val="3159A2"/>
            </a:solidFill>
            <a:tailEnd type="triangle"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7699CF3F-8617-AEFD-BF14-AC713F781AE9}"/>
              </a:ext>
            </a:extLst>
          </p:cNvPr>
          <p:cNvSpPr txBox="1"/>
          <p:nvPr/>
        </p:nvSpPr>
        <p:spPr>
          <a:xfrm>
            <a:off x="4110609" y="2982935"/>
            <a:ext cx="3667412" cy="29238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2400" b="1" dirty="0" err="1">
                <a:ln w="15875">
                  <a:solidFill>
                    <a:schemeClr val="tx1"/>
                  </a:solidFill>
                </a:ln>
                <a:solidFill>
                  <a:srgbClr val="FF0000"/>
                </a:solidFill>
                <a:latin typeface="Avenir Next LT Pro" panose="020B0504020202020204" pitchFamily="34" charset="0"/>
              </a:rPr>
              <a:t>Detection</a:t>
            </a:r>
            <a:r>
              <a:rPr lang="it-IT" sz="2400" b="1" dirty="0">
                <a:ln w="15875">
                  <a:solidFill>
                    <a:schemeClr val="tx1"/>
                  </a:solidFill>
                </a:ln>
                <a:solidFill>
                  <a:srgbClr val="FF0000"/>
                </a:solidFill>
                <a:latin typeface="Avenir Next LT Pro" panose="020B0504020202020204" pitchFamily="34" charset="0"/>
              </a:rPr>
              <a:t> of</a:t>
            </a:r>
          </a:p>
          <a:p>
            <a:pPr algn="ctr"/>
            <a:r>
              <a:rPr lang="it-IT" sz="2400" b="1" dirty="0" err="1">
                <a:ln w="15875">
                  <a:solidFill>
                    <a:schemeClr val="tx1"/>
                  </a:solidFill>
                </a:ln>
                <a:solidFill>
                  <a:srgbClr val="FF0000"/>
                </a:solidFill>
                <a:latin typeface="Avenir Next LT Pro" panose="020B0504020202020204" pitchFamily="34" charset="0"/>
              </a:rPr>
              <a:t>typological</a:t>
            </a:r>
            <a:r>
              <a:rPr lang="it-IT" sz="2400" b="1" dirty="0">
                <a:ln w="15875">
                  <a:solidFill>
                    <a:schemeClr val="tx1"/>
                  </a:solidFill>
                </a:ln>
                <a:solidFill>
                  <a:srgbClr val="FF0000"/>
                </a:solidFill>
                <a:latin typeface="Avenir Next LT Pro" panose="020B0504020202020204" pitchFamily="34" charset="0"/>
              </a:rPr>
              <a:t> groups</a:t>
            </a:r>
          </a:p>
          <a:p>
            <a:pPr algn="ctr"/>
            <a:r>
              <a:rPr lang="it-IT" sz="2400" b="1" dirty="0">
                <a:ln w="15875">
                  <a:solidFill>
                    <a:schemeClr val="tx1"/>
                  </a:solidFill>
                </a:ln>
                <a:solidFill>
                  <a:srgbClr val="FF0000"/>
                </a:solidFill>
                <a:latin typeface="Avenir Next LT Pro" panose="020B0504020202020204" pitchFamily="34" charset="0"/>
              </a:rPr>
              <a:t>of </a:t>
            </a:r>
            <a:r>
              <a:rPr lang="it-IT" sz="2400" b="1" dirty="0" err="1">
                <a:ln w="15875">
                  <a:solidFill>
                    <a:schemeClr val="tx1"/>
                  </a:solidFill>
                </a:ln>
                <a:solidFill>
                  <a:srgbClr val="FF0000"/>
                </a:solidFill>
                <a:latin typeface="Avenir Next LT Pro" panose="020B0504020202020204" pitchFamily="34" charset="0"/>
              </a:rPr>
              <a:t>dyslexic</a:t>
            </a:r>
            <a:r>
              <a:rPr lang="it-IT" sz="2400" b="1" dirty="0">
                <a:ln w="15875">
                  <a:solidFill>
                    <a:schemeClr val="tx1"/>
                  </a:solidFill>
                </a:ln>
                <a:solidFill>
                  <a:srgbClr val="FF0000"/>
                </a:solidFill>
                <a:latin typeface="Avenir Next LT Pro" panose="020B0504020202020204" pitchFamily="34" charset="0"/>
              </a:rPr>
              <a:t> </a:t>
            </a:r>
            <a:r>
              <a:rPr lang="it-IT" sz="2400" b="1" dirty="0" err="1">
                <a:ln w="15875">
                  <a:solidFill>
                    <a:schemeClr val="tx1"/>
                  </a:solidFill>
                </a:ln>
                <a:solidFill>
                  <a:srgbClr val="FF0000"/>
                </a:solidFill>
                <a:latin typeface="Avenir Next LT Pro" panose="020B0504020202020204" pitchFamily="34" charset="0"/>
              </a:rPr>
              <a:t>students</a:t>
            </a:r>
            <a:endParaRPr lang="it-IT" sz="2400" b="1" dirty="0">
              <a:ln w="15875">
                <a:solidFill>
                  <a:schemeClr val="tx1"/>
                </a:solidFill>
              </a:ln>
              <a:solidFill>
                <a:srgbClr val="FF0000"/>
              </a:solidFill>
              <a:latin typeface="Avenir Next LT Pro" panose="020B0504020202020204" pitchFamily="34" charset="0"/>
            </a:endParaRPr>
          </a:p>
          <a:p>
            <a:pPr algn="ctr"/>
            <a:endParaRPr lang="it-IT" sz="2400" b="1" dirty="0">
              <a:ln w="15875">
                <a:solidFill>
                  <a:schemeClr val="tx1"/>
                </a:solidFill>
              </a:ln>
              <a:solidFill>
                <a:srgbClr val="FF0000"/>
              </a:solidFill>
              <a:latin typeface="Avenir Next LT Pro" panose="020B0504020202020204" pitchFamily="34" charset="0"/>
            </a:endParaRPr>
          </a:p>
          <a:p>
            <a:pPr algn="ctr"/>
            <a:endParaRPr lang="it-IT" sz="900" b="1" dirty="0">
              <a:ln w="15875">
                <a:solidFill>
                  <a:schemeClr val="tx1"/>
                </a:solidFill>
              </a:ln>
              <a:solidFill>
                <a:srgbClr val="FF0000"/>
              </a:solidFill>
              <a:latin typeface="Avenir Next LT Pro" panose="020B0504020202020204" pitchFamily="34" charset="0"/>
            </a:endParaRPr>
          </a:p>
          <a:p>
            <a:pPr algn="ctr"/>
            <a:r>
              <a:rPr lang="it-IT" sz="2400" b="1" dirty="0" err="1">
                <a:ln w="15875">
                  <a:solidFill>
                    <a:schemeClr val="tx1"/>
                  </a:solidFill>
                </a:ln>
                <a:solidFill>
                  <a:srgbClr val="FF0000"/>
                </a:solidFill>
                <a:latin typeface="Avenir Next LT Pro" panose="020B0504020202020204" pitchFamily="34" charset="0"/>
              </a:rPr>
              <a:t>Creation</a:t>
            </a:r>
            <a:r>
              <a:rPr lang="it-IT" sz="2400" b="1" dirty="0">
                <a:ln w="15875">
                  <a:solidFill>
                    <a:schemeClr val="tx1"/>
                  </a:solidFill>
                </a:ln>
                <a:solidFill>
                  <a:srgbClr val="FF0000"/>
                </a:solidFill>
                <a:latin typeface="Avenir Next LT Pro" panose="020B0504020202020204" pitchFamily="34" charset="0"/>
              </a:rPr>
              <a:t> of</a:t>
            </a:r>
          </a:p>
          <a:p>
            <a:pPr algn="ctr"/>
            <a:r>
              <a:rPr lang="it-IT" sz="2400" b="1" dirty="0">
                <a:ln w="15875">
                  <a:solidFill>
                    <a:schemeClr val="tx1"/>
                  </a:solidFill>
                </a:ln>
                <a:solidFill>
                  <a:srgbClr val="FF0000"/>
                </a:solidFill>
                <a:latin typeface="Avenir Next LT Pro" panose="020B0504020202020204" pitchFamily="34" charset="0"/>
              </a:rPr>
              <a:t>Good Practices</a:t>
            </a:r>
          </a:p>
          <a:p>
            <a:pPr algn="ctr"/>
            <a:r>
              <a:rPr lang="it-IT" sz="2400" b="1" dirty="0">
                <a:ln w="15875">
                  <a:solidFill>
                    <a:schemeClr val="tx1"/>
                  </a:solidFill>
                </a:ln>
                <a:solidFill>
                  <a:srgbClr val="FF0000"/>
                </a:solidFill>
                <a:latin typeface="Avenir Next LT Pro" panose="020B0504020202020204" pitchFamily="34" charset="0"/>
              </a:rPr>
              <a:t>to support </a:t>
            </a:r>
            <a:r>
              <a:rPr lang="it-IT" sz="2400" b="1" dirty="0" err="1">
                <a:ln w="15875">
                  <a:solidFill>
                    <a:schemeClr val="tx1"/>
                  </a:solidFill>
                </a:ln>
                <a:solidFill>
                  <a:srgbClr val="FF0000"/>
                </a:solidFill>
                <a:latin typeface="Avenir Next LT Pro" panose="020B0504020202020204" pitchFamily="34" charset="0"/>
              </a:rPr>
              <a:t>them</a:t>
            </a:r>
            <a:endParaRPr lang="it-IT" sz="2400" dirty="0">
              <a:ln w="15875">
                <a:solidFill>
                  <a:schemeClr val="tx1"/>
                </a:solidFill>
              </a:ln>
              <a:solidFill>
                <a:srgbClr val="FF0000"/>
              </a:solidFill>
            </a:endParaRPr>
          </a:p>
        </p:txBody>
      </p:sp>
      <p:cxnSp>
        <p:nvCxnSpPr>
          <p:cNvPr id="22" name="Connettore 2 21">
            <a:extLst>
              <a:ext uri="{FF2B5EF4-FFF2-40B4-BE49-F238E27FC236}">
                <a16:creationId xmlns:a16="http://schemas.microsoft.com/office/drawing/2014/main" id="{C35C0DBB-6440-BD1F-1BB9-5598EC49EFD3}"/>
              </a:ext>
            </a:extLst>
          </p:cNvPr>
          <p:cNvCxnSpPr>
            <a:cxnSpLocks/>
          </p:cNvCxnSpPr>
          <p:nvPr/>
        </p:nvCxnSpPr>
        <p:spPr>
          <a:xfrm flipV="1">
            <a:off x="3850738" y="4315923"/>
            <a:ext cx="717350" cy="1"/>
          </a:xfrm>
          <a:prstGeom prst="straightConnector1">
            <a:avLst/>
          </a:prstGeom>
          <a:ln w="101600">
            <a:solidFill>
              <a:srgbClr val="5F9127"/>
            </a:solidFill>
            <a:tailEnd type="triangle"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03A5F026-C7CA-C4C1-F061-7FDB64B659C3}"/>
              </a:ext>
            </a:extLst>
          </p:cNvPr>
          <p:cNvSpPr txBox="1"/>
          <p:nvPr/>
        </p:nvSpPr>
        <p:spPr>
          <a:xfrm>
            <a:off x="1376682" y="5026808"/>
            <a:ext cx="299466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800" b="1" dirty="0" err="1">
                <a:latin typeface="Avenir Next LT Pro" panose="020B0504020202020204" pitchFamily="34" charset="0"/>
              </a:rPr>
              <a:t>Hierarchical</a:t>
            </a:r>
            <a:r>
              <a:rPr lang="it-IT" sz="1800" b="1" dirty="0">
                <a:latin typeface="Avenir Next LT Pro" panose="020B0504020202020204" pitchFamily="34" charset="0"/>
              </a:rPr>
              <a:t> Clustering</a:t>
            </a:r>
          </a:p>
          <a:p>
            <a:pPr algn="ctr"/>
            <a:r>
              <a:rPr lang="it-IT" b="1" dirty="0" err="1">
                <a:latin typeface="Avenir Next LT Pro" panose="020B0504020202020204" pitchFamily="34" charset="0"/>
              </a:rPr>
              <a:t>Algorithm</a:t>
            </a:r>
            <a:endParaRPr lang="it-IT" b="1" dirty="0">
              <a:latin typeface="Avenir Next LT Pro" panose="020B0504020202020204" pitchFamily="34" charset="0"/>
            </a:endParaRPr>
          </a:p>
          <a:p>
            <a:pPr algn="ctr"/>
            <a:r>
              <a:rPr lang="it-IT" b="1" dirty="0">
                <a:latin typeface="Avenir Next LT Pro" panose="020B0504020202020204" pitchFamily="34" charset="0"/>
              </a:rPr>
              <a:t>+</a:t>
            </a:r>
          </a:p>
          <a:p>
            <a:pPr algn="ctr"/>
            <a:r>
              <a:rPr lang="it-IT" b="1" dirty="0">
                <a:latin typeface="Avenir Next LT Pro" panose="020B0504020202020204" pitchFamily="34" charset="0"/>
              </a:rPr>
              <a:t>Profiling</a:t>
            </a:r>
            <a:endParaRPr lang="it-IT" dirty="0"/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00BE6231-EE74-FD61-DDAE-FB964103A180}"/>
              </a:ext>
            </a:extLst>
          </p:cNvPr>
          <p:cNvSpPr txBox="1"/>
          <p:nvPr/>
        </p:nvSpPr>
        <p:spPr>
          <a:xfrm>
            <a:off x="-47462" y="5866308"/>
            <a:ext cx="203249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600" b="1" dirty="0" err="1">
                <a:solidFill>
                  <a:srgbClr val="3159A2"/>
                </a:solidFill>
                <a:latin typeface="Avenir Next LT Pro" panose="020B0504020202020204" pitchFamily="34" charset="0"/>
              </a:rPr>
              <a:t>Psychometric</a:t>
            </a:r>
            <a:r>
              <a:rPr lang="it-IT" sz="1600" b="1" dirty="0">
                <a:solidFill>
                  <a:srgbClr val="3159A2"/>
                </a:solidFill>
                <a:latin typeface="Avenir Next LT Pro" panose="020B0504020202020204" pitchFamily="34" charset="0"/>
              </a:rPr>
              <a:t> </a:t>
            </a:r>
            <a:r>
              <a:rPr lang="it-IT" sz="1600" b="1" dirty="0" err="1">
                <a:solidFill>
                  <a:srgbClr val="3159A2"/>
                </a:solidFill>
                <a:latin typeface="Avenir Next LT Pro" panose="020B0504020202020204" pitchFamily="34" charset="0"/>
              </a:rPr>
              <a:t>Tests</a:t>
            </a:r>
            <a:r>
              <a:rPr lang="it-IT" sz="1600" b="1" dirty="0">
                <a:solidFill>
                  <a:srgbClr val="3159A2"/>
                </a:solidFill>
                <a:latin typeface="Avenir Next LT Pro" panose="020B0504020202020204" pitchFamily="34" charset="0"/>
              </a:rPr>
              <a:t> </a:t>
            </a:r>
            <a:r>
              <a:rPr lang="it-IT" sz="1600" b="1" dirty="0" err="1">
                <a:solidFill>
                  <a:srgbClr val="3159A2"/>
                </a:solidFill>
                <a:latin typeface="Avenir Next LT Pro" panose="020B0504020202020204" pitchFamily="34" charset="0"/>
              </a:rPr>
              <a:t>Results</a:t>
            </a:r>
            <a:endParaRPr lang="it-IT" sz="1600" b="1" dirty="0">
              <a:solidFill>
                <a:srgbClr val="3159A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307485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1030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33" name="Freeform: Shape 1032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35" name="Rectangle 1034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7" name="Rectangle 1036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9" name="Freeform: Shape 1038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041" name="Isosceles Triangle 1040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Immagine che contiene testo&#10;&#10;Descrizione generata automaticamente">
            <a:extLst>
              <a:ext uri="{FF2B5EF4-FFF2-40B4-BE49-F238E27FC236}">
                <a16:creationId xmlns:a16="http://schemas.microsoft.com/office/drawing/2014/main" id="{FAF5A276-37A0-3B61-4DF8-0C24EA8EBC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54" t="24827" r="8766" b="28963"/>
          <a:stretch/>
        </p:blipFill>
        <p:spPr bwMode="auto">
          <a:xfrm>
            <a:off x="-4" y="11864"/>
            <a:ext cx="2266014" cy="842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43" name="Isosceles Triangle 1042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8984C5EC-9FAE-A577-4AFD-2F08009DE0E1}"/>
              </a:ext>
            </a:extLst>
          </p:cNvPr>
          <p:cNvSpPr txBox="1"/>
          <p:nvPr/>
        </p:nvSpPr>
        <p:spPr>
          <a:xfrm>
            <a:off x="9530939" y="3937"/>
            <a:ext cx="2684792" cy="861774"/>
          </a:xfrm>
          <a:prstGeom prst="rect">
            <a:avLst/>
          </a:prstGeom>
          <a:noFill/>
          <a:effectLst/>
        </p:spPr>
        <p:txBody>
          <a:bodyPr wrap="square" rtlCol="0">
            <a:spAutoFit/>
            <a:scene3d>
              <a:camera prst="orthographicFront">
                <a:rot lat="300000" lon="900000" rev="0"/>
              </a:camera>
              <a:lightRig rig="threePt" dir="t"/>
            </a:scene3d>
            <a:sp3d extrusionH="57150">
              <a:bevelT h="38100" prst="artDeco"/>
              <a:bevelB w="6350" h="25400"/>
            </a:sp3d>
          </a:bodyPr>
          <a:lstStyle/>
          <a:p>
            <a:pPr algn="ctr"/>
            <a:r>
              <a:rPr lang="it-IT" sz="3200" b="1" i="1" dirty="0">
                <a:ln w="12700">
                  <a:solidFill>
                    <a:schemeClr val="tx1"/>
                  </a:solidFill>
                </a:ln>
                <a:gradFill flip="none" rotWithShape="1">
                  <a:gsLst>
                    <a:gs pos="17000">
                      <a:schemeClr val="bg1">
                        <a:lumMod val="75000"/>
                      </a:schemeClr>
                    </a:gs>
                    <a:gs pos="100000">
                      <a:srgbClr val="3E69C0"/>
                    </a:gs>
                    <a:gs pos="0">
                      <a:srgbClr val="3E69C0"/>
                    </a:gs>
                    <a:gs pos="75000">
                      <a:srgbClr val="DFCF9E"/>
                    </a:gs>
                    <a:gs pos="49000">
                      <a:srgbClr val="FFDE7C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effectLst>
                  <a:glow rad="254000">
                    <a:schemeClr val="bg1"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50800" stA="20000" endPos="32000" dir="5400000" sy="-100000" algn="bl" rotWithShape="0"/>
                </a:effectLst>
                <a:latin typeface="Avenir Next LT Pro" panose="020B0504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VRAILEXIA</a:t>
            </a:r>
          </a:p>
          <a:p>
            <a:pPr algn="ctr">
              <a:lnSpc>
                <a:spcPct val="90000"/>
              </a:lnSpc>
            </a:pPr>
            <a:r>
              <a:rPr lang="it-IT" sz="2000" b="1" i="1" dirty="0">
                <a:ln w="12700">
                  <a:solidFill>
                    <a:schemeClr val="tx1"/>
                  </a:solidFill>
                </a:ln>
                <a:gradFill flip="none" rotWithShape="1">
                  <a:gsLst>
                    <a:gs pos="17000">
                      <a:schemeClr val="bg1">
                        <a:lumMod val="75000"/>
                      </a:schemeClr>
                    </a:gs>
                    <a:gs pos="100000">
                      <a:srgbClr val="3E69C0"/>
                    </a:gs>
                    <a:gs pos="0">
                      <a:srgbClr val="3E69C0"/>
                    </a:gs>
                    <a:gs pos="75000">
                      <a:srgbClr val="DFCF9E"/>
                    </a:gs>
                    <a:gs pos="49000">
                      <a:srgbClr val="FFDE7C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effectLst>
                  <a:glow rad="254000">
                    <a:schemeClr val="bg1"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50800" stA="20000" endPos="32000" dir="5400000" sy="-100000" algn="bl" rotWithShape="0"/>
                </a:effectLst>
                <a:latin typeface="Avenir Next LT Pro" panose="020B0504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PROJECT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F7FE33C3-8A7D-96F3-F863-8F3EFF5F1B51}"/>
              </a:ext>
            </a:extLst>
          </p:cNvPr>
          <p:cNvSpPr txBox="1"/>
          <p:nvPr/>
        </p:nvSpPr>
        <p:spPr>
          <a:xfrm>
            <a:off x="-23731" y="372846"/>
            <a:ext cx="12192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5000" b="1" dirty="0">
                <a:ln w="25400">
                  <a:solidFill>
                    <a:schemeClr val="tx1"/>
                  </a:solidFill>
                </a:ln>
                <a:solidFill>
                  <a:srgbClr val="C0504D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50800" stA="20000" endPos="32000" dir="5400000" sy="-100000" algn="bl" rotWithShape="0"/>
                </a:effectLst>
                <a:latin typeface="Avenir Next LT Pro" panose="020B0504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BESPECIAL</a:t>
            </a:r>
            <a:r>
              <a:rPr lang="it-IT" sz="5400" b="1" dirty="0">
                <a:ln w="25400">
                  <a:solidFill>
                    <a:schemeClr val="tx1"/>
                  </a:solidFill>
                </a:ln>
                <a:solidFill>
                  <a:srgbClr val="C0504D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50800" stA="20000" endPos="32000" dir="5400000" sy="-100000" algn="bl" rotWithShape="0"/>
                </a:effectLst>
                <a:latin typeface="Avenir Next LT Pro" panose="020B0504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 PLATFORM</a:t>
            </a:r>
            <a:endParaRPr lang="it-IT" sz="8000" b="1" dirty="0">
              <a:ln w="25400">
                <a:solidFill>
                  <a:schemeClr val="tx1"/>
                </a:solidFill>
              </a:ln>
              <a:solidFill>
                <a:srgbClr val="C0504D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  <a:reflection blurRad="50800" stA="20000" endPos="32000" dir="5400000" sy="-100000" algn="bl" rotWithShape="0"/>
              </a:effectLst>
              <a:latin typeface="Avenir Next LT Pro" panose="020B0504020202020204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8A8DDD4C-ED88-4777-AC3F-FF57604407CC}"/>
              </a:ext>
            </a:extLst>
          </p:cNvPr>
          <p:cNvSpPr txBox="1"/>
          <p:nvPr/>
        </p:nvSpPr>
        <p:spPr>
          <a:xfrm>
            <a:off x="-71193" y="1170473"/>
            <a:ext cx="1223946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5400" b="1" u="sng" dirty="0">
                <a:latin typeface="Avenir Next LT Pro" panose="020B0504020202020204" pitchFamily="34" charset="0"/>
              </a:rPr>
              <a:t>AI </a:t>
            </a:r>
            <a:r>
              <a:rPr lang="it-IT" sz="5400" b="1" u="sng" dirty="0" err="1">
                <a:latin typeface="Avenir Next LT Pro" panose="020B0504020202020204" pitchFamily="34" charset="0"/>
              </a:rPr>
              <a:t>assessment</a:t>
            </a:r>
            <a:r>
              <a:rPr lang="it-IT" sz="5400" b="1" u="sng" dirty="0">
                <a:latin typeface="Avenir Next LT Pro" panose="020B0504020202020204" pitchFamily="34" charset="0"/>
              </a:rPr>
              <a:t> </a:t>
            </a:r>
            <a:r>
              <a:rPr lang="it-IT" sz="5400" b="1" u="sng" dirty="0" err="1">
                <a:latin typeface="Avenir Next LT Pro" panose="020B0504020202020204" pitchFamily="34" charset="0"/>
              </a:rPr>
              <a:t>module</a:t>
            </a:r>
            <a:endParaRPr lang="it-IT" sz="5400" b="1" u="sng" dirty="0">
              <a:latin typeface="Avenir Next LT Pro" panose="020B0504020202020204" pitchFamily="34" charset="0"/>
            </a:endParaRP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499B64D6-1F6B-74D9-1A0B-D2C05C865052}"/>
              </a:ext>
            </a:extLst>
          </p:cNvPr>
          <p:cNvPicPr/>
          <p:nvPr/>
        </p:nvPicPr>
        <p:blipFill rotWithShape="1">
          <a:blip r:embed="rId4"/>
          <a:srcRect b="-2724"/>
          <a:stretch/>
        </p:blipFill>
        <p:spPr bwMode="auto">
          <a:xfrm>
            <a:off x="7541830" y="3682249"/>
            <a:ext cx="4491849" cy="2516963"/>
          </a:xfrm>
          <a:prstGeom prst="rect">
            <a:avLst/>
          </a:prstGeom>
          <a:ln w="34925"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Ovale 7">
            <a:extLst>
              <a:ext uri="{FF2B5EF4-FFF2-40B4-BE49-F238E27FC236}">
                <a16:creationId xmlns:a16="http://schemas.microsoft.com/office/drawing/2014/main" id="{E4F92A30-9875-5CFE-125E-E96569863842}"/>
              </a:ext>
            </a:extLst>
          </p:cNvPr>
          <p:cNvSpPr/>
          <p:nvPr/>
        </p:nvSpPr>
        <p:spPr>
          <a:xfrm rot="19742573">
            <a:off x="9109864" y="4111802"/>
            <a:ext cx="1439111" cy="1567668"/>
          </a:xfrm>
          <a:prstGeom prst="ellipse">
            <a:avLst/>
          </a:prstGeom>
          <a:solidFill>
            <a:srgbClr val="FFFF00">
              <a:alpha val="3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B68A3293-1860-8844-6D60-756558D6B404}"/>
              </a:ext>
            </a:extLst>
          </p:cNvPr>
          <p:cNvSpPr txBox="1"/>
          <p:nvPr/>
        </p:nvSpPr>
        <p:spPr>
          <a:xfrm>
            <a:off x="0" y="2124084"/>
            <a:ext cx="953093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3200" b="1" dirty="0">
                <a:solidFill>
                  <a:srgbClr val="5F9127"/>
                </a:solidFill>
                <a:latin typeface="Avenir Next LT Pro" panose="020B0504020202020204" pitchFamily="34" charset="0"/>
              </a:rPr>
              <a:t>Learning Strategies and Digital Tools </a:t>
            </a:r>
            <a:r>
              <a:rPr lang="it-IT" sz="3200" b="1" dirty="0" err="1">
                <a:solidFill>
                  <a:srgbClr val="5F9127"/>
                </a:solidFill>
                <a:latin typeface="Avenir Next LT Pro" panose="020B0504020202020204" pitchFamily="34" charset="0"/>
              </a:rPr>
              <a:t>Prediction</a:t>
            </a:r>
            <a:endParaRPr lang="it-IT" sz="3200" b="1" dirty="0">
              <a:solidFill>
                <a:srgbClr val="5F9127"/>
              </a:solidFill>
            </a:endParaRP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547C40C5-EFCA-64B2-BE2C-EF666D3D0A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1370" y="2552829"/>
            <a:ext cx="1817828" cy="1817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BAC58CAD-1F6B-F606-8143-77862EFA205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18779" t="72661" r="73527" b="9910"/>
          <a:stretch/>
        </p:blipFill>
        <p:spPr>
          <a:xfrm>
            <a:off x="985317" y="2701179"/>
            <a:ext cx="696962" cy="838530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E73E95CC-BCBD-E870-646C-E294DB1B60E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18365" t="16790" r="73941" b="65781"/>
          <a:stretch/>
        </p:blipFill>
        <p:spPr>
          <a:xfrm>
            <a:off x="-73353" y="2596733"/>
            <a:ext cx="811807" cy="976702"/>
          </a:xfrm>
          <a:prstGeom prst="rect">
            <a:avLst/>
          </a:prstGeom>
        </p:spPr>
      </p:pic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9061429F-D903-C974-D03D-6E53E251F180}"/>
              </a:ext>
            </a:extLst>
          </p:cNvPr>
          <p:cNvSpPr txBox="1"/>
          <p:nvPr/>
        </p:nvSpPr>
        <p:spPr>
          <a:xfrm>
            <a:off x="-63927" y="3556475"/>
            <a:ext cx="2089881" cy="16730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it-IT" sz="1600" b="1" dirty="0">
                <a:solidFill>
                  <a:srgbClr val="3159A2"/>
                </a:solidFill>
                <a:latin typeface="Avenir Next LT Pro" panose="020B0504020202020204" pitchFamily="34" charset="0"/>
              </a:rPr>
              <a:t>Students’ Issues</a:t>
            </a:r>
          </a:p>
          <a:p>
            <a:pPr algn="ctr">
              <a:lnSpc>
                <a:spcPct val="80000"/>
              </a:lnSpc>
            </a:pPr>
            <a:r>
              <a:rPr lang="it-IT" sz="1600" b="1" dirty="0">
                <a:solidFill>
                  <a:srgbClr val="3159A2"/>
                </a:solidFill>
                <a:latin typeface="Avenir Next LT Pro" panose="020B0504020202020204" pitchFamily="34" charset="0"/>
              </a:rPr>
              <a:t>+</a:t>
            </a:r>
          </a:p>
          <a:p>
            <a:pPr algn="ctr">
              <a:lnSpc>
                <a:spcPct val="80000"/>
              </a:lnSpc>
            </a:pPr>
            <a:r>
              <a:rPr lang="it-IT" sz="1600" b="1" dirty="0">
                <a:solidFill>
                  <a:srgbClr val="3159A2"/>
                </a:solidFill>
                <a:latin typeface="Avenir Next LT Pro" panose="020B0504020202020204" pitchFamily="34" charset="0"/>
              </a:rPr>
              <a:t>Students’ </a:t>
            </a:r>
            <a:r>
              <a:rPr lang="it-IT" sz="1600" b="1" dirty="0" err="1">
                <a:solidFill>
                  <a:srgbClr val="3159A2"/>
                </a:solidFill>
                <a:latin typeface="Avenir Next LT Pro" panose="020B0504020202020204" pitchFamily="34" charset="0"/>
              </a:rPr>
              <a:t>Needs</a:t>
            </a:r>
            <a:endParaRPr lang="it-IT" sz="1600" b="1" dirty="0">
              <a:solidFill>
                <a:srgbClr val="3159A2"/>
              </a:solidFill>
              <a:latin typeface="Avenir Next LT Pro" panose="020B0504020202020204" pitchFamily="34" charset="0"/>
            </a:endParaRPr>
          </a:p>
          <a:p>
            <a:pPr algn="ctr">
              <a:lnSpc>
                <a:spcPct val="80000"/>
              </a:lnSpc>
            </a:pPr>
            <a:r>
              <a:rPr lang="it-IT" sz="1600" b="1" dirty="0">
                <a:solidFill>
                  <a:srgbClr val="3159A2"/>
                </a:solidFill>
                <a:latin typeface="Avenir Next LT Pro" panose="020B0504020202020204" pitchFamily="34" charset="0"/>
              </a:rPr>
              <a:t>Data</a:t>
            </a:r>
          </a:p>
          <a:p>
            <a:pPr algn="ctr">
              <a:lnSpc>
                <a:spcPct val="80000"/>
              </a:lnSpc>
            </a:pPr>
            <a:r>
              <a:rPr lang="it-IT" sz="1600" b="1" dirty="0">
                <a:solidFill>
                  <a:srgbClr val="3159A2"/>
                </a:solidFill>
                <a:latin typeface="Avenir Next LT Pro" panose="020B0504020202020204" pitchFamily="34" charset="0"/>
              </a:rPr>
              <a:t>+</a:t>
            </a:r>
          </a:p>
          <a:p>
            <a:pPr algn="ctr">
              <a:lnSpc>
                <a:spcPct val="80000"/>
              </a:lnSpc>
            </a:pPr>
            <a:r>
              <a:rPr lang="it-IT" sz="1600" b="1" dirty="0" err="1">
                <a:solidFill>
                  <a:srgbClr val="3159A2"/>
                </a:solidFill>
                <a:latin typeface="Avenir Next LT Pro" panose="020B0504020202020204" pitchFamily="34" charset="0"/>
              </a:rPr>
              <a:t>Psychometric</a:t>
            </a:r>
            <a:r>
              <a:rPr lang="it-IT" sz="1600" b="1" dirty="0">
                <a:solidFill>
                  <a:srgbClr val="3159A2"/>
                </a:solidFill>
                <a:latin typeface="Avenir Next LT Pro" panose="020B0504020202020204" pitchFamily="34" charset="0"/>
              </a:rPr>
              <a:t> </a:t>
            </a:r>
            <a:r>
              <a:rPr lang="it-IT" sz="1600" b="1" dirty="0" err="1">
                <a:solidFill>
                  <a:srgbClr val="3159A2"/>
                </a:solidFill>
                <a:latin typeface="Avenir Next LT Pro" panose="020B0504020202020204" pitchFamily="34" charset="0"/>
              </a:rPr>
              <a:t>Tests</a:t>
            </a:r>
            <a:r>
              <a:rPr lang="it-IT" sz="1600" b="1" dirty="0">
                <a:solidFill>
                  <a:srgbClr val="3159A2"/>
                </a:solidFill>
                <a:latin typeface="Avenir Next LT Pro" panose="020B0504020202020204" pitchFamily="34" charset="0"/>
              </a:rPr>
              <a:t> </a:t>
            </a:r>
            <a:r>
              <a:rPr lang="it-IT" sz="1600" b="1" dirty="0" err="1">
                <a:solidFill>
                  <a:srgbClr val="3159A2"/>
                </a:solidFill>
                <a:latin typeface="Avenir Next LT Pro" panose="020B0504020202020204" pitchFamily="34" charset="0"/>
              </a:rPr>
              <a:t>Results</a:t>
            </a:r>
            <a:endParaRPr lang="it-IT" sz="1600" b="1" dirty="0">
              <a:solidFill>
                <a:srgbClr val="3159A2"/>
              </a:solidFill>
            </a:endParaRPr>
          </a:p>
          <a:p>
            <a:pPr algn="ctr">
              <a:lnSpc>
                <a:spcPct val="80000"/>
              </a:lnSpc>
            </a:pPr>
            <a:endParaRPr lang="it-IT" sz="1600" b="1" dirty="0">
              <a:solidFill>
                <a:srgbClr val="3159A2"/>
              </a:solidFill>
            </a:endParaRPr>
          </a:p>
        </p:txBody>
      </p:sp>
      <p:cxnSp>
        <p:nvCxnSpPr>
          <p:cNvPr id="18" name="Connettore 2 17">
            <a:extLst>
              <a:ext uri="{FF2B5EF4-FFF2-40B4-BE49-F238E27FC236}">
                <a16:creationId xmlns:a16="http://schemas.microsoft.com/office/drawing/2014/main" id="{7CC6EA58-DA04-28F6-3792-AD8CBD34B6DA}"/>
              </a:ext>
            </a:extLst>
          </p:cNvPr>
          <p:cNvCxnSpPr>
            <a:cxnSpLocks/>
            <a:stCxn id="14" idx="3"/>
          </p:cNvCxnSpPr>
          <p:nvPr/>
        </p:nvCxnSpPr>
        <p:spPr>
          <a:xfrm flipV="1">
            <a:off x="1682279" y="3105949"/>
            <a:ext cx="865863" cy="14495"/>
          </a:xfrm>
          <a:prstGeom prst="straightConnector1">
            <a:avLst/>
          </a:prstGeom>
          <a:ln w="101600">
            <a:solidFill>
              <a:srgbClr val="3159A2"/>
            </a:solidFill>
            <a:tailEnd type="triangle"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ttore 2 18">
            <a:extLst>
              <a:ext uri="{FF2B5EF4-FFF2-40B4-BE49-F238E27FC236}">
                <a16:creationId xmlns:a16="http://schemas.microsoft.com/office/drawing/2014/main" id="{90AE1516-BA6E-2880-D519-F17625C16F1C}"/>
              </a:ext>
            </a:extLst>
          </p:cNvPr>
          <p:cNvCxnSpPr>
            <a:cxnSpLocks/>
          </p:cNvCxnSpPr>
          <p:nvPr/>
        </p:nvCxnSpPr>
        <p:spPr>
          <a:xfrm flipV="1">
            <a:off x="1461480" y="4568621"/>
            <a:ext cx="1150510" cy="750885"/>
          </a:xfrm>
          <a:prstGeom prst="straightConnector1">
            <a:avLst/>
          </a:prstGeom>
          <a:ln w="101600">
            <a:solidFill>
              <a:srgbClr val="3159A2"/>
            </a:solidFill>
            <a:tailEnd type="triangle"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ttore 2 21">
            <a:extLst>
              <a:ext uri="{FF2B5EF4-FFF2-40B4-BE49-F238E27FC236}">
                <a16:creationId xmlns:a16="http://schemas.microsoft.com/office/drawing/2014/main" id="{C35C0DBB-6440-BD1F-1BB9-5598EC49EFD3}"/>
              </a:ext>
            </a:extLst>
          </p:cNvPr>
          <p:cNvCxnSpPr>
            <a:cxnSpLocks/>
          </p:cNvCxnSpPr>
          <p:nvPr/>
        </p:nvCxnSpPr>
        <p:spPr>
          <a:xfrm flipH="1">
            <a:off x="4899086" y="4343878"/>
            <a:ext cx="1472141" cy="1126203"/>
          </a:xfrm>
          <a:prstGeom prst="straightConnector1">
            <a:avLst/>
          </a:prstGeom>
          <a:ln w="101600">
            <a:solidFill>
              <a:srgbClr val="5F9127"/>
            </a:solidFill>
            <a:tailEnd type="triangle"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ttore 2 23">
            <a:extLst>
              <a:ext uri="{FF2B5EF4-FFF2-40B4-BE49-F238E27FC236}">
                <a16:creationId xmlns:a16="http://schemas.microsoft.com/office/drawing/2014/main" id="{B4EC58E1-FAAB-BC31-FF33-201F22901ED7}"/>
              </a:ext>
            </a:extLst>
          </p:cNvPr>
          <p:cNvCxnSpPr>
            <a:cxnSpLocks/>
          </p:cNvCxnSpPr>
          <p:nvPr/>
        </p:nvCxnSpPr>
        <p:spPr>
          <a:xfrm>
            <a:off x="5131433" y="3164832"/>
            <a:ext cx="539937" cy="139746"/>
          </a:xfrm>
          <a:prstGeom prst="straightConnector1">
            <a:avLst/>
          </a:prstGeom>
          <a:ln w="101600">
            <a:solidFill>
              <a:srgbClr val="C0504D"/>
            </a:solidFill>
            <a:tailEnd type="triangle"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ttangolo con angoli arrotondati 28">
            <a:extLst>
              <a:ext uri="{FF2B5EF4-FFF2-40B4-BE49-F238E27FC236}">
                <a16:creationId xmlns:a16="http://schemas.microsoft.com/office/drawing/2014/main" id="{15727A08-F346-0CA8-F0EA-717FC1B32CFD}"/>
              </a:ext>
            </a:extLst>
          </p:cNvPr>
          <p:cNvSpPr/>
          <p:nvPr/>
        </p:nvSpPr>
        <p:spPr>
          <a:xfrm>
            <a:off x="2690061" y="2791986"/>
            <a:ext cx="2363301" cy="946668"/>
          </a:xfrm>
          <a:prstGeom prst="roundRect">
            <a:avLst/>
          </a:prstGeom>
          <a:solidFill>
            <a:srgbClr val="C0504D">
              <a:alpha val="55000"/>
            </a:srgb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 b="1" dirty="0">
                <a:latin typeface="Avenir Next LT Pro" panose="020B0504020202020204" pitchFamily="34" charset="0"/>
              </a:rPr>
              <a:t>DATA DRIVEN</a:t>
            </a:r>
          </a:p>
          <a:p>
            <a:pPr algn="ctr"/>
            <a:r>
              <a:rPr lang="it-IT" sz="2800" b="1" dirty="0">
                <a:latin typeface="Avenir Next LT Pro" panose="020B0504020202020204" pitchFamily="34" charset="0"/>
              </a:rPr>
              <a:t>AI</a:t>
            </a:r>
            <a:endParaRPr lang="it-IT" b="1" dirty="0">
              <a:latin typeface="Avenir Next LT Pro" panose="020B0504020202020204" pitchFamily="34" charset="0"/>
            </a:endParaRPr>
          </a:p>
        </p:txBody>
      </p:sp>
      <p:cxnSp>
        <p:nvCxnSpPr>
          <p:cNvPr id="31" name="Connettore 2 30">
            <a:extLst>
              <a:ext uri="{FF2B5EF4-FFF2-40B4-BE49-F238E27FC236}">
                <a16:creationId xmlns:a16="http://schemas.microsoft.com/office/drawing/2014/main" id="{30299E70-05AC-4B2C-E4D3-567C40A8993D}"/>
              </a:ext>
            </a:extLst>
          </p:cNvPr>
          <p:cNvCxnSpPr>
            <a:cxnSpLocks/>
          </p:cNvCxnSpPr>
          <p:nvPr/>
        </p:nvCxnSpPr>
        <p:spPr>
          <a:xfrm>
            <a:off x="1664497" y="3309100"/>
            <a:ext cx="947493" cy="788820"/>
          </a:xfrm>
          <a:prstGeom prst="straightConnector1">
            <a:avLst/>
          </a:prstGeom>
          <a:ln w="101600">
            <a:solidFill>
              <a:srgbClr val="3159A2"/>
            </a:solidFill>
            <a:tailEnd type="triangle"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Rettangolo con angoli arrotondati 45">
            <a:extLst>
              <a:ext uri="{FF2B5EF4-FFF2-40B4-BE49-F238E27FC236}">
                <a16:creationId xmlns:a16="http://schemas.microsoft.com/office/drawing/2014/main" id="{03BA2719-E331-E5A7-5D84-34A5461D422B}"/>
              </a:ext>
            </a:extLst>
          </p:cNvPr>
          <p:cNvSpPr/>
          <p:nvPr/>
        </p:nvSpPr>
        <p:spPr>
          <a:xfrm>
            <a:off x="2690061" y="4107357"/>
            <a:ext cx="2363301" cy="946668"/>
          </a:xfrm>
          <a:prstGeom prst="roundRect">
            <a:avLst/>
          </a:prstGeom>
          <a:solidFill>
            <a:srgbClr val="C0504D">
              <a:alpha val="55000"/>
            </a:srgb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 b="1" dirty="0">
                <a:latin typeface="Avenir Next LT Pro" panose="020B0504020202020204" pitchFamily="34" charset="0"/>
              </a:rPr>
              <a:t>HUMAN DRIVEN</a:t>
            </a:r>
          </a:p>
          <a:p>
            <a:pPr algn="ctr"/>
            <a:r>
              <a:rPr lang="it-IT" sz="2800" b="1" dirty="0">
                <a:latin typeface="Avenir Next LT Pro" panose="020B0504020202020204" pitchFamily="34" charset="0"/>
              </a:rPr>
              <a:t>AI</a:t>
            </a:r>
            <a:endParaRPr lang="it-IT" b="1" dirty="0">
              <a:latin typeface="Avenir Next LT Pro" panose="020B0504020202020204" pitchFamily="34" charset="0"/>
            </a:endParaRPr>
          </a:p>
        </p:txBody>
      </p:sp>
      <p:cxnSp>
        <p:nvCxnSpPr>
          <p:cNvPr id="51" name="Connettore 2 50">
            <a:extLst>
              <a:ext uri="{FF2B5EF4-FFF2-40B4-BE49-F238E27FC236}">
                <a16:creationId xmlns:a16="http://schemas.microsoft.com/office/drawing/2014/main" id="{438D6B4F-215F-3160-B47A-4ECEE6727501}"/>
              </a:ext>
            </a:extLst>
          </p:cNvPr>
          <p:cNvCxnSpPr>
            <a:cxnSpLocks/>
          </p:cNvCxnSpPr>
          <p:nvPr/>
        </p:nvCxnSpPr>
        <p:spPr>
          <a:xfrm flipV="1">
            <a:off x="5173362" y="3738654"/>
            <a:ext cx="457470" cy="755974"/>
          </a:xfrm>
          <a:prstGeom prst="straightConnector1">
            <a:avLst/>
          </a:prstGeom>
          <a:ln w="101600">
            <a:solidFill>
              <a:srgbClr val="C0504D"/>
            </a:solidFill>
            <a:tailEnd type="triangle"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7" name="Immagine 56">
            <a:extLst>
              <a:ext uri="{FF2B5EF4-FFF2-40B4-BE49-F238E27FC236}">
                <a16:creationId xmlns:a16="http://schemas.microsoft.com/office/drawing/2014/main" id="{6BD11566-76F7-3825-7A05-E3335792372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 l="42765" t="7709" r="49541" b="77552"/>
          <a:stretch/>
        </p:blipFill>
        <p:spPr>
          <a:xfrm>
            <a:off x="3923941" y="5506636"/>
            <a:ext cx="1230975" cy="1252447"/>
          </a:xfrm>
          <a:prstGeom prst="rect">
            <a:avLst/>
          </a:prstGeom>
        </p:spPr>
      </p:pic>
      <p:pic>
        <p:nvPicPr>
          <p:cNvPr id="58" name="Immagine 57">
            <a:extLst>
              <a:ext uri="{FF2B5EF4-FFF2-40B4-BE49-F238E27FC236}">
                <a16:creationId xmlns:a16="http://schemas.microsoft.com/office/drawing/2014/main" id="{5F7E8B4C-A8C8-9FE4-39E4-605884B0D22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 l="78600" t="3125" r="9537" b="78481"/>
          <a:stretch/>
        </p:blipFill>
        <p:spPr>
          <a:xfrm>
            <a:off x="6515515" y="5505770"/>
            <a:ext cx="1520740" cy="1252447"/>
          </a:xfrm>
          <a:prstGeom prst="rect">
            <a:avLst/>
          </a:prstGeom>
        </p:spPr>
      </p:pic>
      <p:cxnSp>
        <p:nvCxnSpPr>
          <p:cNvPr id="60" name="Connettore 2 59">
            <a:extLst>
              <a:ext uri="{FF2B5EF4-FFF2-40B4-BE49-F238E27FC236}">
                <a16:creationId xmlns:a16="http://schemas.microsoft.com/office/drawing/2014/main" id="{89F6602E-792B-3D1F-E9AE-B7BEBFFB6A09}"/>
              </a:ext>
            </a:extLst>
          </p:cNvPr>
          <p:cNvCxnSpPr>
            <a:cxnSpLocks/>
          </p:cNvCxnSpPr>
          <p:nvPr/>
        </p:nvCxnSpPr>
        <p:spPr>
          <a:xfrm>
            <a:off x="6713096" y="4370657"/>
            <a:ext cx="0" cy="1099424"/>
          </a:xfrm>
          <a:prstGeom prst="straightConnector1">
            <a:avLst/>
          </a:prstGeom>
          <a:ln w="101600">
            <a:solidFill>
              <a:srgbClr val="5F9127"/>
            </a:solidFill>
            <a:tailEnd type="triangle"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7699CF3F-8617-AEFD-BF14-AC713F781AE9}"/>
              </a:ext>
            </a:extLst>
          </p:cNvPr>
          <p:cNvSpPr txBox="1"/>
          <p:nvPr/>
        </p:nvSpPr>
        <p:spPr>
          <a:xfrm>
            <a:off x="2485910" y="5750004"/>
            <a:ext cx="3667412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2200" b="1" dirty="0" err="1">
                <a:ln w="15875">
                  <a:solidFill>
                    <a:schemeClr val="tx1"/>
                  </a:solidFill>
                </a:ln>
                <a:solidFill>
                  <a:srgbClr val="FF0000"/>
                </a:solidFill>
                <a:latin typeface="Avenir Next LT Pro" panose="020B0504020202020204" pitchFamily="34" charset="0"/>
              </a:rPr>
              <a:t>Prediction</a:t>
            </a:r>
            <a:r>
              <a:rPr lang="it-IT" sz="2200" b="1" dirty="0">
                <a:ln w="15875">
                  <a:solidFill>
                    <a:schemeClr val="tx1"/>
                  </a:solidFill>
                </a:ln>
                <a:solidFill>
                  <a:srgbClr val="FF0000"/>
                </a:solidFill>
                <a:latin typeface="Avenir Next LT Pro" panose="020B0504020202020204" pitchFamily="34" charset="0"/>
              </a:rPr>
              <a:t> of</a:t>
            </a:r>
          </a:p>
          <a:p>
            <a:pPr algn="ctr"/>
            <a:r>
              <a:rPr lang="it-IT" sz="2200" b="1" dirty="0" err="1">
                <a:ln w="15875">
                  <a:solidFill>
                    <a:schemeClr val="tx1"/>
                  </a:solidFill>
                </a:ln>
                <a:solidFill>
                  <a:srgbClr val="FF0000"/>
                </a:solidFill>
                <a:latin typeface="Avenir Next LT Pro" panose="020B0504020202020204" pitchFamily="34" charset="0"/>
              </a:rPr>
              <a:t>Personalized</a:t>
            </a:r>
            <a:r>
              <a:rPr lang="it-IT" sz="2200" b="1" dirty="0">
                <a:ln w="15875">
                  <a:solidFill>
                    <a:schemeClr val="tx1"/>
                  </a:solidFill>
                </a:ln>
                <a:solidFill>
                  <a:srgbClr val="FF0000"/>
                </a:solidFill>
                <a:latin typeface="Avenir Next LT Pro" panose="020B0504020202020204" pitchFamily="34" charset="0"/>
              </a:rPr>
              <a:t> Support</a:t>
            </a:r>
          </a:p>
          <a:p>
            <a:pPr algn="ctr"/>
            <a:r>
              <a:rPr lang="it-IT" sz="2200" b="1" dirty="0">
                <a:ln w="15875">
                  <a:solidFill>
                    <a:schemeClr val="tx1"/>
                  </a:solidFill>
                </a:ln>
                <a:solidFill>
                  <a:srgbClr val="FF0000"/>
                </a:solidFill>
                <a:latin typeface="Avenir Next LT Pro" panose="020B0504020202020204" pitchFamily="34" charset="0"/>
              </a:rPr>
              <a:t>Learning Strategies</a:t>
            </a:r>
          </a:p>
        </p:txBody>
      </p:sp>
      <p:sp>
        <p:nvSpPr>
          <p:cNvPr id="14336" name="CasellaDiTesto 14335">
            <a:extLst>
              <a:ext uri="{FF2B5EF4-FFF2-40B4-BE49-F238E27FC236}">
                <a16:creationId xmlns:a16="http://schemas.microsoft.com/office/drawing/2014/main" id="{C91C65F4-9416-FF01-298E-8E58D7ACF4A1}"/>
              </a:ext>
            </a:extLst>
          </p:cNvPr>
          <p:cNvSpPr txBox="1"/>
          <p:nvPr/>
        </p:nvSpPr>
        <p:spPr>
          <a:xfrm>
            <a:off x="5485734" y="5733989"/>
            <a:ext cx="3667412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2200" b="1" dirty="0" err="1">
                <a:ln w="15875">
                  <a:solidFill>
                    <a:schemeClr val="tx1"/>
                  </a:solidFill>
                </a:ln>
                <a:solidFill>
                  <a:srgbClr val="FF0000"/>
                </a:solidFill>
                <a:latin typeface="Avenir Next LT Pro" panose="020B0504020202020204" pitchFamily="34" charset="0"/>
              </a:rPr>
              <a:t>Prediction</a:t>
            </a:r>
            <a:r>
              <a:rPr lang="it-IT" sz="2200" b="1" dirty="0">
                <a:ln w="15875">
                  <a:solidFill>
                    <a:schemeClr val="tx1"/>
                  </a:solidFill>
                </a:ln>
                <a:solidFill>
                  <a:srgbClr val="FF0000"/>
                </a:solidFill>
                <a:latin typeface="Avenir Next LT Pro" panose="020B0504020202020204" pitchFamily="34" charset="0"/>
              </a:rPr>
              <a:t> of</a:t>
            </a:r>
          </a:p>
          <a:p>
            <a:pPr algn="ctr"/>
            <a:r>
              <a:rPr lang="it-IT" sz="2200" b="1" dirty="0" err="1">
                <a:ln w="15875">
                  <a:solidFill>
                    <a:schemeClr val="tx1"/>
                  </a:solidFill>
                </a:ln>
                <a:solidFill>
                  <a:srgbClr val="FF0000"/>
                </a:solidFill>
                <a:latin typeface="Avenir Next LT Pro" panose="020B0504020202020204" pitchFamily="34" charset="0"/>
              </a:rPr>
              <a:t>Personalized</a:t>
            </a:r>
            <a:r>
              <a:rPr lang="it-IT" sz="2200" b="1" dirty="0">
                <a:ln w="15875">
                  <a:solidFill>
                    <a:schemeClr val="tx1"/>
                  </a:solidFill>
                </a:ln>
                <a:solidFill>
                  <a:srgbClr val="FF0000"/>
                </a:solidFill>
                <a:latin typeface="Avenir Next LT Pro" panose="020B0504020202020204" pitchFamily="34" charset="0"/>
              </a:rPr>
              <a:t> Support</a:t>
            </a:r>
          </a:p>
          <a:p>
            <a:pPr algn="ctr"/>
            <a:r>
              <a:rPr lang="it-IT" sz="2200" b="1" dirty="0">
                <a:ln w="15875">
                  <a:solidFill>
                    <a:schemeClr val="tx1"/>
                  </a:solidFill>
                </a:ln>
                <a:solidFill>
                  <a:srgbClr val="FF0000"/>
                </a:solidFill>
                <a:latin typeface="Avenir Next LT Pro" panose="020B0504020202020204" pitchFamily="34" charset="0"/>
              </a:rPr>
              <a:t>Digital Tools</a:t>
            </a:r>
          </a:p>
        </p:txBody>
      </p:sp>
      <p:sp>
        <p:nvSpPr>
          <p:cNvPr id="4" name="Rettangolo con angoli arrotondati 3">
            <a:extLst>
              <a:ext uri="{FF2B5EF4-FFF2-40B4-BE49-F238E27FC236}">
                <a16:creationId xmlns:a16="http://schemas.microsoft.com/office/drawing/2014/main" id="{B9E35EF0-8A0F-D177-F9B4-E8424A27372E}"/>
              </a:ext>
            </a:extLst>
          </p:cNvPr>
          <p:cNvSpPr/>
          <p:nvPr/>
        </p:nvSpPr>
        <p:spPr>
          <a:xfrm>
            <a:off x="2690061" y="2782549"/>
            <a:ext cx="2363301" cy="946668"/>
          </a:xfrm>
          <a:prstGeom prst="roundRect">
            <a:avLst/>
          </a:prstGeom>
          <a:solidFill>
            <a:srgbClr val="C0504D">
              <a:alpha val="55000"/>
            </a:srgb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 b="1" dirty="0">
                <a:latin typeface="Avenir Next LT Pro" panose="020B0504020202020204" pitchFamily="34" charset="0"/>
              </a:rPr>
              <a:t>DATA DRIVEN</a:t>
            </a:r>
          </a:p>
          <a:p>
            <a:pPr algn="ctr"/>
            <a:r>
              <a:rPr lang="it-IT" sz="2800" b="1" dirty="0">
                <a:latin typeface="Avenir Next LT Pro" panose="020B0504020202020204" pitchFamily="34" charset="0"/>
              </a:rPr>
              <a:t>AI</a:t>
            </a:r>
            <a:endParaRPr lang="it-IT" b="1" dirty="0">
              <a:latin typeface="Avenir Next LT Pro" panose="020B0504020202020204" pitchFamily="34" charset="0"/>
            </a:endParaRPr>
          </a:p>
        </p:txBody>
      </p:sp>
      <p:sp>
        <p:nvSpPr>
          <p:cNvPr id="11" name="Rettangolo con angoli arrotondati 10">
            <a:extLst>
              <a:ext uri="{FF2B5EF4-FFF2-40B4-BE49-F238E27FC236}">
                <a16:creationId xmlns:a16="http://schemas.microsoft.com/office/drawing/2014/main" id="{397AB19F-54E6-9E7D-0766-64595D4571E7}"/>
              </a:ext>
            </a:extLst>
          </p:cNvPr>
          <p:cNvSpPr/>
          <p:nvPr/>
        </p:nvSpPr>
        <p:spPr>
          <a:xfrm>
            <a:off x="2690061" y="4097920"/>
            <a:ext cx="2363301" cy="946668"/>
          </a:xfrm>
          <a:prstGeom prst="roundRect">
            <a:avLst/>
          </a:prstGeom>
          <a:solidFill>
            <a:srgbClr val="C0504D">
              <a:alpha val="55000"/>
            </a:srgb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 b="1" dirty="0">
                <a:latin typeface="Avenir Next LT Pro" panose="020B0504020202020204" pitchFamily="34" charset="0"/>
              </a:rPr>
              <a:t>HUMAN DRIVEN</a:t>
            </a:r>
          </a:p>
          <a:p>
            <a:pPr algn="ctr"/>
            <a:r>
              <a:rPr lang="it-IT" sz="2800" b="1" dirty="0">
                <a:latin typeface="Avenir Next LT Pro" panose="020B0504020202020204" pitchFamily="34" charset="0"/>
              </a:rPr>
              <a:t>AI</a:t>
            </a:r>
            <a:endParaRPr lang="it-IT" b="1" dirty="0">
              <a:latin typeface="Avenir Next LT Pro" panose="020B0504020202020204" pitchFamily="34" charset="0"/>
            </a:endParaRPr>
          </a:p>
        </p:txBody>
      </p:sp>
      <p:pic>
        <p:nvPicPr>
          <p:cNvPr id="14338" name="Picture 2" descr="black book simple icon">
            <a:extLst>
              <a:ext uri="{FF2B5EF4-FFF2-40B4-BE49-F238E27FC236}">
                <a16:creationId xmlns:a16="http://schemas.microsoft.com/office/drawing/2014/main" id="{CB4C3EB1-72C2-5150-E254-1F3818C0DAB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61" t="22603" r="14588" b="23282"/>
          <a:stretch/>
        </p:blipFill>
        <p:spPr bwMode="auto">
          <a:xfrm>
            <a:off x="232360" y="5275049"/>
            <a:ext cx="1205389" cy="957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411B106C-E8C1-A1AB-05A2-AFFAC950CB2E}"/>
              </a:ext>
            </a:extLst>
          </p:cNvPr>
          <p:cNvSpPr txBox="1"/>
          <p:nvPr/>
        </p:nvSpPr>
        <p:spPr>
          <a:xfrm>
            <a:off x="1151644" y="5474172"/>
            <a:ext cx="248998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600" b="1" dirty="0">
                <a:solidFill>
                  <a:srgbClr val="3159A2"/>
                </a:solidFill>
                <a:latin typeface="Avenir Next LT Pro" panose="020B0504020202020204" pitchFamily="34" charset="0"/>
              </a:rPr>
              <a:t>Corpus of knowledge</a:t>
            </a:r>
          </a:p>
          <a:p>
            <a:pPr algn="ctr"/>
            <a:r>
              <a:rPr lang="it-IT" sz="1600" b="1" dirty="0">
                <a:solidFill>
                  <a:srgbClr val="3159A2"/>
                </a:solidFill>
                <a:latin typeface="Avenir Next LT Pro" panose="020B0504020202020204" pitchFamily="34" charset="0"/>
              </a:rPr>
              <a:t>About </a:t>
            </a:r>
            <a:r>
              <a:rPr lang="it-IT" sz="1600" b="1" dirty="0" err="1">
                <a:solidFill>
                  <a:srgbClr val="3159A2"/>
                </a:solidFill>
                <a:latin typeface="Avenir Next LT Pro" panose="020B0504020202020204" pitchFamily="34" charset="0"/>
              </a:rPr>
              <a:t>Dyslexia</a:t>
            </a:r>
            <a:endParaRPr lang="it-IT" sz="1600" b="1" dirty="0">
              <a:solidFill>
                <a:srgbClr val="3159A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844644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1030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33" name="Freeform: Shape 1032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35" name="Rectangle 1034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7" name="Rectangle 1036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9" name="Freeform: Shape 1038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041" name="Isosceles Triangle 1040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Immagine che contiene testo&#10;&#10;Descrizione generata automaticamente">
            <a:extLst>
              <a:ext uri="{FF2B5EF4-FFF2-40B4-BE49-F238E27FC236}">
                <a16:creationId xmlns:a16="http://schemas.microsoft.com/office/drawing/2014/main" id="{FAF5A276-37A0-3B61-4DF8-0C24EA8EBC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54" t="24827" r="8766" b="28963"/>
          <a:stretch/>
        </p:blipFill>
        <p:spPr bwMode="auto">
          <a:xfrm>
            <a:off x="-4" y="11864"/>
            <a:ext cx="2266014" cy="842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43" name="Isosceles Triangle 1042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8984C5EC-9FAE-A577-4AFD-2F08009DE0E1}"/>
              </a:ext>
            </a:extLst>
          </p:cNvPr>
          <p:cNvSpPr txBox="1"/>
          <p:nvPr/>
        </p:nvSpPr>
        <p:spPr>
          <a:xfrm>
            <a:off x="9530939" y="3937"/>
            <a:ext cx="2684792" cy="861774"/>
          </a:xfrm>
          <a:prstGeom prst="rect">
            <a:avLst/>
          </a:prstGeom>
          <a:noFill/>
          <a:effectLst/>
        </p:spPr>
        <p:txBody>
          <a:bodyPr wrap="square" rtlCol="0">
            <a:spAutoFit/>
            <a:scene3d>
              <a:camera prst="orthographicFront">
                <a:rot lat="300000" lon="900000" rev="0"/>
              </a:camera>
              <a:lightRig rig="threePt" dir="t"/>
            </a:scene3d>
            <a:sp3d extrusionH="57150">
              <a:bevelT h="38100" prst="artDeco"/>
              <a:bevelB w="6350" h="25400"/>
            </a:sp3d>
          </a:bodyPr>
          <a:lstStyle/>
          <a:p>
            <a:pPr algn="ctr"/>
            <a:r>
              <a:rPr lang="it-IT" sz="3200" b="1" i="1" dirty="0">
                <a:ln w="12700">
                  <a:solidFill>
                    <a:schemeClr val="tx1"/>
                  </a:solidFill>
                </a:ln>
                <a:gradFill flip="none" rotWithShape="1">
                  <a:gsLst>
                    <a:gs pos="17000">
                      <a:schemeClr val="bg1">
                        <a:lumMod val="75000"/>
                      </a:schemeClr>
                    </a:gs>
                    <a:gs pos="100000">
                      <a:srgbClr val="3E69C0"/>
                    </a:gs>
                    <a:gs pos="0">
                      <a:srgbClr val="3E69C0"/>
                    </a:gs>
                    <a:gs pos="75000">
                      <a:srgbClr val="DFCF9E"/>
                    </a:gs>
                    <a:gs pos="49000">
                      <a:srgbClr val="FFDE7C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effectLst>
                  <a:glow rad="254000">
                    <a:schemeClr val="bg1"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50800" stA="20000" endPos="32000" dir="5400000" sy="-100000" algn="bl" rotWithShape="0"/>
                </a:effectLst>
                <a:latin typeface="Avenir Next LT Pro" panose="020B0504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VRAILEXIA</a:t>
            </a:r>
          </a:p>
          <a:p>
            <a:pPr algn="ctr">
              <a:lnSpc>
                <a:spcPct val="90000"/>
              </a:lnSpc>
            </a:pPr>
            <a:r>
              <a:rPr lang="it-IT" sz="2000" b="1" i="1" dirty="0">
                <a:ln w="12700">
                  <a:solidFill>
                    <a:schemeClr val="tx1"/>
                  </a:solidFill>
                </a:ln>
                <a:gradFill flip="none" rotWithShape="1">
                  <a:gsLst>
                    <a:gs pos="17000">
                      <a:schemeClr val="bg1">
                        <a:lumMod val="75000"/>
                      </a:schemeClr>
                    </a:gs>
                    <a:gs pos="100000">
                      <a:srgbClr val="3E69C0"/>
                    </a:gs>
                    <a:gs pos="0">
                      <a:srgbClr val="3E69C0"/>
                    </a:gs>
                    <a:gs pos="75000">
                      <a:srgbClr val="DFCF9E"/>
                    </a:gs>
                    <a:gs pos="49000">
                      <a:srgbClr val="FFDE7C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effectLst>
                  <a:glow rad="254000">
                    <a:schemeClr val="bg1"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50800" stA="20000" endPos="32000" dir="5400000" sy="-100000" algn="bl" rotWithShape="0"/>
                </a:effectLst>
                <a:latin typeface="Avenir Next LT Pro" panose="020B0504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PROJECT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F7FE33C3-8A7D-96F3-F863-8F3EFF5F1B51}"/>
              </a:ext>
            </a:extLst>
          </p:cNvPr>
          <p:cNvSpPr txBox="1"/>
          <p:nvPr/>
        </p:nvSpPr>
        <p:spPr>
          <a:xfrm>
            <a:off x="-23731" y="372846"/>
            <a:ext cx="12192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5000" b="1" dirty="0">
                <a:ln w="25400">
                  <a:solidFill>
                    <a:schemeClr val="tx1"/>
                  </a:solidFill>
                </a:ln>
                <a:solidFill>
                  <a:srgbClr val="C0504D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50800" stA="20000" endPos="32000" dir="5400000" sy="-100000" algn="bl" rotWithShape="0"/>
                </a:effectLst>
                <a:latin typeface="Avenir Next LT Pro" panose="020B0504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BESPECIAL</a:t>
            </a:r>
            <a:r>
              <a:rPr lang="it-IT" sz="5400" b="1" dirty="0">
                <a:ln w="25400">
                  <a:solidFill>
                    <a:schemeClr val="tx1"/>
                  </a:solidFill>
                </a:ln>
                <a:solidFill>
                  <a:srgbClr val="C0504D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50800" stA="20000" endPos="32000" dir="5400000" sy="-100000" algn="bl" rotWithShape="0"/>
                </a:effectLst>
                <a:latin typeface="Avenir Next LT Pro" panose="020B0504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 PLATFORM</a:t>
            </a:r>
            <a:endParaRPr lang="it-IT" sz="8000" b="1" dirty="0">
              <a:ln w="25400">
                <a:solidFill>
                  <a:schemeClr val="tx1"/>
                </a:solidFill>
              </a:ln>
              <a:solidFill>
                <a:srgbClr val="C0504D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  <a:reflection blurRad="50800" stA="20000" endPos="32000" dir="5400000" sy="-100000" algn="bl" rotWithShape="0"/>
              </a:effectLst>
              <a:latin typeface="Avenir Next LT Pro" panose="020B0504020202020204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8A8DDD4C-ED88-4777-AC3F-FF57604407CC}"/>
              </a:ext>
            </a:extLst>
          </p:cNvPr>
          <p:cNvSpPr txBox="1"/>
          <p:nvPr/>
        </p:nvSpPr>
        <p:spPr>
          <a:xfrm>
            <a:off x="-71193" y="1170473"/>
            <a:ext cx="1223946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5400" b="1" u="sng" dirty="0">
                <a:latin typeface="Avenir Next LT Pro" panose="020B0504020202020204" pitchFamily="34" charset="0"/>
              </a:rPr>
              <a:t>AI </a:t>
            </a:r>
            <a:r>
              <a:rPr lang="it-IT" sz="5400" b="1" u="sng" dirty="0" err="1">
                <a:latin typeface="Avenir Next LT Pro" panose="020B0504020202020204" pitchFamily="34" charset="0"/>
              </a:rPr>
              <a:t>assessment</a:t>
            </a:r>
            <a:r>
              <a:rPr lang="it-IT" sz="5400" b="1" u="sng" dirty="0">
                <a:latin typeface="Avenir Next LT Pro" panose="020B0504020202020204" pitchFamily="34" charset="0"/>
              </a:rPr>
              <a:t> </a:t>
            </a:r>
            <a:r>
              <a:rPr lang="it-IT" sz="5400" b="1" u="sng" dirty="0" err="1">
                <a:latin typeface="Avenir Next LT Pro" panose="020B0504020202020204" pitchFamily="34" charset="0"/>
              </a:rPr>
              <a:t>module</a:t>
            </a:r>
            <a:endParaRPr lang="it-IT" sz="5400" b="1" u="sng" dirty="0">
              <a:latin typeface="Avenir Next LT Pro" panose="020B0504020202020204" pitchFamily="34" charset="0"/>
            </a:endParaRP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499B64D6-1F6B-74D9-1A0B-D2C05C865052}"/>
              </a:ext>
            </a:extLst>
          </p:cNvPr>
          <p:cNvPicPr/>
          <p:nvPr/>
        </p:nvPicPr>
        <p:blipFill rotWithShape="1">
          <a:blip r:embed="rId4"/>
          <a:srcRect b="-2724"/>
          <a:stretch/>
        </p:blipFill>
        <p:spPr bwMode="auto">
          <a:xfrm>
            <a:off x="7541830" y="3682249"/>
            <a:ext cx="4491849" cy="2516963"/>
          </a:xfrm>
          <a:prstGeom prst="rect">
            <a:avLst/>
          </a:prstGeom>
          <a:ln w="34925"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Ovale 7">
            <a:extLst>
              <a:ext uri="{FF2B5EF4-FFF2-40B4-BE49-F238E27FC236}">
                <a16:creationId xmlns:a16="http://schemas.microsoft.com/office/drawing/2014/main" id="{E4F92A30-9875-5CFE-125E-E96569863842}"/>
              </a:ext>
            </a:extLst>
          </p:cNvPr>
          <p:cNvSpPr/>
          <p:nvPr/>
        </p:nvSpPr>
        <p:spPr>
          <a:xfrm rot="19742573">
            <a:off x="9109864" y="4111802"/>
            <a:ext cx="1439111" cy="1567668"/>
          </a:xfrm>
          <a:prstGeom prst="ellipse">
            <a:avLst/>
          </a:prstGeom>
          <a:solidFill>
            <a:srgbClr val="FFFF00">
              <a:alpha val="3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B68A3293-1860-8844-6D60-756558D6B404}"/>
              </a:ext>
            </a:extLst>
          </p:cNvPr>
          <p:cNvSpPr txBox="1"/>
          <p:nvPr/>
        </p:nvSpPr>
        <p:spPr>
          <a:xfrm>
            <a:off x="-4" y="2103318"/>
            <a:ext cx="969526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3200" b="1" dirty="0">
                <a:solidFill>
                  <a:srgbClr val="5F9127"/>
                </a:solidFill>
                <a:latin typeface="Avenir Next LT Pro" panose="020B0504020202020204" pitchFamily="34" charset="0"/>
              </a:rPr>
              <a:t>Data + Human </a:t>
            </a:r>
            <a:r>
              <a:rPr lang="it-IT" sz="3200" b="1" dirty="0" err="1">
                <a:solidFill>
                  <a:srgbClr val="5F9127"/>
                </a:solidFill>
                <a:latin typeface="Avenir Next LT Pro" panose="020B0504020202020204" pitchFamily="34" charset="0"/>
              </a:rPr>
              <a:t>Driven</a:t>
            </a:r>
            <a:r>
              <a:rPr lang="it-IT" sz="3200" b="1" dirty="0">
                <a:solidFill>
                  <a:srgbClr val="5F9127"/>
                </a:solidFill>
                <a:latin typeface="Avenir Next LT Pro" panose="020B0504020202020204" pitchFamily="34" charset="0"/>
              </a:rPr>
              <a:t> AI</a:t>
            </a:r>
            <a:endParaRPr lang="it-IT" sz="3200" b="1" dirty="0">
              <a:solidFill>
                <a:srgbClr val="5F9127"/>
              </a:solidFill>
            </a:endParaRPr>
          </a:p>
        </p:txBody>
      </p:sp>
      <p:sp>
        <p:nvSpPr>
          <p:cNvPr id="14337" name="Rettangolo con angoli arrotondati 14336">
            <a:extLst>
              <a:ext uri="{FF2B5EF4-FFF2-40B4-BE49-F238E27FC236}">
                <a16:creationId xmlns:a16="http://schemas.microsoft.com/office/drawing/2014/main" id="{64CC125F-5B6E-B460-48B8-F9A998C4ADBB}"/>
              </a:ext>
            </a:extLst>
          </p:cNvPr>
          <p:cNvSpPr/>
          <p:nvPr/>
        </p:nvSpPr>
        <p:spPr>
          <a:xfrm>
            <a:off x="489019" y="3001482"/>
            <a:ext cx="2363301" cy="946668"/>
          </a:xfrm>
          <a:prstGeom prst="roundRect">
            <a:avLst/>
          </a:prstGeom>
          <a:solidFill>
            <a:srgbClr val="C0504D">
              <a:alpha val="55000"/>
            </a:srgb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 b="1" dirty="0">
                <a:latin typeface="Avenir Next LT Pro" panose="020B0504020202020204" pitchFamily="34" charset="0"/>
              </a:rPr>
              <a:t>DATA DRIVEN</a:t>
            </a:r>
          </a:p>
          <a:p>
            <a:pPr algn="ctr"/>
            <a:r>
              <a:rPr lang="it-IT" sz="2800" b="1" dirty="0">
                <a:latin typeface="Avenir Next LT Pro" panose="020B0504020202020204" pitchFamily="34" charset="0"/>
              </a:rPr>
              <a:t>AI</a:t>
            </a:r>
            <a:endParaRPr lang="it-IT" b="1" dirty="0">
              <a:latin typeface="Avenir Next LT Pro" panose="020B0504020202020204" pitchFamily="34" charset="0"/>
            </a:endParaRPr>
          </a:p>
        </p:txBody>
      </p:sp>
      <p:sp>
        <p:nvSpPr>
          <p:cNvPr id="14339" name="Rettangolo con angoli arrotondati 14338">
            <a:extLst>
              <a:ext uri="{FF2B5EF4-FFF2-40B4-BE49-F238E27FC236}">
                <a16:creationId xmlns:a16="http://schemas.microsoft.com/office/drawing/2014/main" id="{48144CE1-E188-3783-9519-D8D229A07F08}"/>
              </a:ext>
            </a:extLst>
          </p:cNvPr>
          <p:cNvSpPr/>
          <p:nvPr/>
        </p:nvSpPr>
        <p:spPr>
          <a:xfrm>
            <a:off x="4645472" y="3004452"/>
            <a:ext cx="2363301" cy="946668"/>
          </a:xfrm>
          <a:prstGeom prst="roundRect">
            <a:avLst/>
          </a:prstGeom>
          <a:solidFill>
            <a:srgbClr val="C0504D">
              <a:alpha val="55000"/>
            </a:srgb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 b="1" dirty="0">
                <a:latin typeface="Avenir Next LT Pro" panose="020B0504020202020204" pitchFamily="34" charset="0"/>
              </a:rPr>
              <a:t>HUMAN DRIVEN</a:t>
            </a:r>
          </a:p>
          <a:p>
            <a:pPr algn="ctr"/>
            <a:r>
              <a:rPr lang="it-IT" sz="2800" b="1" dirty="0">
                <a:latin typeface="Avenir Next LT Pro" panose="020B0504020202020204" pitchFamily="34" charset="0"/>
              </a:rPr>
              <a:t>AI</a:t>
            </a:r>
            <a:endParaRPr lang="it-IT" b="1" dirty="0">
              <a:latin typeface="Avenir Next LT Pro" panose="020B0504020202020204" pitchFamily="34" charset="0"/>
            </a:endParaRPr>
          </a:p>
        </p:txBody>
      </p:sp>
      <p:sp>
        <p:nvSpPr>
          <p:cNvPr id="14341" name="CasellaDiTesto 14340">
            <a:extLst>
              <a:ext uri="{FF2B5EF4-FFF2-40B4-BE49-F238E27FC236}">
                <a16:creationId xmlns:a16="http://schemas.microsoft.com/office/drawing/2014/main" id="{373E628B-603C-C039-6AE5-FD173B9E3163}"/>
              </a:ext>
            </a:extLst>
          </p:cNvPr>
          <p:cNvSpPr txBox="1"/>
          <p:nvPr/>
        </p:nvSpPr>
        <p:spPr>
          <a:xfrm>
            <a:off x="182131" y="4047481"/>
            <a:ext cx="297707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2400" b="1" i="1" dirty="0">
                <a:solidFill>
                  <a:srgbClr val="5F9127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Avenir Next LT Pro" panose="020B0504020202020204" pitchFamily="34" charset="0"/>
              </a:rPr>
              <a:t>Machine Learning</a:t>
            </a:r>
          </a:p>
          <a:p>
            <a:pPr algn="ctr"/>
            <a:r>
              <a:rPr lang="it-IT" sz="2400" b="1" i="1" dirty="0" err="1">
                <a:solidFill>
                  <a:srgbClr val="5F9127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Avenir Next LT Pro" panose="020B0504020202020204" pitchFamily="34" charset="0"/>
              </a:rPr>
              <a:t>Algorithms</a:t>
            </a:r>
            <a:r>
              <a:rPr lang="it-IT" sz="2400" b="1" i="1" dirty="0">
                <a:solidFill>
                  <a:srgbClr val="5F9127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Avenir Next LT Pro" panose="020B0504020202020204" pitchFamily="34" charset="0"/>
              </a:rPr>
              <a:t> Suite</a:t>
            </a:r>
          </a:p>
        </p:txBody>
      </p:sp>
      <p:cxnSp>
        <p:nvCxnSpPr>
          <p:cNvPr id="14342" name="Connettore 2 14341">
            <a:extLst>
              <a:ext uri="{FF2B5EF4-FFF2-40B4-BE49-F238E27FC236}">
                <a16:creationId xmlns:a16="http://schemas.microsoft.com/office/drawing/2014/main" id="{D1DDB1C0-660A-502A-146D-BBC1B0431F55}"/>
              </a:ext>
            </a:extLst>
          </p:cNvPr>
          <p:cNvCxnSpPr>
            <a:cxnSpLocks/>
          </p:cNvCxnSpPr>
          <p:nvPr/>
        </p:nvCxnSpPr>
        <p:spPr>
          <a:xfrm flipH="1">
            <a:off x="977705" y="4868358"/>
            <a:ext cx="307134" cy="462648"/>
          </a:xfrm>
          <a:prstGeom prst="straightConnector1">
            <a:avLst/>
          </a:prstGeom>
          <a:ln w="76200">
            <a:solidFill>
              <a:srgbClr val="5F912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349" name="Connettore 2 14348">
            <a:extLst>
              <a:ext uri="{FF2B5EF4-FFF2-40B4-BE49-F238E27FC236}">
                <a16:creationId xmlns:a16="http://schemas.microsoft.com/office/drawing/2014/main" id="{7F05CEB1-9BF6-80A3-A191-FA71FC5D7BBE}"/>
              </a:ext>
            </a:extLst>
          </p:cNvPr>
          <p:cNvCxnSpPr>
            <a:cxnSpLocks/>
          </p:cNvCxnSpPr>
          <p:nvPr/>
        </p:nvCxnSpPr>
        <p:spPr>
          <a:xfrm>
            <a:off x="2569678" y="4876822"/>
            <a:ext cx="260574" cy="430716"/>
          </a:xfrm>
          <a:prstGeom prst="straightConnector1">
            <a:avLst/>
          </a:prstGeom>
          <a:ln w="76200">
            <a:solidFill>
              <a:srgbClr val="5F912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351" name="CasellaDiTesto 14350">
            <a:extLst>
              <a:ext uri="{FF2B5EF4-FFF2-40B4-BE49-F238E27FC236}">
                <a16:creationId xmlns:a16="http://schemas.microsoft.com/office/drawing/2014/main" id="{CAA30583-1E1C-4EBB-4DC5-247D912EFB53}"/>
              </a:ext>
            </a:extLst>
          </p:cNvPr>
          <p:cNvSpPr txBox="1"/>
          <p:nvPr/>
        </p:nvSpPr>
        <p:spPr>
          <a:xfrm>
            <a:off x="2082333" y="5352642"/>
            <a:ext cx="236330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b="1" dirty="0" err="1">
                <a:solidFill>
                  <a:srgbClr val="5F9127"/>
                </a:solidFill>
                <a:latin typeface="Avenir Next LT Pro" panose="020B0504020202020204" pitchFamily="34" charset="0"/>
              </a:rPr>
              <a:t>Recommendation</a:t>
            </a:r>
            <a:r>
              <a:rPr lang="it-IT" b="1" dirty="0">
                <a:solidFill>
                  <a:srgbClr val="5F9127"/>
                </a:solidFill>
                <a:latin typeface="Avenir Next LT Pro" panose="020B0504020202020204" pitchFamily="34" charset="0"/>
              </a:rPr>
              <a:t> System</a:t>
            </a:r>
          </a:p>
          <a:p>
            <a:pPr algn="ctr"/>
            <a:r>
              <a:rPr lang="it-IT" b="1" dirty="0">
                <a:solidFill>
                  <a:srgbClr val="5F9127"/>
                </a:solidFill>
                <a:latin typeface="Avenir Next LT Pro" panose="020B0504020202020204" pitchFamily="34" charset="0"/>
              </a:rPr>
              <a:t>for Tools/Strategies</a:t>
            </a:r>
            <a:endParaRPr lang="it-IT" dirty="0"/>
          </a:p>
        </p:txBody>
      </p:sp>
      <p:sp>
        <p:nvSpPr>
          <p:cNvPr id="14355" name="CasellaDiTesto 14354">
            <a:extLst>
              <a:ext uri="{FF2B5EF4-FFF2-40B4-BE49-F238E27FC236}">
                <a16:creationId xmlns:a16="http://schemas.microsoft.com/office/drawing/2014/main" id="{C8D39877-7A48-2549-0A2E-9A7ECF0CCAB4}"/>
              </a:ext>
            </a:extLst>
          </p:cNvPr>
          <p:cNvSpPr txBox="1"/>
          <p:nvPr/>
        </p:nvSpPr>
        <p:spPr>
          <a:xfrm>
            <a:off x="3802771" y="4051215"/>
            <a:ext cx="384099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2400" b="1" i="1" dirty="0">
                <a:solidFill>
                  <a:srgbClr val="5F9127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Avenir Next LT Pro" panose="020B0504020202020204" pitchFamily="34" charset="0"/>
              </a:rPr>
              <a:t>Knowledge-</a:t>
            </a:r>
            <a:r>
              <a:rPr lang="it-IT" sz="2400" b="1" i="1" dirty="0" err="1">
                <a:solidFill>
                  <a:srgbClr val="5F9127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Avenir Next LT Pro" panose="020B0504020202020204" pitchFamily="34" charset="0"/>
              </a:rPr>
              <a:t>Integrated</a:t>
            </a:r>
            <a:endParaRPr lang="it-IT" sz="2400" b="1" i="1" dirty="0">
              <a:solidFill>
                <a:srgbClr val="5F9127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  <a:latin typeface="Avenir Next LT Pro" panose="020B0504020202020204" pitchFamily="34" charset="0"/>
            </a:endParaRPr>
          </a:p>
          <a:p>
            <a:pPr algn="ctr"/>
            <a:r>
              <a:rPr lang="it-IT" sz="2400" b="1" i="1" dirty="0" err="1">
                <a:solidFill>
                  <a:srgbClr val="5F9127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Avenir Next LT Pro" panose="020B0504020202020204" pitchFamily="34" charset="0"/>
              </a:rPr>
              <a:t>Informed</a:t>
            </a:r>
            <a:r>
              <a:rPr lang="it-IT" sz="2400" b="1" i="1" dirty="0">
                <a:solidFill>
                  <a:srgbClr val="5F9127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Avenir Next LT Pro" panose="020B0504020202020204" pitchFamily="34" charset="0"/>
              </a:rPr>
              <a:t> AI</a:t>
            </a:r>
          </a:p>
        </p:txBody>
      </p:sp>
      <p:cxnSp>
        <p:nvCxnSpPr>
          <p:cNvPr id="14356" name="Connettore 2 14355">
            <a:extLst>
              <a:ext uri="{FF2B5EF4-FFF2-40B4-BE49-F238E27FC236}">
                <a16:creationId xmlns:a16="http://schemas.microsoft.com/office/drawing/2014/main" id="{21E69F05-D42E-C541-D283-38F830DB9556}"/>
              </a:ext>
            </a:extLst>
          </p:cNvPr>
          <p:cNvCxnSpPr>
            <a:cxnSpLocks/>
          </p:cNvCxnSpPr>
          <p:nvPr/>
        </p:nvCxnSpPr>
        <p:spPr>
          <a:xfrm>
            <a:off x="5859030" y="4859445"/>
            <a:ext cx="0" cy="480474"/>
          </a:xfrm>
          <a:prstGeom prst="straightConnector1">
            <a:avLst/>
          </a:prstGeom>
          <a:ln w="76200">
            <a:solidFill>
              <a:srgbClr val="5F912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358" name="CasellaDiTesto 14357">
            <a:extLst>
              <a:ext uri="{FF2B5EF4-FFF2-40B4-BE49-F238E27FC236}">
                <a16:creationId xmlns:a16="http://schemas.microsoft.com/office/drawing/2014/main" id="{9DE5C36A-2B19-11EF-4A67-18932DA779E3}"/>
              </a:ext>
            </a:extLst>
          </p:cNvPr>
          <p:cNvSpPr txBox="1"/>
          <p:nvPr/>
        </p:nvSpPr>
        <p:spPr>
          <a:xfrm>
            <a:off x="4539473" y="5359099"/>
            <a:ext cx="263911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600" b="1" dirty="0" err="1">
                <a:solidFill>
                  <a:srgbClr val="5F9127"/>
                </a:solidFill>
                <a:latin typeface="Avenir Next LT Pro" panose="020B0504020202020204" pitchFamily="34" charset="0"/>
              </a:rPr>
              <a:t>Find</a:t>
            </a:r>
            <a:r>
              <a:rPr lang="it-IT" sz="1600" b="1" dirty="0">
                <a:solidFill>
                  <a:srgbClr val="5F9127"/>
                </a:solidFill>
                <a:latin typeface="Avenir Next LT Pro" panose="020B0504020202020204" pitchFamily="34" charset="0"/>
              </a:rPr>
              <a:t> </a:t>
            </a:r>
            <a:r>
              <a:rPr lang="it-IT" sz="1600" b="1" dirty="0" err="1">
                <a:solidFill>
                  <a:srgbClr val="5F9127"/>
                </a:solidFill>
                <a:latin typeface="Avenir Next LT Pro" panose="020B0504020202020204" pitchFamily="34" charset="0"/>
              </a:rPr>
              <a:t>Invariances</a:t>
            </a:r>
            <a:endParaRPr lang="it-IT" sz="1600" b="1" dirty="0">
              <a:solidFill>
                <a:srgbClr val="5F9127"/>
              </a:solidFill>
              <a:latin typeface="Avenir Next LT Pro" panose="020B0504020202020204" pitchFamily="34" charset="0"/>
            </a:endParaRPr>
          </a:p>
          <a:p>
            <a:pPr algn="ctr"/>
            <a:r>
              <a:rPr lang="it-IT" sz="1600" b="1" dirty="0" err="1">
                <a:solidFill>
                  <a:srgbClr val="5F9127"/>
                </a:solidFill>
                <a:latin typeface="Avenir Next LT Pro" panose="020B0504020202020204" pitchFamily="34" charset="0"/>
              </a:rPr>
              <a:t>into</a:t>
            </a:r>
            <a:r>
              <a:rPr lang="it-IT" sz="1600" b="1" dirty="0">
                <a:solidFill>
                  <a:srgbClr val="5F9127"/>
                </a:solidFill>
                <a:latin typeface="Avenir Next LT Pro" panose="020B0504020202020204" pitchFamily="34" charset="0"/>
              </a:rPr>
              <a:t> the relations</a:t>
            </a:r>
          </a:p>
          <a:p>
            <a:pPr algn="ctr"/>
            <a:r>
              <a:rPr lang="it-IT" sz="1600" b="1" dirty="0" err="1">
                <a:solidFill>
                  <a:srgbClr val="5F9127"/>
                </a:solidFill>
                <a:latin typeface="Avenir Next LT Pro" panose="020B0504020202020204" pitchFamily="34" charset="0"/>
              </a:rPr>
              <a:t>among</a:t>
            </a:r>
            <a:r>
              <a:rPr lang="it-IT" sz="1600" b="1" dirty="0">
                <a:solidFill>
                  <a:srgbClr val="5F9127"/>
                </a:solidFill>
                <a:latin typeface="Avenir Next LT Pro" panose="020B0504020202020204" pitchFamily="34" charset="0"/>
              </a:rPr>
              <a:t> </a:t>
            </a:r>
            <a:r>
              <a:rPr lang="it-IT" sz="1600" b="1" dirty="0" err="1">
                <a:solidFill>
                  <a:srgbClr val="5F9127"/>
                </a:solidFill>
                <a:latin typeface="Avenir Next LT Pro" panose="020B0504020202020204" pitchFamily="34" charset="0"/>
              </a:rPr>
              <a:t>issues</a:t>
            </a:r>
            <a:r>
              <a:rPr lang="it-IT" sz="1600" b="1" dirty="0">
                <a:solidFill>
                  <a:srgbClr val="5F9127"/>
                </a:solidFill>
                <a:latin typeface="Avenir Next LT Pro" panose="020B0504020202020204" pitchFamily="34" charset="0"/>
              </a:rPr>
              <a:t> and </a:t>
            </a:r>
            <a:r>
              <a:rPr lang="it-IT" sz="1600" b="1" dirty="0" err="1">
                <a:solidFill>
                  <a:srgbClr val="5F9127"/>
                </a:solidFill>
                <a:latin typeface="Avenir Next LT Pro" panose="020B0504020202020204" pitchFamily="34" charset="0"/>
              </a:rPr>
              <a:t>needs</a:t>
            </a:r>
            <a:r>
              <a:rPr lang="it-IT" sz="1600" b="1" dirty="0">
                <a:solidFill>
                  <a:srgbClr val="5F9127"/>
                </a:solidFill>
                <a:latin typeface="Avenir Next LT Pro" panose="020B0504020202020204" pitchFamily="34" charset="0"/>
              </a:rPr>
              <a:t> of the </a:t>
            </a:r>
            <a:r>
              <a:rPr lang="it-IT" sz="1600" b="1" dirty="0" err="1">
                <a:solidFill>
                  <a:srgbClr val="5F9127"/>
                </a:solidFill>
                <a:latin typeface="Avenir Next LT Pro" panose="020B0504020202020204" pitchFamily="34" charset="0"/>
              </a:rPr>
              <a:t>students</a:t>
            </a:r>
            <a:endParaRPr lang="it-IT" sz="1600" b="1" dirty="0">
              <a:solidFill>
                <a:srgbClr val="5F9127"/>
              </a:solidFill>
              <a:latin typeface="Avenir Next LT Pro" panose="020B0504020202020204" pitchFamily="34" charset="0"/>
            </a:endParaRPr>
          </a:p>
        </p:txBody>
      </p:sp>
      <p:cxnSp>
        <p:nvCxnSpPr>
          <p:cNvPr id="14359" name="Connettore 2 14358">
            <a:extLst>
              <a:ext uri="{FF2B5EF4-FFF2-40B4-BE49-F238E27FC236}">
                <a16:creationId xmlns:a16="http://schemas.microsoft.com/office/drawing/2014/main" id="{E7527F31-0C61-9AB4-24F6-91C62F854C82}"/>
              </a:ext>
            </a:extLst>
          </p:cNvPr>
          <p:cNvCxnSpPr>
            <a:cxnSpLocks/>
          </p:cNvCxnSpPr>
          <p:nvPr/>
        </p:nvCxnSpPr>
        <p:spPr>
          <a:xfrm flipV="1">
            <a:off x="7178587" y="3043667"/>
            <a:ext cx="797757" cy="264168"/>
          </a:xfrm>
          <a:prstGeom prst="straightConnector1">
            <a:avLst/>
          </a:prstGeom>
          <a:ln w="76200">
            <a:solidFill>
              <a:srgbClr val="5F912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362" name="CasellaDiTesto 14361">
            <a:extLst>
              <a:ext uri="{FF2B5EF4-FFF2-40B4-BE49-F238E27FC236}">
                <a16:creationId xmlns:a16="http://schemas.microsoft.com/office/drawing/2014/main" id="{9CABC952-EF7D-B18D-53EF-495C2BB416F1}"/>
              </a:ext>
            </a:extLst>
          </p:cNvPr>
          <p:cNvSpPr txBox="1"/>
          <p:nvPr/>
        </p:nvSpPr>
        <p:spPr>
          <a:xfrm>
            <a:off x="8000075" y="2468217"/>
            <a:ext cx="263911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b="1" dirty="0" err="1">
                <a:solidFill>
                  <a:srgbClr val="5F9127"/>
                </a:solidFill>
                <a:latin typeface="Avenir Next LT Pro" panose="020B0504020202020204" pitchFamily="34" charset="0"/>
              </a:rPr>
              <a:t>Cut</a:t>
            </a:r>
            <a:r>
              <a:rPr lang="it-IT" b="1" dirty="0">
                <a:solidFill>
                  <a:srgbClr val="5F9127"/>
                </a:solidFill>
                <a:latin typeface="Avenir Next LT Pro" panose="020B0504020202020204" pitchFamily="34" charset="0"/>
              </a:rPr>
              <a:t> </a:t>
            </a:r>
            <a:r>
              <a:rPr lang="it-IT" b="1" dirty="0" err="1">
                <a:solidFill>
                  <a:srgbClr val="5F9127"/>
                </a:solidFill>
                <a:latin typeface="Avenir Next LT Pro" panose="020B0504020202020204" pitchFamily="34" charset="0"/>
              </a:rPr>
              <a:t>wrong</a:t>
            </a:r>
            <a:r>
              <a:rPr lang="it-IT" b="1" dirty="0">
                <a:solidFill>
                  <a:srgbClr val="5F9127"/>
                </a:solidFill>
                <a:latin typeface="Avenir Next LT Pro" panose="020B0504020202020204" pitchFamily="34" charset="0"/>
              </a:rPr>
              <a:t> links</a:t>
            </a:r>
          </a:p>
          <a:p>
            <a:pPr algn="ctr"/>
            <a:r>
              <a:rPr lang="it-IT" b="1" dirty="0" err="1">
                <a:solidFill>
                  <a:srgbClr val="5F9127"/>
                </a:solidFill>
                <a:latin typeface="Avenir Next LT Pro" panose="020B0504020202020204" pitchFamily="34" charset="0"/>
              </a:rPr>
              <a:t>among</a:t>
            </a:r>
            <a:r>
              <a:rPr lang="it-IT" b="1" dirty="0">
                <a:solidFill>
                  <a:srgbClr val="5F9127"/>
                </a:solidFill>
                <a:latin typeface="Avenir Next LT Pro" panose="020B0504020202020204" pitchFamily="34" charset="0"/>
              </a:rPr>
              <a:t> </a:t>
            </a:r>
            <a:r>
              <a:rPr lang="it-IT" b="1" dirty="0" err="1">
                <a:solidFill>
                  <a:srgbClr val="5F9127"/>
                </a:solidFill>
                <a:latin typeface="Avenir Next LT Pro" panose="020B0504020202020204" pitchFamily="34" charset="0"/>
              </a:rPr>
              <a:t>issues</a:t>
            </a:r>
            <a:r>
              <a:rPr lang="it-IT" b="1" dirty="0">
                <a:solidFill>
                  <a:srgbClr val="5F9127"/>
                </a:solidFill>
                <a:latin typeface="Avenir Next LT Pro" panose="020B0504020202020204" pitchFamily="34" charset="0"/>
              </a:rPr>
              <a:t>/</a:t>
            </a:r>
            <a:r>
              <a:rPr lang="it-IT" b="1" dirty="0" err="1">
                <a:solidFill>
                  <a:srgbClr val="5F9127"/>
                </a:solidFill>
                <a:latin typeface="Avenir Next LT Pro" panose="020B0504020202020204" pitchFamily="34" charset="0"/>
              </a:rPr>
              <a:t>needs</a:t>
            </a:r>
            <a:endParaRPr lang="it-IT" b="1" dirty="0">
              <a:solidFill>
                <a:srgbClr val="5F9127"/>
              </a:solidFill>
              <a:latin typeface="Avenir Next LT Pro" panose="020B0504020202020204" pitchFamily="34" charset="0"/>
            </a:endParaRPr>
          </a:p>
          <a:p>
            <a:pPr algn="ctr"/>
            <a:r>
              <a:rPr lang="it-IT" b="1" dirty="0">
                <a:solidFill>
                  <a:srgbClr val="5F9127"/>
                </a:solidFill>
                <a:latin typeface="Avenir Next LT Pro" panose="020B0504020202020204" pitchFamily="34" charset="0"/>
              </a:rPr>
              <a:t>of the </a:t>
            </a:r>
            <a:r>
              <a:rPr lang="it-IT" b="1" dirty="0" err="1">
                <a:solidFill>
                  <a:srgbClr val="5F9127"/>
                </a:solidFill>
                <a:latin typeface="Avenir Next LT Pro" panose="020B0504020202020204" pitchFamily="34" charset="0"/>
              </a:rPr>
              <a:t>students</a:t>
            </a:r>
            <a:endParaRPr lang="it-IT" b="1" dirty="0">
              <a:solidFill>
                <a:srgbClr val="5F9127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14352" name="CasellaDiTesto 14351">
            <a:extLst>
              <a:ext uri="{FF2B5EF4-FFF2-40B4-BE49-F238E27FC236}">
                <a16:creationId xmlns:a16="http://schemas.microsoft.com/office/drawing/2014/main" id="{BA0A16DD-1CB6-1319-82F9-755D2B525811}"/>
              </a:ext>
            </a:extLst>
          </p:cNvPr>
          <p:cNvSpPr txBox="1"/>
          <p:nvPr/>
        </p:nvSpPr>
        <p:spPr>
          <a:xfrm>
            <a:off x="-383310" y="5376110"/>
            <a:ext cx="2853983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600" b="1" dirty="0">
                <a:solidFill>
                  <a:srgbClr val="5F9127"/>
                </a:solidFill>
                <a:latin typeface="Avenir Next LT Pro" panose="020B0504020202020204" pitchFamily="34" charset="0"/>
              </a:rPr>
              <a:t>Tools/Strategies</a:t>
            </a:r>
          </a:p>
          <a:p>
            <a:pPr algn="ctr"/>
            <a:r>
              <a:rPr lang="it-IT" sz="1600" b="1" dirty="0">
                <a:solidFill>
                  <a:srgbClr val="5F9127"/>
                </a:solidFill>
                <a:latin typeface="Avenir Next LT Pro" panose="020B0504020202020204" pitchFamily="34" charset="0"/>
              </a:rPr>
              <a:t>Ensemble ML</a:t>
            </a:r>
          </a:p>
          <a:p>
            <a:pPr algn="ctr"/>
            <a:r>
              <a:rPr lang="it-IT" sz="1600" b="1" dirty="0" err="1">
                <a:solidFill>
                  <a:srgbClr val="5F9127"/>
                </a:solidFill>
                <a:latin typeface="Avenir Next LT Pro" panose="020B0504020202020204" pitchFamily="34" charset="0"/>
              </a:rPr>
              <a:t>Predictor</a:t>
            </a:r>
            <a:endParaRPr lang="it-IT" sz="1600" b="1" dirty="0">
              <a:solidFill>
                <a:srgbClr val="5F9127"/>
              </a:solidFill>
              <a:latin typeface="Avenir Next LT Pro" panose="020B0504020202020204" pitchFamily="34" charset="0"/>
            </a:endParaRPr>
          </a:p>
          <a:p>
            <a:pPr algn="ctr"/>
            <a:r>
              <a:rPr lang="it-IT" sz="1600" b="1" dirty="0">
                <a:solidFill>
                  <a:srgbClr val="5F9127"/>
                </a:solidFill>
                <a:latin typeface="Avenir Next LT Pro" panose="020B0504020202020204" pitchFamily="34" charset="0"/>
              </a:rPr>
              <a:t>from </a:t>
            </a:r>
            <a:r>
              <a:rPr lang="it-IT" sz="1600" b="1" dirty="0" err="1">
                <a:solidFill>
                  <a:srgbClr val="5F9127"/>
                </a:solidFill>
                <a:latin typeface="Avenir Next LT Pro" panose="020B0504020202020204" pitchFamily="34" charset="0"/>
              </a:rPr>
              <a:t>student</a:t>
            </a:r>
            <a:r>
              <a:rPr lang="it-IT" sz="1600" b="1" dirty="0">
                <a:solidFill>
                  <a:srgbClr val="5F9127"/>
                </a:solidFill>
                <a:latin typeface="Avenir Next LT Pro" panose="020B0504020202020204" pitchFamily="34" charset="0"/>
              </a:rPr>
              <a:t> </a:t>
            </a:r>
            <a:r>
              <a:rPr lang="it-IT" sz="1600" b="1" dirty="0" err="1">
                <a:solidFill>
                  <a:srgbClr val="5F9127"/>
                </a:solidFill>
                <a:latin typeface="Avenir Next LT Pro" panose="020B0504020202020204" pitchFamily="34" charset="0"/>
              </a:rPr>
              <a:t>needs</a:t>
            </a:r>
            <a:endParaRPr lang="it-IT" sz="1600" dirty="0"/>
          </a:p>
        </p:txBody>
      </p:sp>
    </p:spTree>
    <p:extLst>
      <p:ext uri="{BB962C8B-B14F-4D97-AF65-F5344CB8AC3E}">
        <p14:creationId xmlns:p14="http://schemas.microsoft.com/office/powerpoint/2010/main" val="39380886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magine che contiene testo&#10;&#10;Descrizione generata automaticamente">
            <a:extLst>
              <a:ext uri="{FF2B5EF4-FFF2-40B4-BE49-F238E27FC236}">
                <a16:creationId xmlns:a16="http://schemas.microsoft.com/office/drawing/2014/main" id="{FAF5A276-37A0-3B61-4DF8-0C24EA8EBC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54" t="24827" r="8766" b="28963"/>
          <a:stretch/>
        </p:blipFill>
        <p:spPr bwMode="auto">
          <a:xfrm>
            <a:off x="-4" y="11864"/>
            <a:ext cx="2266014" cy="842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8984C5EC-9FAE-A577-4AFD-2F08009DE0E1}"/>
              </a:ext>
            </a:extLst>
          </p:cNvPr>
          <p:cNvSpPr txBox="1"/>
          <p:nvPr/>
        </p:nvSpPr>
        <p:spPr>
          <a:xfrm>
            <a:off x="9530939" y="3937"/>
            <a:ext cx="2684792" cy="861774"/>
          </a:xfrm>
          <a:prstGeom prst="rect">
            <a:avLst/>
          </a:prstGeom>
          <a:noFill/>
          <a:effectLst/>
        </p:spPr>
        <p:txBody>
          <a:bodyPr wrap="square" rtlCol="0">
            <a:spAutoFit/>
            <a:scene3d>
              <a:camera prst="orthographicFront">
                <a:rot lat="300000" lon="900000" rev="0"/>
              </a:camera>
              <a:lightRig rig="threePt" dir="t"/>
            </a:scene3d>
            <a:sp3d extrusionH="57150">
              <a:bevelT h="38100" prst="artDeco"/>
              <a:bevelB w="6350" h="25400"/>
            </a:sp3d>
          </a:bodyPr>
          <a:lstStyle/>
          <a:p>
            <a:pPr algn="ctr"/>
            <a:r>
              <a:rPr lang="it-IT" sz="3200" b="1" i="1" dirty="0">
                <a:ln w="12700">
                  <a:solidFill>
                    <a:schemeClr val="tx1"/>
                  </a:solidFill>
                </a:ln>
                <a:gradFill flip="none" rotWithShape="1">
                  <a:gsLst>
                    <a:gs pos="17000">
                      <a:schemeClr val="bg1">
                        <a:lumMod val="75000"/>
                      </a:schemeClr>
                    </a:gs>
                    <a:gs pos="100000">
                      <a:srgbClr val="3E69C0"/>
                    </a:gs>
                    <a:gs pos="0">
                      <a:srgbClr val="3E69C0"/>
                    </a:gs>
                    <a:gs pos="75000">
                      <a:srgbClr val="DFCF9E"/>
                    </a:gs>
                    <a:gs pos="49000">
                      <a:srgbClr val="FFDE7C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effectLst>
                  <a:glow rad="254000">
                    <a:schemeClr val="bg1"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50800" stA="20000" endPos="32000" dir="5400000" sy="-100000" algn="bl" rotWithShape="0"/>
                </a:effectLst>
                <a:latin typeface="Avenir Next LT Pro" panose="020B0504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VRAILEXIA</a:t>
            </a:r>
          </a:p>
          <a:p>
            <a:pPr algn="ctr">
              <a:lnSpc>
                <a:spcPct val="90000"/>
              </a:lnSpc>
            </a:pPr>
            <a:r>
              <a:rPr lang="it-IT" sz="2000" b="1" i="1" dirty="0">
                <a:ln w="12700">
                  <a:solidFill>
                    <a:schemeClr val="tx1"/>
                  </a:solidFill>
                </a:ln>
                <a:gradFill flip="none" rotWithShape="1">
                  <a:gsLst>
                    <a:gs pos="17000">
                      <a:schemeClr val="bg1">
                        <a:lumMod val="75000"/>
                      </a:schemeClr>
                    </a:gs>
                    <a:gs pos="100000">
                      <a:srgbClr val="3E69C0"/>
                    </a:gs>
                    <a:gs pos="0">
                      <a:srgbClr val="3E69C0"/>
                    </a:gs>
                    <a:gs pos="75000">
                      <a:srgbClr val="DFCF9E"/>
                    </a:gs>
                    <a:gs pos="49000">
                      <a:srgbClr val="FFDE7C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effectLst>
                  <a:glow rad="254000">
                    <a:schemeClr val="bg1"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50800" stA="20000" endPos="32000" dir="5400000" sy="-100000" algn="bl" rotWithShape="0"/>
                </a:effectLst>
                <a:latin typeface="Avenir Next LT Pro" panose="020B0504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PROJECT</a:t>
            </a: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3AD48E88-3A91-7CEA-EB5A-5A25FF91B950}"/>
              </a:ext>
            </a:extLst>
          </p:cNvPr>
          <p:cNvSpPr/>
          <p:nvPr/>
        </p:nvSpPr>
        <p:spPr>
          <a:xfrm>
            <a:off x="1874937" y="1855229"/>
            <a:ext cx="9346553" cy="3289611"/>
          </a:xfrm>
          <a:prstGeom prst="rect">
            <a:avLst/>
          </a:prstGeom>
          <a:solidFill>
            <a:srgbClr val="ECB0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it-IT" sz="6000" b="1" dirty="0">
                <a:solidFill>
                  <a:srgbClr val="FFFFFF"/>
                </a:solidFill>
                <a:latin typeface="Avenir Next LT Pro" panose="020B0504020202020204" pitchFamily="34" charset="0"/>
                <a:ea typeface="Lato"/>
                <a:cs typeface="Lato"/>
                <a:sym typeface="Lato"/>
              </a:rPr>
              <a:t>IA</a:t>
            </a:r>
          </a:p>
          <a:p>
            <a:pPr lvl="0" algn="ctr"/>
            <a:r>
              <a:rPr lang="it-IT" sz="6000" b="1" dirty="0">
                <a:solidFill>
                  <a:srgbClr val="FFFFFF"/>
                </a:solidFill>
                <a:latin typeface="Avenir Next LT Pro" panose="020B0504020202020204" pitchFamily="34" charset="0"/>
                <a:ea typeface="Lato"/>
                <a:cs typeface="Lato"/>
                <a:sym typeface="Lato"/>
              </a:rPr>
              <a:t>PER</a:t>
            </a:r>
          </a:p>
          <a:p>
            <a:pPr lvl="0" algn="ctr"/>
            <a:r>
              <a:rPr lang="it-IT" sz="6000" b="1" dirty="0">
                <a:solidFill>
                  <a:srgbClr val="FFFFFF"/>
                </a:solidFill>
                <a:latin typeface="Avenir Next LT Pro" panose="020B0504020202020204" pitchFamily="34" charset="0"/>
                <a:ea typeface="Lato"/>
                <a:cs typeface="Lato"/>
                <a:sym typeface="Lato"/>
              </a:rPr>
              <a:t>IL SOCIALE</a:t>
            </a:r>
            <a:endParaRPr lang="it-IT" sz="6000" b="1" dirty="0">
              <a:solidFill>
                <a:srgbClr val="FFFFFF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0CF22180-921D-29B2-F6F3-DE20068C767B}"/>
              </a:ext>
            </a:extLst>
          </p:cNvPr>
          <p:cNvSpPr/>
          <p:nvPr/>
        </p:nvSpPr>
        <p:spPr>
          <a:xfrm>
            <a:off x="757980" y="2616242"/>
            <a:ext cx="1752184" cy="3340860"/>
          </a:xfrm>
          <a:prstGeom prst="rect">
            <a:avLst/>
          </a:prstGeom>
          <a:solidFill>
            <a:srgbClr val="B084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8000" b="1" dirty="0">
                <a:solidFill>
                  <a:schemeClr val="bg1"/>
                </a:solidFill>
                <a:latin typeface="Avenir Next LT Pro" panose="020B0504020202020204" pitchFamily="34" charset="0"/>
                <a:ea typeface="Lato"/>
                <a:cs typeface="Lato"/>
                <a:sym typeface="Lato"/>
              </a:rPr>
              <a:t>2.</a:t>
            </a:r>
            <a:endParaRPr lang="it-IT" sz="8000" b="1" dirty="0">
              <a:solidFill>
                <a:schemeClr val="bg1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6" name="Triangolo 15">
            <a:extLst>
              <a:ext uri="{FF2B5EF4-FFF2-40B4-BE49-F238E27FC236}">
                <a16:creationId xmlns:a16="http://schemas.microsoft.com/office/drawing/2014/main" id="{0DE828ED-84C7-28CE-F13C-C5579171DAFA}"/>
              </a:ext>
            </a:extLst>
          </p:cNvPr>
          <p:cNvSpPr/>
          <p:nvPr/>
        </p:nvSpPr>
        <p:spPr>
          <a:xfrm>
            <a:off x="1874937" y="1855229"/>
            <a:ext cx="635227" cy="761013"/>
          </a:xfrm>
          <a:prstGeom prst="triangle">
            <a:avLst>
              <a:gd name="adj" fmla="val 0"/>
            </a:avLst>
          </a:prstGeom>
          <a:solidFill>
            <a:srgbClr val="FBD5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3886617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1030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33" name="Freeform: Shape 1032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35" name="Rectangle 1034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7" name="Rectangle 1036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9" name="Freeform: Shape 1038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041" name="Isosceles Triangle 1040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Immagine che contiene testo&#10;&#10;Descrizione generata automaticamente">
            <a:extLst>
              <a:ext uri="{FF2B5EF4-FFF2-40B4-BE49-F238E27FC236}">
                <a16:creationId xmlns:a16="http://schemas.microsoft.com/office/drawing/2014/main" id="{FAF5A276-37A0-3B61-4DF8-0C24EA8EBC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54" t="24827" r="8766" b="28963"/>
          <a:stretch/>
        </p:blipFill>
        <p:spPr bwMode="auto">
          <a:xfrm>
            <a:off x="-4" y="11864"/>
            <a:ext cx="2266014" cy="842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43" name="Isosceles Triangle 1042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8984C5EC-9FAE-A577-4AFD-2F08009DE0E1}"/>
              </a:ext>
            </a:extLst>
          </p:cNvPr>
          <p:cNvSpPr txBox="1"/>
          <p:nvPr/>
        </p:nvSpPr>
        <p:spPr>
          <a:xfrm>
            <a:off x="9530939" y="3937"/>
            <a:ext cx="2684792" cy="861774"/>
          </a:xfrm>
          <a:prstGeom prst="rect">
            <a:avLst/>
          </a:prstGeom>
          <a:noFill/>
          <a:effectLst/>
        </p:spPr>
        <p:txBody>
          <a:bodyPr wrap="square" rtlCol="0">
            <a:spAutoFit/>
            <a:scene3d>
              <a:camera prst="orthographicFront">
                <a:rot lat="300000" lon="900000" rev="0"/>
              </a:camera>
              <a:lightRig rig="threePt" dir="t"/>
            </a:scene3d>
            <a:sp3d extrusionH="57150">
              <a:bevelT h="38100" prst="artDeco"/>
              <a:bevelB w="6350" h="25400"/>
            </a:sp3d>
          </a:bodyPr>
          <a:lstStyle/>
          <a:p>
            <a:pPr algn="ctr"/>
            <a:r>
              <a:rPr lang="it-IT" sz="3200" b="1" i="1" dirty="0">
                <a:ln w="12700">
                  <a:solidFill>
                    <a:schemeClr val="tx1"/>
                  </a:solidFill>
                </a:ln>
                <a:gradFill flip="none" rotWithShape="1">
                  <a:gsLst>
                    <a:gs pos="17000">
                      <a:schemeClr val="bg1">
                        <a:lumMod val="75000"/>
                      </a:schemeClr>
                    </a:gs>
                    <a:gs pos="100000">
                      <a:srgbClr val="3E69C0"/>
                    </a:gs>
                    <a:gs pos="0">
                      <a:srgbClr val="3E69C0"/>
                    </a:gs>
                    <a:gs pos="75000">
                      <a:srgbClr val="DFCF9E"/>
                    </a:gs>
                    <a:gs pos="49000">
                      <a:srgbClr val="FFDE7C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effectLst>
                  <a:glow rad="254000">
                    <a:schemeClr val="bg1"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50800" stA="20000" endPos="32000" dir="5400000" sy="-100000" algn="bl" rotWithShape="0"/>
                </a:effectLst>
                <a:latin typeface="Avenir Next LT Pro" panose="020B0504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VRAILEXIA</a:t>
            </a:r>
          </a:p>
          <a:p>
            <a:pPr algn="ctr">
              <a:lnSpc>
                <a:spcPct val="90000"/>
              </a:lnSpc>
            </a:pPr>
            <a:r>
              <a:rPr lang="it-IT" sz="2000" b="1" i="1" dirty="0">
                <a:ln w="12700">
                  <a:solidFill>
                    <a:schemeClr val="tx1"/>
                  </a:solidFill>
                </a:ln>
                <a:gradFill flip="none" rotWithShape="1">
                  <a:gsLst>
                    <a:gs pos="17000">
                      <a:schemeClr val="bg1">
                        <a:lumMod val="75000"/>
                      </a:schemeClr>
                    </a:gs>
                    <a:gs pos="100000">
                      <a:srgbClr val="3E69C0"/>
                    </a:gs>
                    <a:gs pos="0">
                      <a:srgbClr val="3E69C0"/>
                    </a:gs>
                    <a:gs pos="75000">
                      <a:srgbClr val="DFCF9E"/>
                    </a:gs>
                    <a:gs pos="49000">
                      <a:srgbClr val="FFDE7C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effectLst>
                  <a:glow rad="254000">
                    <a:schemeClr val="bg1"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50800" stA="20000" endPos="32000" dir="5400000" sy="-100000" algn="bl" rotWithShape="0"/>
                </a:effectLst>
                <a:latin typeface="Avenir Next LT Pro" panose="020B0504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PROJECT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F7FE33C3-8A7D-96F3-F863-8F3EFF5F1B51}"/>
              </a:ext>
            </a:extLst>
          </p:cNvPr>
          <p:cNvSpPr txBox="1"/>
          <p:nvPr/>
        </p:nvSpPr>
        <p:spPr>
          <a:xfrm>
            <a:off x="-23731" y="372846"/>
            <a:ext cx="12192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5000" b="1" dirty="0">
                <a:ln w="25400">
                  <a:solidFill>
                    <a:schemeClr val="tx1"/>
                  </a:solidFill>
                </a:ln>
                <a:solidFill>
                  <a:srgbClr val="C0504D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50800" stA="20000" endPos="32000" dir="5400000" sy="-100000" algn="bl" rotWithShape="0"/>
                </a:effectLst>
                <a:latin typeface="Avenir Next LT Pro" panose="020B0504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BESPECIAL</a:t>
            </a:r>
            <a:r>
              <a:rPr lang="it-IT" sz="5400" b="1" dirty="0">
                <a:ln w="25400">
                  <a:solidFill>
                    <a:schemeClr val="tx1"/>
                  </a:solidFill>
                </a:ln>
                <a:solidFill>
                  <a:srgbClr val="C0504D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50800" stA="20000" endPos="32000" dir="5400000" sy="-100000" algn="bl" rotWithShape="0"/>
                </a:effectLst>
                <a:latin typeface="Avenir Next LT Pro" panose="020B0504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 PLATFORM</a:t>
            </a:r>
            <a:endParaRPr lang="it-IT" sz="8000" b="1" dirty="0">
              <a:ln w="25400">
                <a:solidFill>
                  <a:schemeClr val="tx1"/>
                </a:solidFill>
              </a:ln>
              <a:solidFill>
                <a:srgbClr val="C0504D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  <a:reflection blurRad="50800" stA="20000" endPos="32000" dir="5400000" sy="-100000" algn="bl" rotWithShape="0"/>
              </a:effectLst>
              <a:latin typeface="Avenir Next LT Pro" panose="020B0504020202020204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8A8DDD4C-ED88-4777-AC3F-FF57604407CC}"/>
              </a:ext>
            </a:extLst>
          </p:cNvPr>
          <p:cNvSpPr txBox="1"/>
          <p:nvPr/>
        </p:nvSpPr>
        <p:spPr>
          <a:xfrm>
            <a:off x="-71193" y="1170803"/>
            <a:ext cx="1223946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5400" b="1" u="sng" dirty="0">
                <a:latin typeface="Avenir Next LT Pro" panose="020B0504020202020204" pitchFamily="34" charset="0"/>
              </a:rPr>
              <a:t>Output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499B64D6-1F6B-74D9-1A0B-D2C05C865052}"/>
              </a:ext>
            </a:extLst>
          </p:cNvPr>
          <p:cNvPicPr/>
          <p:nvPr/>
        </p:nvPicPr>
        <p:blipFill rotWithShape="1">
          <a:blip r:embed="rId4"/>
          <a:srcRect b="-2724"/>
          <a:stretch/>
        </p:blipFill>
        <p:spPr bwMode="auto">
          <a:xfrm>
            <a:off x="7541830" y="3682249"/>
            <a:ext cx="4491849" cy="2516963"/>
          </a:xfrm>
          <a:prstGeom prst="rect">
            <a:avLst/>
          </a:prstGeom>
          <a:ln w="34925"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Ovale 7">
            <a:extLst>
              <a:ext uri="{FF2B5EF4-FFF2-40B4-BE49-F238E27FC236}">
                <a16:creationId xmlns:a16="http://schemas.microsoft.com/office/drawing/2014/main" id="{E4F92A30-9875-5CFE-125E-E96569863842}"/>
              </a:ext>
            </a:extLst>
          </p:cNvPr>
          <p:cNvSpPr/>
          <p:nvPr/>
        </p:nvSpPr>
        <p:spPr>
          <a:xfrm rot="19742573">
            <a:off x="8962482" y="3351721"/>
            <a:ext cx="3389393" cy="3131790"/>
          </a:xfrm>
          <a:prstGeom prst="ellipse">
            <a:avLst/>
          </a:prstGeom>
          <a:solidFill>
            <a:srgbClr val="FFFF00">
              <a:alpha val="3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3" name="Immagine 12">
            <a:extLst>
              <a:ext uri="{FF2B5EF4-FFF2-40B4-BE49-F238E27FC236}">
                <a16:creationId xmlns:a16="http://schemas.microsoft.com/office/drawing/2014/main" id="{C3498D75-852D-3C23-398F-13944783935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 l="42765" t="7709" r="49541" b="77552"/>
          <a:stretch/>
        </p:blipFill>
        <p:spPr>
          <a:xfrm>
            <a:off x="93140" y="1936938"/>
            <a:ext cx="1552840" cy="1579927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609262E0-A6BA-B9C6-57F2-4D65C29E20C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 l="51394" t="7363" r="40912" b="78232"/>
          <a:stretch/>
        </p:blipFill>
        <p:spPr>
          <a:xfrm>
            <a:off x="1857006" y="1985627"/>
            <a:ext cx="1501195" cy="1492760"/>
          </a:xfrm>
          <a:prstGeom prst="rect">
            <a:avLst/>
          </a:prstGeom>
        </p:spPr>
      </p:pic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782AE643-C472-54FB-CCB5-8AE23A2D4F17}"/>
              </a:ext>
            </a:extLst>
          </p:cNvPr>
          <p:cNvSpPr txBox="1"/>
          <p:nvPr/>
        </p:nvSpPr>
        <p:spPr>
          <a:xfrm>
            <a:off x="1014082" y="3383732"/>
            <a:ext cx="318704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2000" b="1" dirty="0">
                <a:solidFill>
                  <a:srgbClr val="5F9127"/>
                </a:solidFill>
                <a:latin typeface="Avenir Next LT Pro" panose="020B0504020202020204" pitchFamily="34" charset="0"/>
              </a:rPr>
              <a:t>Best Practices</a:t>
            </a:r>
            <a:endParaRPr lang="it-IT" sz="2000" b="1" dirty="0">
              <a:solidFill>
                <a:srgbClr val="5F9127"/>
              </a:solidFill>
            </a:endParaRP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65986ECC-B804-B1C5-38DE-EC87D9484722}"/>
              </a:ext>
            </a:extLst>
          </p:cNvPr>
          <p:cNvSpPr txBox="1"/>
          <p:nvPr/>
        </p:nvSpPr>
        <p:spPr>
          <a:xfrm>
            <a:off x="-723961" y="3261544"/>
            <a:ext cx="318704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2000" b="1" dirty="0">
                <a:solidFill>
                  <a:srgbClr val="5F9127"/>
                </a:solidFill>
                <a:latin typeface="Avenir Next LT Pro" panose="020B0504020202020204" pitchFamily="34" charset="0"/>
              </a:rPr>
              <a:t>Learning</a:t>
            </a:r>
          </a:p>
          <a:p>
            <a:pPr algn="ctr"/>
            <a:r>
              <a:rPr lang="it-IT" sz="2000" b="1" dirty="0">
                <a:solidFill>
                  <a:srgbClr val="5F9127"/>
                </a:solidFill>
                <a:latin typeface="Avenir Next LT Pro" panose="020B0504020202020204" pitchFamily="34" charset="0"/>
              </a:rPr>
              <a:t>Strategies</a:t>
            </a:r>
            <a:endParaRPr lang="it-IT" sz="2000" b="1" dirty="0">
              <a:solidFill>
                <a:srgbClr val="5F9127"/>
              </a:solidFill>
            </a:endParaRPr>
          </a:p>
        </p:txBody>
      </p:sp>
      <p:pic>
        <p:nvPicPr>
          <p:cNvPr id="18" name="Immagine 17">
            <a:extLst>
              <a:ext uri="{FF2B5EF4-FFF2-40B4-BE49-F238E27FC236}">
                <a16:creationId xmlns:a16="http://schemas.microsoft.com/office/drawing/2014/main" id="{E799FE1C-FC3A-A297-C73C-49CA108F759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 l="78600" t="3125" r="9537" b="78481"/>
          <a:stretch/>
        </p:blipFill>
        <p:spPr>
          <a:xfrm>
            <a:off x="5385956" y="3761492"/>
            <a:ext cx="2090475" cy="1721668"/>
          </a:xfrm>
          <a:prstGeom prst="rect">
            <a:avLst/>
          </a:prstGeom>
        </p:spPr>
      </p:pic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1CEE1DBB-009B-84B9-31EF-4AE84B9B1867}"/>
              </a:ext>
            </a:extLst>
          </p:cNvPr>
          <p:cNvSpPr txBox="1"/>
          <p:nvPr/>
        </p:nvSpPr>
        <p:spPr>
          <a:xfrm>
            <a:off x="4800939" y="5366816"/>
            <a:ext cx="318704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2000" b="1" dirty="0">
                <a:solidFill>
                  <a:srgbClr val="5F9127"/>
                </a:solidFill>
                <a:latin typeface="Avenir Next LT Pro" panose="020B0504020202020204" pitchFamily="34" charset="0"/>
              </a:rPr>
              <a:t>Digital Tools</a:t>
            </a:r>
            <a:endParaRPr lang="it-IT" sz="2000" b="1" dirty="0">
              <a:solidFill>
                <a:srgbClr val="5F9127"/>
              </a:solidFill>
            </a:endParaRPr>
          </a:p>
        </p:txBody>
      </p:sp>
      <p:pic>
        <p:nvPicPr>
          <p:cNvPr id="21" name="Immagine 20">
            <a:extLst>
              <a:ext uri="{FF2B5EF4-FFF2-40B4-BE49-F238E27FC236}">
                <a16:creationId xmlns:a16="http://schemas.microsoft.com/office/drawing/2014/main" id="{C0211EF5-8C12-0B24-91C8-D042E5FDD1B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biLevel thresh="75000"/>
          </a:blip>
          <a:srcRect l="62475" t="58804" r="25662" b="26719"/>
          <a:stretch/>
        </p:blipFill>
        <p:spPr>
          <a:xfrm>
            <a:off x="3280623" y="5521722"/>
            <a:ext cx="2090475" cy="1354979"/>
          </a:xfrm>
          <a:prstGeom prst="rect">
            <a:avLst/>
          </a:prstGeom>
        </p:spPr>
      </p:pic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58B44B4E-3D6F-02DE-C5C3-D58BDD16F2F4}"/>
              </a:ext>
            </a:extLst>
          </p:cNvPr>
          <p:cNvSpPr txBox="1"/>
          <p:nvPr/>
        </p:nvSpPr>
        <p:spPr>
          <a:xfrm>
            <a:off x="4268168" y="6447314"/>
            <a:ext cx="318704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2000" b="1" dirty="0">
                <a:latin typeface="Avenir Next LT Pro" panose="020B0504020202020204" pitchFamily="34" charset="0"/>
              </a:rPr>
              <a:t>Study </a:t>
            </a:r>
            <a:r>
              <a:rPr lang="it-IT" sz="2000" b="1" dirty="0" err="1">
                <a:latin typeface="Avenir Next LT Pro" panose="020B0504020202020204" pitchFamily="34" charset="0"/>
              </a:rPr>
              <a:t>Material</a:t>
            </a:r>
            <a:endParaRPr lang="it-IT" sz="2000" b="1" dirty="0"/>
          </a:p>
        </p:txBody>
      </p:sp>
      <p:cxnSp>
        <p:nvCxnSpPr>
          <p:cNvPr id="23" name="Connettore 2 22">
            <a:extLst>
              <a:ext uri="{FF2B5EF4-FFF2-40B4-BE49-F238E27FC236}">
                <a16:creationId xmlns:a16="http://schemas.microsoft.com/office/drawing/2014/main" id="{5B494D4E-9B0A-2184-06AA-C85990DC292A}"/>
              </a:ext>
            </a:extLst>
          </p:cNvPr>
          <p:cNvCxnSpPr>
            <a:cxnSpLocks/>
            <a:endCxn id="31" idx="2"/>
          </p:cNvCxnSpPr>
          <p:nvPr/>
        </p:nvCxnSpPr>
        <p:spPr>
          <a:xfrm flipV="1">
            <a:off x="3228676" y="4764198"/>
            <a:ext cx="830635" cy="330"/>
          </a:xfrm>
          <a:prstGeom prst="straightConnector1">
            <a:avLst/>
          </a:prstGeom>
          <a:ln w="101600">
            <a:solidFill>
              <a:srgbClr val="5F912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ttore 2 23">
            <a:extLst>
              <a:ext uri="{FF2B5EF4-FFF2-40B4-BE49-F238E27FC236}">
                <a16:creationId xmlns:a16="http://schemas.microsoft.com/office/drawing/2014/main" id="{CD60692B-BE3F-6F3B-1B2F-22FB70244FD9}"/>
              </a:ext>
            </a:extLst>
          </p:cNvPr>
          <p:cNvCxnSpPr>
            <a:cxnSpLocks/>
            <a:stCxn id="31" idx="6"/>
          </p:cNvCxnSpPr>
          <p:nvPr/>
        </p:nvCxnSpPr>
        <p:spPr>
          <a:xfrm>
            <a:off x="4592411" y="4764198"/>
            <a:ext cx="786908" cy="0"/>
          </a:xfrm>
          <a:prstGeom prst="straightConnector1">
            <a:avLst/>
          </a:prstGeom>
          <a:ln w="101600">
            <a:solidFill>
              <a:srgbClr val="5F912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ttore 2 24">
            <a:extLst>
              <a:ext uri="{FF2B5EF4-FFF2-40B4-BE49-F238E27FC236}">
                <a16:creationId xmlns:a16="http://schemas.microsoft.com/office/drawing/2014/main" id="{FF782805-7EC1-B6D7-B262-65A060417A8F}"/>
              </a:ext>
            </a:extLst>
          </p:cNvPr>
          <p:cNvCxnSpPr>
            <a:cxnSpLocks/>
            <a:stCxn id="21" idx="0"/>
            <a:endCxn id="31" idx="4"/>
          </p:cNvCxnSpPr>
          <p:nvPr/>
        </p:nvCxnSpPr>
        <p:spPr>
          <a:xfrm flipV="1">
            <a:off x="4325861" y="5009719"/>
            <a:ext cx="0" cy="512003"/>
          </a:xfrm>
          <a:prstGeom prst="straightConnector1">
            <a:avLst/>
          </a:prstGeom>
          <a:ln w="101600">
            <a:solidFill>
              <a:schemeClr val="tx1"/>
            </a:solidFill>
            <a:tailEnd type="triangle"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Ovale 30">
            <a:extLst>
              <a:ext uri="{FF2B5EF4-FFF2-40B4-BE49-F238E27FC236}">
                <a16:creationId xmlns:a16="http://schemas.microsoft.com/office/drawing/2014/main" id="{C3014F4B-1AB5-5979-42D9-479ED7BABCD1}"/>
              </a:ext>
            </a:extLst>
          </p:cNvPr>
          <p:cNvSpPr/>
          <p:nvPr/>
        </p:nvSpPr>
        <p:spPr>
          <a:xfrm>
            <a:off x="4059311" y="4518677"/>
            <a:ext cx="533100" cy="491042"/>
          </a:xfrm>
          <a:prstGeom prst="ellipse">
            <a:avLst/>
          </a:prstGeom>
          <a:noFill/>
          <a:ln w="63500">
            <a:solidFill>
              <a:srgbClr val="A1C08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39" name="Connettore diritto 38">
            <a:extLst>
              <a:ext uri="{FF2B5EF4-FFF2-40B4-BE49-F238E27FC236}">
                <a16:creationId xmlns:a16="http://schemas.microsoft.com/office/drawing/2014/main" id="{DE3E897F-9129-4915-7D46-6A2B71D2FB3D}"/>
              </a:ext>
            </a:extLst>
          </p:cNvPr>
          <p:cNvCxnSpPr>
            <a:cxnSpLocks/>
            <a:stCxn id="31" idx="5"/>
            <a:endCxn id="31" idx="1"/>
          </p:cNvCxnSpPr>
          <p:nvPr/>
        </p:nvCxnSpPr>
        <p:spPr>
          <a:xfrm flipH="1" flipV="1">
            <a:off x="4137382" y="4590588"/>
            <a:ext cx="376958" cy="347220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onnettore diritto 40">
            <a:extLst>
              <a:ext uri="{FF2B5EF4-FFF2-40B4-BE49-F238E27FC236}">
                <a16:creationId xmlns:a16="http://schemas.microsoft.com/office/drawing/2014/main" id="{A2685AC9-BECD-5A79-D4D0-9548281D3C6A}"/>
              </a:ext>
            </a:extLst>
          </p:cNvPr>
          <p:cNvCxnSpPr>
            <a:cxnSpLocks/>
            <a:stCxn id="31" idx="3"/>
            <a:endCxn id="31" idx="7"/>
          </p:cNvCxnSpPr>
          <p:nvPr/>
        </p:nvCxnSpPr>
        <p:spPr>
          <a:xfrm flipV="1">
            <a:off x="4137382" y="4590588"/>
            <a:ext cx="376958" cy="347220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onnettore 2 43">
            <a:extLst>
              <a:ext uri="{FF2B5EF4-FFF2-40B4-BE49-F238E27FC236}">
                <a16:creationId xmlns:a16="http://schemas.microsoft.com/office/drawing/2014/main" id="{E01E452B-C4A8-4099-93FD-48B958004CA9}"/>
              </a:ext>
            </a:extLst>
          </p:cNvPr>
          <p:cNvCxnSpPr>
            <a:cxnSpLocks/>
          </p:cNvCxnSpPr>
          <p:nvPr/>
        </p:nvCxnSpPr>
        <p:spPr>
          <a:xfrm>
            <a:off x="3463427" y="2606136"/>
            <a:ext cx="1178911" cy="0"/>
          </a:xfrm>
          <a:prstGeom prst="straightConnector1">
            <a:avLst/>
          </a:prstGeom>
          <a:ln w="1016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onnettore 2 45">
            <a:extLst>
              <a:ext uri="{FF2B5EF4-FFF2-40B4-BE49-F238E27FC236}">
                <a16:creationId xmlns:a16="http://schemas.microsoft.com/office/drawing/2014/main" id="{52776B52-E945-4DED-E904-8115ECB67F51}"/>
              </a:ext>
            </a:extLst>
          </p:cNvPr>
          <p:cNvCxnSpPr>
            <a:cxnSpLocks/>
          </p:cNvCxnSpPr>
          <p:nvPr/>
        </p:nvCxnSpPr>
        <p:spPr>
          <a:xfrm flipV="1">
            <a:off x="6702220" y="2726901"/>
            <a:ext cx="1959043" cy="1103620"/>
          </a:xfrm>
          <a:prstGeom prst="straightConnector1">
            <a:avLst/>
          </a:prstGeom>
          <a:ln w="1016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CasellaDiTesto 49">
            <a:extLst>
              <a:ext uri="{FF2B5EF4-FFF2-40B4-BE49-F238E27FC236}">
                <a16:creationId xmlns:a16="http://schemas.microsoft.com/office/drawing/2014/main" id="{F5A6912A-C8AD-4BE4-3DEC-D51079371B1B}"/>
              </a:ext>
            </a:extLst>
          </p:cNvPr>
          <p:cNvSpPr txBox="1"/>
          <p:nvPr/>
        </p:nvSpPr>
        <p:spPr>
          <a:xfrm>
            <a:off x="4747564" y="2122292"/>
            <a:ext cx="238273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400" b="1" dirty="0">
                <a:solidFill>
                  <a:srgbClr val="7030A0"/>
                </a:solidFill>
                <a:latin typeface="Avenir Next LT Pro" panose="020B0504020202020204" pitchFamily="34" charset="0"/>
              </a:rPr>
              <a:t>…to </a:t>
            </a:r>
            <a:r>
              <a:rPr lang="it-IT" sz="2400" b="1" dirty="0" err="1">
                <a:solidFill>
                  <a:srgbClr val="7030A0"/>
                </a:solidFill>
                <a:latin typeface="Avenir Next LT Pro" panose="020B0504020202020204" pitchFamily="34" charset="0"/>
              </a:rPr>
              <a:t>teachers</a:t>
            </a:r>
            <a:endParaRPr lang="it-IT" sz="2400" b="1" dirty="0">
              <a:solidFill>
                <a:srgbClr val="7030A0"/>
              </a:solidFill>
              <a:latin typeface="Avenir Next LT Pro" panose="020B0504020202020204" pitchFamily="34" charset="0"/>
            </a:endParaRPr>
          </a:p>
          <a:p>
            <a:r>
              <a:rPr lang="it-IT" sz="2400" b="1" dirty="0">
                <a:solidFill>
                  <a:srgbClr val="7030A0"/>
                </a:solidFill>
                <a:latin typeface="Avenir Next LT Pro" panose="020B0504020202020204" pitchFamily="34" charset="0"/>
              </a:rPr>
              <a:t>and institution</a:t>
            </a:r>
            <a:endParaRPr lang="it-IT" sz="2400" dirty="0">
              <a:solidFill>
                <a:srgbClr val="7030A0"/>
              </a:solidFill>
            </a:endParaRPr>
          </a:p>
        </p:txBody>
      </p:sp>
      <p:sp>
        <p:nvSpPr>
          <p:cNvPr id="51" name="CasellaDiTesto 50">
            <a:extLst>
              <a:ext uri="{FF2B5EF4-FFF2-40B4-BE49-F238E27FC236}">
                <a16:creationId xmlns:a16="http://schemas.microsoft.com/office/drawing/2014/main" id="{16CFB4BE-F49B-CAC3-0F8C-012CAC365F8D}"/>
              </a:ext>
            </a:extLst>
          </p:cNvPr>
          <p:cNvSpPr txBox="1"/>
          <p:nvPr/>
        </p:nvSpPr>
        <p:spPr>
          <a:xfrm>
            <a:off x="8651753" y="2460053"/>
            <a:ext cx="238273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400" b="1" dirty="0">
                <a:solidFill>
                  <a:srgbClr val="7030A0"/>
                </a:solidFill>
                <a:latin typeface="Avenir Next LT Pro" panose="020B0504020202020204" pitchFamily="34" charset="0"/>
              </a:rPr>
              <a:t>…to </a:t>
            </a:r>
            <a:r>
              <a:rPr lang="it-IT" sz="2400" b="1" dirty="0" err="1">
                <a:solidFill>
                  <a:srgbClr val="7030A0"/>
                </a:solidFill>
                <a:latin typeface="Avenir Next LT Pro" panose="020B0504020202020204" pitchFamily="34" charset="0"/>
              </a:rPr>
              <a:t>students</a:t>
            </a:r>
            <a:endParaRPr lang="it-IT" sz="2400" dirty="0">
              <a:solidFill>
                <a:srgbClr val="7030A0"/>
              </a:solidFill>
            </a:endParaRPr>
          </a:p>
        </p:txBody>
      </p:sp>
      <p:sp>
        <p:nvSpPr>
          <p:cNvPr id="20" name="Nuvola 19">
            <a:extLst>
              <a:ext uri="{FF2B5EF4-FFF2-40B4-BE49-F238E27FC236}">
                <a16:creationId xmlns:a16="http://schemas.microsoft.com/office/drawing/2014/main" id="{F1FDA934-D359-7998-BFD6-137D67373EDC}"/>
              </a:ext>
            </a:extLst>
          </p:cNvPr>
          <p:cNvSpPr/>
          <p:nvPr/>
        </p:nvSpPr>
        <p:spPr>
          <a:xfrm>
            <a:off x="92650" y="4225085"/>
            <a:ext cx="3107749" cy="2020638"/>
          </a:xfrm>
          <a:prstGeom prst="cloud">
            <a:avLst/>
          </a:prstGeom>
          <a:solidFill>
            <a:srgbClr val="A1C08D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800" b="1" dirty="0">
                <a:solidFill>
                  <a:schemeClr val="bg1"/>
                </a:solidFill>
                <a:latin typeface="Avenir Next LT Pro" panose="020B0504020202020204" pitchFamily="34" charset="0"/>
              </a:rPr>
              <a:t>AI</a:t>
            </a:r>
          </a:p>
          <a:p>
            <a:pPr algn="ctr"/>
            <a:r>
              <a:rPr lang="it-IT" sz="2400" b="1" dirty="0">
                <a:solidFill>
                  <a:schemeClr val="bg1"/>
                </a:solidFill>
                <a:latin typeface="Avenir Next LT Pro" panose="020B0504020202020204" pitchFamily="34" charset="0"/>
              </a:rPr>
              <a:t>Digital Tools</a:t>
            </a:r>
          </a:p>
          <a:p>
            <a:pPr algn="ctr"/>
            <a:r>
              <a:rPr lang="it-IT" sz="2400" b="1" dirty="0" err="1">
                <a:solidFill>
                  <a:schemeClr val="bg1"/>
                </a:solidFill>
                <a:latin typeface="Avenir Next LT Pro" panose="020B0504020202020204" pitchFamily="34" charset="0"/>
              </a:rPr>
              <a:t>Prediction</a:t>
            </a:r>
            <a:endParaRPr lang="it-IT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036954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2000">
              <a:schemeClr val="accent4">
                <a:lumMod val="20000"/>
                <a:lumOff val="80000"/>
              </a:schemeClr>
            </a:gs>
            <a:gs pos="58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60000"/>
                <a:lumOff val="4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1030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33" name="Freeform: Shape 1032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35" name="Rectangle 1034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7" name="Rectangle 1036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9" name="Freeform: Shape 1038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041" name="Isosceles Triangle 1040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Immagine che contiene testo&#10;&#10;Descrizione generata automaticamente">
            <a:extLst>
              <a:ext uri="{FF2B5EF4-FFF2-40B4-BE49-F238E27FC236}">
                <a16:creationId xmlns:a16="http://schemas.microsoft.com/office/drawing/2014/main" id="{FAF5A276-37A0-3B61-4DF8-0C24EA8EBC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54" t="24827" r="8766" b="28963"/>
          <a:stretch/>
        </p:blipFill>
        <p:spPr bwMode="auto">
          <a:xfrm>
            <a:off x="-4" y="11864"/>
            <a:ext cx="2266014" cy="842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43" name="Isosceles Triangle 1042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8984C5EC-9FAE-A577-4AFD-2F08009DE0E1}"/>
              </a:ext>
            </a:extLst>
          </p:cNvPr>
          <p:cNvSpPr txBox="1"/>
          <p:nvPr/>
        </p:nvSpPr>
        <p:spPr>
          <a:xfrm>
            <a:off x="9530939" y="3937"/>
            <a:ext cx="2684792" cy="861774"/>
          </a:xfrm>
          <a:prstGeom prst="rect">
            <a:avLst/>
          </a:prstGeom>
          <a:noFill/>
          <a:effectLst/>
        </p:spPr>
        <p:txBody>
          <a:bodyPr wrap="square" rtlCol="0">
            <a:spAutoFit/>
            <a:scene3d>
              <a:camera prst="orthographicFront">
                <a:rot lat="300000" lon="900000" rev="0"/>
              </a:camera>
              <a:lightRig rig="threePt" dir="t"/>
            </a:scene3d>
            <a:sp3d extrusionH="57150">
              <a:bevelT h="38100" prst="artDeco"/>
              <a:bevelB w="6350" h="25400"/>
            </a:sp3d>
          </a:bodyPr>
          <a:lstStyle/>
          <a:p>
            <a:pPr algn="ctr"/>
            <a:r>
              <a:rPr lang="it-IT" sz="3200" b="1" i="1" dirty="0">
                <a:ln w="12700">
                  <a:solidFill>
                    <a:schemeClr val="tx1"/>
                  </a:solidFill>
                </a:ln>
                <a:gradFill flip="none" rotWithShape="1">
                  <a:gsLst>
                    <a:gs pos="17000">
                      <a:schemeClr val="bg1">
                        <a:lumMod val="75000"/>
                      </a:schemeClr>
                    </a:gs>
                    <a:gs pos="100000">
                      <a:srgbClr val="3E69C0"/>
                    </a:gs>
                    <a:gs pos="0">
                      <a:srgbClr val="3E69C0"/>
                    </a:gs>
                    <a:gs pos="75000">
                      <a:srgbClr val="DFCF9E"/>
                    </a:gs>
                    <a:gs pos="49000">
                      <a:srgbClr val="FFDE7C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effectLst>
                  <a:glow rad="254000">
                    <a:schemeClr val="bg1"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50800" stA="20000" endPos="32000" dir="5400000" sy="-100000" algn="bl" rotWithShape="0"/>
                </a:effectLst>
                <a:latin typeface="Avenir Next LT Pro" panose="020B0504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VRAILEXIA</a:t>
            </a:r>
          </a:p>
          <a:p>
            <a:pPr algn="ctr">
              <a:lnSpc>
                <a:spcPct val="90000"/>
              </a:lnSpc>
            </a:pPr>
            <a:r>
              <a:rPr lang="it-IT" sz="2000" b="1" i="1" dirty="0">
                <a:ln w="12700">
                  <a:solidFill>
                    <a:schemeClr val="tx1"/>
                  </a:solidFill>
                </a:ln>
                <a:gradFill flip="none" rotWithShape="1">
                  <a:gsLst>
                    <a:gs pos="17000">
                      <a:schemeClr val="bg1">
                        <a:lumMod val="75000"/>
                      </a:schemeClr>
                    </a:gs>
                    <a:gs pos="100000">
                      <a:srgbClr val="3E69C0"/>
                    </a:gs>
                    <a:gs pos="0">
                      <a:srgbClr val="3E69C0"/>
                    </a:gs>
                    <a:gs pos="75000">
                      <a:srgbClr val="DFCF9E"/>
                    </a:gs>
                    <a:gs pos="49000">
                      <a:srgbClr val="FFDE7C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effectLst>
                  <a:glow rad="254000">
                    <a:schemeClr val="bg1"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50800" stA="20000" endPos="32000" dir="5400000" sy="-100000" algn="bl" rotWithShape="0"/>
                </a:effectLst>
                <a:latin typeface="Avenir Next LT Pro" panose="020B0504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PROJECT</a:t>
            </a:r>
          </a:p>
        </p:txBody>
      </p:sp>
      <p:pic>
        <p:nvPicPr>
          <p:cNvPr id="7" name="Picture 4" descr="AI4Future">
            <a:extLst>
              <a:ext uri="{FF2B5EF4-FFF2-40B4-BE49-F238E27FC236}">
                <a16:creationId xmlns:a16="http://schemas.microsoft.com/office/drawing/2014/main" id="{8FF61532-B2AD-3337-217B-B53FB29A63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3121" y="6341217"/>
            <a:ext cx="2190558" cy="454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F7FE33C3-8A7D-96F3-F863-8F3EFF5F1B51}"/>
              </a:ext>
            </a:extLst>
          </p:cNvPr>
          <p:cNvSpPr txBox="1"/>
          <p:nvPr/>
        </p:nvSpPr>
        <p:spPr>
          <a:xfrm>
            <a:off x="-23731" y="372846"/>
            <a:ext cx="12192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5000" b="1" dirty="0">
                <a:ln w="25400">
                  <a:solidFill>
                    <a:schemeClr val="tx1"/>
                  </a:solidFill>
                </a:ln>
                <a:solidFill>
                  <a:srgbClr val="C0504D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50800" stA="20000" endPos="32000" dir="5400000" sy="-100000" algn="bl" rotWithShape="0"/>
                </a:effectLst>
                <a:latin typeface="Avenir Next LT Pro" panose="020B0504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BESPECIAL</a:t>
            </a:r>
            <a:r>
              <a:rPr lang="it-IT" sz="5400" b="1" dirty="0">
                <a:ln w="25400">
                  <a:solidFill>
                    <a:schemeClr val="tx1"/>
                  </a:solidFill>
                </a:ln>
                <a:solidFill>
                  <a:srgbClr val="C0504D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50800" stA="20000" endPos="32000" dir="5400000" sy="-100000" algn="bl" rotWithShape="0"/>
                </a:effectLst>
                <a:latin typeface="Avenir Next LT Pro" panose="020B0504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 PLATFORM</a:t>
            </a:r>
            <a:endParaRPr lang="it-IT" sz="8000" b="1" dirty="0">
              <a:ln w="25400">
                <a:solidFill>
                  <a:schemeClr val="tx1"/>
                </a:solidFill>
              </a:ln>
              <a:solidFill>
                <a:srgbClr val="C0504D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  <a:reflection blurRad="50800" stA="20000" endPos="32000" dir="5400000" sy="-100000" algn="bl" rotWithShape="0"/>
              </a:effectLst>
              <a:latin typeface="Avenir Next LT Pro" panose="020B0504020202020204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8A8DDD4C-ED88-4777-AC3F-FF57604407CC}"/>
              </a:ext>
            </a:extLst>
          </p:cNvPr>
          <p:cNvSpPr txBox="1"/>
          <p:nvPr/>
        </p:nvSpPr>
        <p:spPr>
          <a:xfrm>
            <a:off x="-71193" y="1290379"/>
            <a:ext cx="1223946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5400" b="1" u="sng" dirty="0">
                <a:latin typeface="Avenir Next LT Pro" panose="020B0504020202020204" pitchFamily="34" charset="0"/>
              </a:rPr>
              <a:t>VR </a:t>
            </a:r>
            <a:r>
              <a:rPr lang="it-IT" sz="5400" b="1" u="sng" dirty="0" err="1">
                <a:latin typeface="Avenir Next LT Pro" panose="020B0504020202020204" pitchFamily="34" charset="0"/>
              </a:rPr>
              <a:t>evaluation</a:t>
            </a:r>
            <a:r>
              <a:rPr lang="it-IT" sz="5400" b="1" u="sng" dirty="0">
                <a:latin typeface="Avenir Next LT Pro" panose="020B0504020202020204" pitchFamily="34" charset="0"/>
              </a:rPr>
              <a:t> </a:t>
            </a:r>
            <a:r>
              <a:rPr lang="it-IT" sz="5400" b="1" u="sng" dirty="0" err="1">
                <a:latin typeface="Avenir Next LT Pro" panose="020B0504020202020204" pitchFamily="34" charset="0"/>
              </a:rPr>
              <a:t>module</a:t>
            </a:r>
            <a:endParaRPr lang="it-IT" sz="5400" b="1" u="sng" dirty="0">
              <a:latin typeface="Avenir Next LT Pro" panose="020B0504020202020204" pitchFamily="34" charset="0"/>
            </a:endParaRP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499B64D6-1F6B-74D9-1A0B-D2C05C865052}"/>
              </a:ext>
            </a:extLst>
          </p:cNvPr>
          <p:cNvPicPr/>
          <p:nvPr/>
        </p:nvPicPr>
        <p:blipFill rotWithShape="1">
          <a:blip r:embed="rId4"/>
          <a:srcRect b="-2724"/>
          <a:stretch/>
        </p:blipFill>
        <p:spPr bwMode="auto">
          <a:xfrm>
            <a:off x="7541830" y="3682249"/>
            <a:ext cx="4491849" cy="2516963"/>
          </a:xfrm>
          <a:prstGeom prst="rect">
            <a:avLst/>
          </a:prstGeom>
          <a:ln w="34925"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Ovale 7">
            <a:extLst>
              <a:ext uri="{FF2B5EF4-FFF2-40B4-BE49-F238E27FC236}">
                <a16:creationId xmlns:a16="http://schemas.microsoft.com/office/drawing/2014/main" id="{E4F92A30-9875-5CFE-125E-E96569863842}"/>
              </a:ext>
            </a:extLst>
          </p:cNvPr>
          <p:cNvSpPr/>
          <p:nvPr/>
        </p:nvSpPr>
        <p:spPr>
          <a:xfrm rot="272147">
            <a:off x="10683070" y="5262433"/>
            <a:ext cx="1244228" cy="1175364"/>
          </a:xfrm>
          <a:prstGeom prst="ellipse">
            <a:avLst/>
          </a:prstGeom>
          <a:solidFill>
            <a:srgbClr val="FFFF00">
              <a:alpha val="3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60" name="Picture 2">
            <a:extLst>
              <a:ext uri="{FF2B5EF4-FFF2-40B4-BE49-F238E27FC236}">
                <a16:creationId xmlns:a16="http://schemas.microsoft.com/office/drawing/2014/main" id="{41B5ACE4-9C8F-BC1E-C03A-8025563E8F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6981" y="3889135"/>
            <a:ext cx="1892688" cy="1892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12">
            <a:extLst>
              <a:ext uri="{FF2B5EF4-FFF2-40B4-BE49-F238E27FC236}">
                <a16:creationId xmlns:a16="http://schemas.microsoft.com/office/drawing/2014/main" id="{95BACD2F-0F61-659C-B60D-81EF5F3CE3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duotone>
              <a:prstClr val="black"/>
              <a:srgbClr val="7030A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Glass/>
                    </a14:imgEffect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0252" y="2285999"/>
            <a:ext cx="1202321" cy="1202321"/>
          </a:xfrm>
          <a:prstGeom prst="rect">
            <a:avLst/>
          </a:prstGeom>
          <a:gradFill>
            <a:gsLst>
              <a:gs pos="33000">
                <a:schemeClr val="accent4">
                  <a:lumMod val="20000"/>
                  <a:lumOff val="80000"/>
                  <a:alpha val="60000"/>
                </a:schemeClr>
              </a:gs>
              <a:gs pos="81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path path="circle">
              <a:fillToRect l="50000" t="50000" r="50000" b="50000"/>
            </a:path>
          </a:gradFill>
          <a:ln w="47625" cap="rnd">
            <a:solidFill>
              <a:srgbClr val="7030A0"/>
            </a:solidFill>
            <a:prstDash val="dash"/>
          </a:ln>
        </p:spPr>
      </p:pic>
      <p:pic>
        <p:nvPicPr>
          <p:cNvPr id="62" name="Immagine 61">
            <a:extLst>
              <a:ext uri="{FF2B5EF4-FFF2-40B4-BE49-F238E27FC236}">
                <a16:creationId xmlns:a16="http://schemas.microsoft.com/office/drawing/2014/main" id="{A0EB6310-9301-99C3-0989-9154CF27FEF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biLevel thresh="75000"/>
          </a:blip>
          <a:srcRect l="78600" t="3125" r="9537" b="78481"/>
          <a:stretch/>
        </p:blipFill>
        <p:spPr>
          <a:xfrm>
            <a:off x="5607355" y="4311396"/>
            <a:ext cx="1402620" cy="1155166"/>
          </a:xfrm>
          <a:prstGeom prst="rect">
            <a:avLst/>
          </a:prstGeom>
        </p:spPr>
      </p:pic>
      <p:sp>
        <p:nvSpPr>
          <p:cNvPr id="63" name="Freccia curva 62">
            <a:extLst>
              <a:ext uri="{FF2B5EF4-FFF2-40B4-BE49-F238E27FC236}">
                <a16:creationId xmlns:a16="http://schemas.microsoft.com/office/drawing/2014/main" id="{E25448D8-1D88-F7A0-291D-B4CCCA3E6127}"/>
              </a:ext>
            </a:extLst>
          </p:cNvPr>
          <p:cNvSpPr/>
          <p:nvPr/>
        </p:nvSpPr>
        <p:spPr>
          <a:xfrm flipH="1">
            <a:off x="4288843" y="2566304"/>
            <a:ext cx="2217464" cy="1745455"/>
          </a:xfrm>
          <a:prstGeom prst="bentArrow">
            <a:avLst>
              <a:gd name="adj1" fmla="val 13899"/>
              <a:gd name="adj2" fmla="val 21575"/>
              <a:gd name="adj3" fmla="val 25806"/>
              <a:gd name="adj4" fmla="val 63906"/>
            </a:avLst>
          </a:prstGeom>
          <a:ln w="101600">
            <a:solidFill>
              <a:srgbClr val="5F9127"/>
            </a:solidFill>
            <a:tailEnd type="triangle"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1027" name="Freccia circolare 1026">
            <a:extLst>
              <a:ext uri="{FF2B5EF4-FFF2-40B4-BE49-F238E27FC236}">
                <a16:creationId xmlns:a16="http://schemas.microsoft.com/office/drawing/2014/main" id="{128082AB-2D39-8211-C6DB-380AD5F3BE97}"/>
              </a:ext>
            </a:extLst>
          </p:cNvPr>
          <p:cNvSpPr/>
          <p:nvPr/>
        </p:nvSpPr>
        <p:spPr>
          <a:xfrm rot="16200000" flipH="1">
            <a:off x="1039031" y="1522248"/>
            <a:ext cx="2655717" cy="4733776"/>
          </a:xfrm>
          <a:prstGeom prst="circularArrow">
            <a:avLst/>
          </a:prstGeom>
          <a:ln w="101600">
            <a:solidFill>
              <a:srgbClr val="5F9127"/>
            </a:solidFill>
            <a:tailEnd type="triangle"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cxnSp>
        <p:nvCxnSpPr>
          <p:cNvPr id="1030" name="Connettore 2 1029">
            <a:extLst>
              <a:ext uri="{FF2B5EF4-FFF2-40B4-BE49-F238E27FC236}">
                <a16:creationId xmlns:a16="http://schemas.microsoft.com/office/drawing/2014/main" id="{16E791D2-E681-90B5-BC3F-BD54F76700C5}"/>
              </a:ext>
            </a:extLst>
          </p:cNvPr>
          <p:cNvCxnSpPr>
            <a:cxnSpLocks/>
          </p:cNvCxnSpPr>
          <p:nvPr/>
        </p:nvCxnSpPr>
        <p:spPr>
          <a:xfrm>
            <a:off x="3470795" y="5850115"/>
            <a:ext cx="1196157" cy="742499"/>
          </a:xfrm>
          <a:prstGeom prst="straightConnector1">
            <a:avLst/>
          </a:prstGeom>
          <a:ln w="161925">
            <a:solidFill>
              <a:srgbClr val="5F9127"/>
            </a:solidFill>
            <a:tailEnd type="triangle"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0" name="Connettore 2 1039">
            <a:extLst>
              <a:ext uri="{FF2B5EF4-FFF2-40B4-BE49-F238E27FC236}">
                <a16:creationId xmlns:a16="http://schemas.microsoft.com/office/drawing/2014/main" id="{AF06718A-5063-43C1-F900-3C306FDC7693}"/>
              </a:ext>
            </a:extLst>
          </p:cNvPr>
          <p:cNvCxnSpPr>
            <a:cxnSpLocks/>
          </p:cNvCxnSpPr>
          <p:nvPr/>
        </p:nvCxnSpPr>
        <p:spPr>
          <a:xfrm>
            <a:off x="4443151" y="4835479"/>
            <a:ext cx="1029181" cy="0"/>
          </a:xfrm>
          <a:prstGeom prst="straightConnector1">
            <a:avLst/>
          </a:prstGeom>
          <a:ln w="88900">
            <a:solidFill>
              <a:srgbClr val="5F9127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44" name="Immagine 1043">
            <a:extLst>
              <a:ext uri="{FF2B5EF4-FFF2-40B4-BE49-F238E27FC236}">
                <a16:creationId xmlns:a16="http://schemas.microsoft.com/office/drawing/2014/main" id="{B852EB4F-9926-9CC6-37DA-182712EE113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 l="78600" t="3125" r="9537" b="78481"/>
          <a:stretch/>
        </p:blipFill>
        <p:spPr>
          <a:xfrm>
            <a:off x="4793691" y="5653126"/>
            <a:ext cx="968891" cy="797957"/>
          </a:xfrm>
          <a:prstGeom prst="rect">
            <a:avLst/>
          </a:prstGeom>
        </p:spPr>
      </p:pic>
      <p:pic>
        <p:nvPicPr>
          <p:cNvPr id="1045" name="Immagine 1044">
            <a:extLst>
              <a:ext uri="{FF2B5EF4-FFF2-40B4-BE49-F238E27FC236}">
                <a16:creationId xmlns:a16="http://schemas.microsoft.com/office/drawing/2014/main" id="{86806124-57DF-353D-CEF1-A9B9A29188E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 l="78600" t="3125" r="9537" b="78481"/>
          <a:stretch/>
        </p:blipFill>
        <p:spPr>
          <a:xfrm>
            <a:off x="5824219" y="5653125"/>
            <a:ext cx="968891" cy="797957"/>
          </a:xfrm>
          <a:prstGeom prst="rect">
            <a:avLst/>
          </a:prstGeom>
        </p:spPr>
      </p:pic>
      <p:pic>
        <p:nvPicPr>
          <p:cNvPr id="1046" name="Immagine 1045">
            <a:extLst>
              <a:ext uri="{FF2B5EF4-FFF2-40B4-BE49-F238E27FC236}">
                <a16:creationId xmlns:a16="http://schemas.microsoft.com/office/drawing/2014/main" id="{5AEFBC5B-099B-B400-C1D1-FA99CCEA3C2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78600" t="3125" r="9537" b="78481"/>
          <a:stretch/>
        </p:blipFill>
        <p:spPr>
          <a:xfrm>
            <a:off x="6859742" y="5653124"/>
            <a:ext cx="968891" cy="797957"/>
          </a:xfrm>
          <a:prstGeom prst="rect">
            <a:avLst/>
          </a:prstGeom>
        </p:spPr>
      </p:pic>
      <p:pic>
        <p:nvPicPr>
          <p:cNvPr id="1047" name="Immagine 1046">
            <a:extLst>
              <a:ext uri="{FF2B5EF4-FFF2-40B4-BE49-F238E27FC236}">
                <a16:creationId xmlns:a16="http://schemas.microsoft.com/office/drawing/2014/main" id="{955B1DCB-10A8-0835-2CBC-8C819AF5D73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 l="78600" t="3125" r="9537" b="78481"/>
          <a:stretch/>
        </p:blipFill>
        <p:spPr>
          <a:xfrm>
            <a:off x="5252742" y="6041641"/>
            <a:ext cx="968891" cy="797957"/>
          </a:xfrm>
          <a:prstGeom prst="rect">
            <a:avLst/>
          </a:prstGeom>
        </p:spPr>
      </p:pic>
      <p:pic>
        <p:nvPicPr>
          <p:cNvPr id="1048" name="Immagine 1047">
            <a:extLst>
              <a:ext uri="{FF2B5EF4-FFF2-40B4-BE49-F238E27FC236}">
                <a16:creationId xmlns:a16="http://schemas.microsoft.com/office/drawing/2014/main" id="{143FCFE6-3E42-5CCA-3D9A-5B1B128D088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 l="78600" t="3125" r="9537" b="78481"/>
          <a:stretch/>
        </p:blipFill>
        <p:spPr>
          <a:xfrm>
            <a:off x="6358029" y="6041640"/>
            <a:ext cx="968891" cy="797957"/>
          </a:xfrm>
          <a:prstGeom prst="rect">
            <a:avLst/>
          </a:prstGeom>
        </p:spPr>
      </p:pic>
      <p:sp>
        <p:nvSpPr>
          <p:cNvPr id="1050" name="CasellaDiTesto 1049">
            <a:extLst>
              <a:ext uri="{FF2B5EF4-FFF2-40B4-BE49-F238E27FC236}">
                <a16:creationId xmlns:a16="http://schemas.microsoft.com/office/drawing/2014/main" id="{455420C7-77DC-7926-97B8-31D2674B49A7}"/>
              </a:ext>
            </a:extLst>
          </p:cNvPr>
          <p:cNvSpPr txBox="1"/>
          <p:nvPr/>
        </p:nvSpPr>
        <p:spPr>
          <a:xfrm>
            <a:off x="6742655" y="3986842"/>
            <a:ext cx="4665894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it-IT" sz="2400" b="1" dirty="0">
                <a:latin typeface="Avenir Next LT Pro" panose="020B0504020202020204" pitchFamily="34" charset="0"/>
              </a:rPr>
              <a:t>CATEGORY-SPECIFIC TOOLS</a:t>
            </a:r>
            <a:endParaRPr lang="it-IT" sz="2400" dirty="0"/>
          </a:p>
        </p:txBody>
      </p:sp>
      <p:sp>
        <p:nvSpPr>
          <p:cNvPr id="1052" name="CasellaDiTesto 1051">
            <a:extLst>
              <a:ext uri="{FF2B5EF4-FFF2-40B4-BE49-F238E27FC236}">
                <a16:creationId xmlns:a16="http://schemas.microsoft.com/office/drawing/2014/main" id="{DACFCCE1-7D87-F5DB-A76C-DC18F1A678A4}"/>
              </a:ext>
            </a:extLst>
          </p:cNvPr>
          <p:cNvSpPr txBox="1"/>
          <p:nvPr/>
        </p:nvSpPr>
        <p:spPr>
          <a:xfrm>
            <a:off x="32049" y="3512722"/>
            <a:ext cx="2946324" cy="646331"/>
          </a:xfrm>
          <a:prstGeom prst="rect">
            <a:avLst/>
          </a:prstGeom>
          <a:noFill/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algn="ctr"/>
            <a:r>
              <a:rPr lang="it-IT" b="1" i="1" dirty="0">
                <a:solidFill>
                  <a:srgbClr val="91B578"/>
                </a:solidFill>
                <a:effectLst>
                  <a:glow rad="469900">
                    <a:schemeClr val="tx1">
                      <a:alpha val="87000"/>
                    </a:schemeClr>
                  </a:glow>
                </a:effectLst>
                <a:latin typeface="Avenir Next LT Pro" panose="020B0504020202020204" pitchFamily="34" charset="0"/>
              </a:rPr>
              <a:t>Performance </a:t>
            </a:r>
            <a:r>
              <a:rPr lang="it-IT" b="1" i="1" dirty="0" err="1">
                <a:solidFill>
                  <a:srgbClr val="91B578"/>
                </a:solidFill>
                <a:effectLst>
                  <a:glow rad="469900">
                    <a:schemeClr val="tx1">
                      <a:alpha val="87000"/>
                    </a:schemeClr>
                  </a:glow>
                </a:effectLst>
                <a:latin typeface="Avenir Next LT Pro" panose="020B0504020202020204" pitchFamily="34" charset="0"/>
              </a:rPr>
              <a:t>Indicators</a:t>
            </a:r>
            <a:endParaRPr lang="it-IT" b="1" i="1" dirty="0">
              <a:solidFill>
                <a:srgbClr val="91B578"/>
              </a:solidFill>
              <a:effectLst>
                <a:glow rad="469900">
                  <a:schemeClr val="tx1">
                    <a:alpha val="87000"/>
                  </a:schemeClr>
                </a:glow>
              </a:effectLst>
              <a:latin typeface="Avenir Next LT Pro" panose="020B0504020202020204" pitchFamily="34" charset="0"/>
            </a:endParaRPr>
          </a:p>
          <a:p>
            <a:pPr algn="ctr"/>
            <a:r>
              <a:rPr lang="it-IT" b="1" i="1" dirty="0">
                <a:solidFill>
                  <a:srgbClr val="91B578"/>
                </a:solidFill>
                <a:effectLst>
                  <a:glow rad="469900">
                    <a:schemeClr val="tx1">
                      <a:alpha val="87000"/>
                    </a:schemeClr>
                  </a:glow>
                </a:effectLst>
                <a:latin typeface="Avenir Next LT Pro" panose="020B0504020202020204" pitchFamily="34" charset="0"/>
              </a:rPr>
              <a:t>for </a:t>
            </a:r>
            <a:r>
              <a:rPr lang="it-IT" b="1" i="1" dirty="0" err="1">
                <a:solidFill>
                  <a:srgbClr val="91B578"/>
                </a:solidFill>
                <a:effectLst>
                  <a:glow rad="469900">
                    <a:schemeClr val="tx1">
                      <a:alpha val="87000"/>
                    </a:schemeClr>
                  </a:glow>
                </a:effectLst>
                <a:latin typeface="Avenir Next LT Pro" panose="020B0504020202020204" pitchFamily="34" charset="0"/>
              </a:rPr>
              <a:t>each</a:t>
            </a:r>
            <a:r>
              <a:rPr lang="it-IT" b="1" i="1" dirty="0">
                <a:solidFill>
                  <a:srgbClr val="91B578"/>
                </a:solidFill>
                <a:effectLst>
                  <a:glow rad="469900">
                    <a:schemeClr val="tx1">
                      <a:alpha val="87000"/>
                    </a:schemeClr>
                  </a:glow>
                </a:effectLst>
                <a:latin typeface="Avenir Next LT Pro" panose="020B0504020202020204" pitchFamily="34" charset="0"/>
              </a:rPr>
              <a:t> </a:t>
            </a:r>
            <a:r>
              <a:rPr lang="it-IT" b="1" i="1" dirty="0" err="1">
                <a:solidFill>
                  <a:srgbClr val="91B578"/>
                </a:solidFill>
                <a:effectLst>
                  <a:glow rad="469900">
                    <a:schemeClr val="tx1">
                      <a:alpha val="87000"/>
                    </a:schemeClr>
                  </a:glow>
                </a:effectLst>
                <a:latin typeface="Avenir Next LT Pro" panose="020B0504020202020204" pitchFamily="34" charset="0"/>
              </a:rPr>
              <a:t>student</a:t>
            </a:r>
            <a:endParaRPr lang="it-IT" i="1" dirty="0">
              <a:solidFill>
                <a:srgbClr val="91B578"/>
              </a:solidFill>
              <a:effectLst>
                <a:glow rad="469900">
                  <a:schemeClr val="tx1">
                    <a:alpha val="87000"/>
                  </a:schemeClr>
                </a:glow>
              </a:effectLst>
            </a:endParaRPr>
          </a:p>
        </p:txBody>
      </p:sp>
      <p:sp>
        <p:nvSpPr>
          <p:cNvPr id="1053" name="CasellaDiTesto 1052">
            <a:extLst>
              <a:ext uri="{FF2B5EF4-FFF2-40B4-BE49-F238E27FC236}">
                <a16:creationId xmlns:a16="http://schemas.microsoft.com/office/drawing/2014/main" id="{EF0FE8BD-B0F1-704F-7DA1-05AD1BAC3903}"/>
              </a:ext>
            </a:extLst>
          </p:cNvPr>
          <p:cNvSpPr txBox="1"/>
          <p:nvPr/>
        </p:nvSpPr>
        <p:spPr>
          <a:xfrm>
            <a:off x="5375091" y="2673862"/>
            <a:ext cx="2946324" cy="707886"/>
          </a:xfrm>
          <a:prstGeom prst="rect">
            <a:avLst/>
          </a:prstGeom>
          <a:noFill/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algn="ctr"/>
            <a:r>
              <a:rPr lang="it-IT" sz="2000" b="1" i="1" dirty="0" err="1">
                <a:ln w="15875">
                  <a:solidFill>
                    <a:schemeClr val="tx1"/>
                  </a:solidFill>
                </a:ln>
                <a:solidFill>
                  <a:srgbClr val="91B578"/>
                </a:solidFill>
                <a:effectLst>
                  <a:glow rad="469900">
                    <a:srgbClr val="FF0000">
                      <a:alpha val="87000"/>
                    </a:srgbClr>
                  </a:glow>
                </a:effectLst>
                <a:latin typeface="Avenir Next LT Pro" panose="020B0504020202020204" pitchFamily="34" charset="0"/>
              </a:rPr>
              <a:t>Student</a:t>
            </a:r>
            <a:r>
              <a:rPr lang="it-IT" sz="2000" b="1" i="1" dirty="0">
                <a:ln w="15875">
                  <a:solidFill>
                    <a:schemeClr val="tx1"/>
                  </a:solidFill>
                </a:ln>
                <a:solidFill>
                  <a:srgbClr val="91B578"/>
                </a:solidFill>
                <a:effectLst>
                  <a:glow rad="469900">
                    <a:srgbClr val="FF0000">
                      <a:alpha val="87000"/>
                    </a:srgbClr>
                  </a:glow>
                </a:effectLst>
                <a:latin typeface="Avenir Next LT Pro" panose="020B0504020202020204" pitchFamily="34" charset="0"/>
              </a:rPr>
              <a:t> </a:t>
            </a:r>
            <a:r>
              <a:rPr lang="it-IT" sz="2000" b="1" i="1" dirty="0" err="1">
                <a:ln w="15875">
                  <a:solidFill>
                    <a:schemeClr val="tx1"/>
                  </a:solidFill>
                </a:ln>
                <a:solidFill>
                  <a:srgbClr val="91B578"/>
                </a:solidFill>
                <a:effectLst>
                  <a:glow rad="469900">
                    <a:srgbClr val="FF0000">
                      <a:alpha val="87000"/>
                    </a:srgbClr>
                  </a:glow>
                </a:effectLst>
                <a:latin typeface="Avenir Next LT Pro" panose="020B0504020202020204" pitchFamily="34" charset="0"/>
              </a:rPr>
              <a:t>experience</a:t>
            </a:r>
            <a:endParaRPr lang="it-IT" sz="2000" b="1" i="1" dirty="0">
              <a:ln w="15875">
                <a:solidFill>
                  <a:schemeClr val="tx1"/>
                </a:solidFill>
              </a:ln>
              <a:solidFill>
                <a:srgbClr val="91B578"/>
              </a:solidFill>
              <a:effectLst>
                <a:glow rad="469900">
                  <a:srgbClr val="FF0000">
                    <a:alpha val="87000"/>
                  </a:srgbClr>
                </a:glow>
              </a:effectLst>
              <a:latin typeface="Avenir Next LT Pro" panose="020B0504020202020204" pitchFamily="34" charset="0"/>
            </a:endParaRPr>
          </a:p>
          <a:p>
            <a:pPr algn="ctr"/>
            <a:r>
              <a:rPr lang="it-IT" sz="2000" b="1" i="1" dirty="0">
                <a:ln w="15875">
                  <a:solidFill>
                    <a:schemeClr val="tx1"/>
                  </a:solidFill>
                </a:ln>
                <a:solidFill>
                  <a:srgbClr val="91B578"/>
                </a:solidFill>
                <a:effectLst>
                  <a:glow rad="469900">
                    <a:srgbClr val="FF0000">
                      <a:alpha val="87000"/>
                    </a:srgbClr>
                  </a:glow>
                </a:effectLst>
                <a:latin typeface="Avenir Next LT Pro" panose="020B0504020202020204" pitchFamily="34" charset="0"/>
              </a:rPr>
              <a:t>of Digital Tools</a:t>
            </a:r>
            <a:endParaRPr lang="it-IT" sz="2000" i="1" dirty="0">
              <a:ln w="15875">
                <a:solidFill>
                  <a:schemeClr val="tx1"/>
                </a:solidFill>
              </a:ln>
              <a:solidFill>
                <a:srgbClr val="91B578"/>
              </a:solidFill>
              <a:effectLst>
                <a:glow rad="469900">
                  <a:srgbClr val="FF0000">
                    <a:alpha val="87000"/>
                  </a:srgbClr>
                </a:glow>
              </a:effectLst>
            </a:endParaRP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8C9CFEEC-0009-2A8B-0449-40E1393C6BCD}"/>
              </a:ext>
            </a:extLst>
          </p:cNvPr>
          <p:cNvSpPr txBox="1"/>
          <p:nvPr/>
        </p:nvSpPr>
        <p:spPr>
          <a:xfrm>
            <a:off x="9221786" y="6352864"/>
            <a:ext cx="285398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it-IT" sz="2000" b="1" dirty="0" err="1">
                <a:latin typeface="Avenir Next LT Pro" panose="020B0504020202020204" pitchFamily="34" charset="0"/>
              </a:rPr>
              <a:t>AIxIA</a:t>
            </a:r>
            <a:r>
              <a:rPr lang="it-IT" sz="2000" b="1" dirty="0">
                <a:latin typeface="Avenir Next LT Pro" panose="020B0504020202020204" pitchFamily="34" charset="0"/>
              </a:rPr>
              <a:t> – MLDM2022</a:t>
            </a:r>
          </a:p>
        </p:txBody>
      </p:sp>
      <p:sp>
        <p:nvSpPr>
          <p:cNvPr id="1051" name="CasellaDiTesto 1050">
            <a:extLst>
              <a:ext uri="{FF2B5EF4-FFF2-40B4-BE49-F238E27FC236}">
                <a16:creationId xmlns:a16="http://schemas.microsoft.com/office/drawing/2014/main" id="{CF55DB97-7C14-DED4-6569-34563312ED26}"/>
              </a:ext>
            </a:extLst>
          </p:cNvPr>
          <p:cNvSpPr txBox="1"/>
          <p:nvPr/>
        </p:nvSpPr>
        <p:spPr>
          <a:xfrm>
            <a:off x="7367785" y="6333843"/>
            <a:ext cx="4665894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it-IT" sz="2400" b="1" dirty="0">
                <a:ln w="22225">
                  <a:solidFill>
                    <a:schemeClr val="tx1"/>
                  </a:solidFill>
                </a:ln>
                <a:gradFill>
                  <a:gsLst>
                    <a:gs pos="0">
                      <a:srgbClr val="D69163"/>
                    </a:gs>
                    <a:gs pos="22000">
                      <a:srgbClr val="E3BF64"/>
                    </a:gs>
                    <a:gs pos="100000">
                      <a:srgbClr val="AAAAAA"/>
                    </a:gs>
                    <a:gs pos="72000">
                      <a:srgbClr val="91B578"/>
                    </a:gs>
                    <a:gs pos="49000">
                      <a:schemeClr val="accent1">
                        <a:lumMod val="60000"/>
                        <a:lumOff val="40000"/>
                      </a:schemeClr>
                    </a:gs>
                  </a:gsLst>
                  <a:path path="circle">
                    <a:fillToRect l="50000" t="50000" r="50000" b="50000"/>
                  </a:path>
                </a:gradFill>
                <a:latin typeface="Avenir Next LT Pro" panose="020B0504020202020204" pitchFamily="34" charset="0"/>
              </a:rPr>
              <a:t>STUDENT-SPECIFIC TOOLS</a:t>
            </a:r>
            <a:endParaRPr lang="it-IT" sz="2400" dirty="0">
              <a:ln w="22225">
                <a:solidFill>
                  <a:schemeClr val="tx1"/>
                </a:solidFill>
              </a:ln>
              <a:gradFill>
                <a:gsLst>
                  <a:gs pos="0">
                    <a:srgbClr val="D69163"/>
                  </a:gs>
                  <a:gs pos="22000">
                    <a:srgbClr val="E3BF64"/>
                  </a:gs>
                  <a:gs pos="100000">
                    <a:srgbClr val="AAAAAA"/>
                  </a:gs>
                  <a:gs pos="72000">
                    <a:srgbClr val="91B578"/>
                  </a:gs>
                  <a:gs pos="49000">
                    <a:schemeClr val="accent1">
                      <a:lumMod val="60000"/>
                      <a:lumOff val="40000"/>
                    </a:schemeClr>
                  </a:gs>
                </a:gsLst>
                <a:path path="circle">
                  <a:fillToRect l="50000" t="50000" r="50000" b="50000"/>
                </a:path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340707933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2000">
              <a:schemeClr val="accent4">
                <a:lumMod val="20000"/>
                <a:lumOff val="80000"/>
              </a:schemeClr>
            </a:gs>
            <a:gs pos="58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60000"/>
                <a:lumOff val="4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1030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33" name="Freeform: Shape 1032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35" name="Rectangle 1034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7" name="Rectangle 1036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9" name="Freeform: Shape 1038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041" name="Isosceles Triangle 1040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Immagine che contiene testo&#10;&#10;Descrizione generata automaticamente">
            <a:extLst>
              <a:ext uri="{FF2B5EF4-FFF2-40B4-BE49-F238E27FC236}">
                <a16:creationId xmlns:a16="http://schemas.microsoft.com/office/drawing/2014/main" id="{FAF5A276-37A0-3B61-4DF8-0C24EA8EBC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54" t="24827" r="8766" b="28963"/>
          <a:stretch/>
        </p:blipFill>
        <p:spPr bwMode="auto">
          <a:xfrm>
            <a:off x="-4" y="11864"/>
            <a:ext cx="2266014" cy="842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43" name="Isosceles Triangle 1042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8984C5EC-9FAE-A577-4AFD-2F08009DE0E1}"/>
              </a:ext>
            </a:extLst>
          </p:cNvPr>
          <p:cNvSpPr txBox="1"/>
          <p:nvPr/>
        </p:nvSpPr>
        <p:spPr>
          <a:xfrm>
            <a:off x="9530939" y="3937"/>
            <a:ext cx="2684792" cy="861774"/>
          </a:xfrm>
          <a:prstGeom prst="rect">
            <a:avLst/>
          </a:prstGeom>
          <a:noFill/>
          <a:effectLst/>
        </p:spPr>
        <p:txBody>
          <a:bodyPr wrap="square" rtlCol="0">
            <a:spAutoFit/>
            <a:scene3d>
              <a:camera prst="orthographicFront">
                <a:rot lat="300000" lon="900000" rev="0"/>
              </a:camera>
              <a:lightRig rig="threePt" dir="t"/>
            </a:scene3d>
            <a:sp3d extrusionH="57150">
              <a:bevelT h="38100" prst="artDeco"/>
              <a:bevelB w="6350" h="25400"/>
            </a:sp3d>
          </a:bodyPr>
          <a:lstStyle/>
          <a:p>
            <a:pPr algn="ctr"/>
            <a:r>
              <a:rPr lang="it-IT" sz="3200" b="1" i="1" dirty="0">
                <a:ln w="12700">
                  <a:solidFill>
                    <a:schemeClr val="tx1"/>
                  </a:solidFill>
                </a:ln>
                <a:gradFill flip="none" rotWithShape="1">
                  <a:gsLst>
                    <a:gs pos="17000">
                      <a:schemeClr val="bg1">
                        <a:lumMod val="75000"/>
                      </a:schemeClr>
                    </a:gs>
                    <a:gs pos="100000">
                      <a:srgbClr val="3E69C0"/>
                    </a:gs>
                    <a:gs pos="0">
                      <a:srgbClr val="3E69C0"/>
                    </a:gs>
                    <a:gs pos="75000">
                      <a:srgbClr val="DFCF9E"/>
                    </a:gs>
                    <a:gs pos="49000">
                      <a:srgbClr val="FFDE7C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effectLst>
                  <a:glow rad="254000">
                    <a:schemeClr val="bg1"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50800" stA="20000" endPos="32000" dir="5400000" sy="-100000" algn="bl" rotWithShape="0"/>
                </a:effectLst>
                <a:latin typeface="Avenir Next LT Pro" panose="020B0504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VRAILEXIA</a:t>
            </a:r>
          </a:p>
          <a:p>
            <a:pPr algn="ctr">
              <a:lnSpc>
                <a:spcPct val="90000"/>
              </a:lnSpc>
            </a:pPr>
            <a:r>
              <a:rPr lang="it-IT" sz="2000" b="1" i="1" dirty="0">
                <a:ln w="12700">
                  <a:solidFill>
                    <a:schemeClr val="tx1"/>
                  </a:solidFill>
                </a:ln>
                <a:gradFill flip="none" rotWithShape="1">
                  <a:gsLst>
                    <a:gs pos="17000">
                      <a:schemeClr val="bg1">
                        <a:lumMod val="75000"/>
                      </a:schemeClr>
                    </a:gs>
                    <a:gs pos="100000">
                      <a:srgbClr val="3E69C0"/>
                    </a:gs>
                    <a:gs pos="0">
                      <a:srgbClr val="3E69C0"/>
                    </a:gs>
                    <a:gs pos="75000">
                      <a:srgbClr val="DFCF9E"/>
                    </a:gs>
                    <a:gs pos="49000">
                      <a:srgbClr val="FFDE7C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effectLst>
                  <a:glow rad="254000">
                    <a:schemeClr val="bg1"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50800" stA="20000" endPos="32000" dir="5400000" sy="-100000" algn="bl" rotWithShape="0"/>
                </a:effectLst>
                <a:latin typeface="Avenir Next LT Pro" panose="020B0504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PROJECT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F7FE33C3-8A7D-96F3-F863-8F3EFF5F1B51}"/>
              </a:ext>
            </a:extLst>
          </p:cNvPr>
          <p:cNvSpPr txBox="1"/>
          <p:nvPr/>
        </p:nvSpPr>
        <p:spPr>
          <a:xfrm>
            <a:off x="-23731" y="372846"/>
            <a:ext cx="12192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5000" b="1" dirty="0">
                <a:ln w="25400">
                  <a:solidFill>
                    <a:schemeClr val="tx1"/>
                  </a:solidFill>
                </a:ln>
                <a:solidFill>
                  <a:srgbClr val="C0504D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50800" stA="20000" endPos="32000" dir="5400000" sy="-100000" algn="bl" rotWithShape="0"/>
                </a:effectLst>
                <a:latin typeface="Avenir Next LT Pro" panose="020B0504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BESPECIAL</a:t>
            </a:r>
            <a:r>
              <a:rPr lang="it-IT" sz="5400" b="1" dirty="0">
                <a:ln w="25400">
                  <a:solidFill>
                    <a:schemeClr val="tx1"/>
                  </a:solidFill>
                </a:ln>
                <a:solidFill>
                  <a:srgbClr val="C0504D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50800" stA="20000" endPos="32000" dir="5400000" sy="-100000" algn="bl" rotWithShape="0"/>
                </a:effectLst>
                <a:latin typeface="Avenir Next LT Pro" panose="020B0504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 PLATFORM</a:t>
            </a:r>
            <a:endParaRPr lang="it-IT" sz="8000" b="1" dirty="0">
              <a:ln w="25400">
                <a:solidFill>
                  <a:schemeClr val="tx1"/>
                </a:solidFill>
              </a:ln>
              <a:solidFill>
                <a:srgbClr val="C0504D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  <a:reflection blurRad="50800" stA="20000" endPos="32000" dir="5400000" sy="-100000" algn="bl" rotWithShape="0"/>
              </a:effectLst>
              <a:latin typeface="Avenir Next LT Pro" panose="020B0504020202020204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8A8DDD4C-ED88-4777-AC3F-FF57604407CC}"/>
              </a:ext>
            </a:extLst>
          </p:cNvPr>
          <p:cNvSpPr txBox="1"/>
          <p:nvPr/>
        </p:nvSpPr>
        <p:spPr>
          <a:xfrm>
            <a:off x="-71193" y="1290379"/>
            <a:ext cx="1223946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5400" b="1" u="sng" dirty="0">
                <a:latin typeface="Avenir Next LT Pro" panose="020B0504020202020204" pitchFamily="34" charset="0"/>
              </a:rPr>
              <a:t>VR </a:t>
            </a:r>
            <a:r>
              <a:rPr lang="it-IT" sz="5400" b="1" u="sng" dirty="0" err="1">
                <a:latin typeface="Avenir Next LT Pro" panose="020B0504020202020204" pitchFamily="34" charset="0"/>
              </a:rPr>
              <a:t>evaluation</a:t>
            </a:r>
            <a:r>
              <a:rPr lang="it-IT" sz="5400" b="1" u="sng" dirty="0">
                <a:latin typeface="Avenir Next LT Pro" panose="020B0504020202020204" pitchFamily="34" charset="0"/>
              </a:rPr>
              <a:t> </a:t>
            </a:r>
            <a:r>
              <a:rPr lang="it-IT" sz="5400" b="1" u="sng" dirty="0" err="1">
                <a:latin typeface="Avenir Next LT Pro" panose="020B0504020202020204" pitchFamily="34" charset="0"/>
              </a:rPr>
              <a:t>module</a:t>
            </a:r>
            <a:endParaRPr lang="it-IT" sz="5400" b="1" u="sng" dirty="0">
              <a:latin typeface="Avenir Next LT Pro" panose="020B0504020202020204" pitchFamily="34" charset="0"/>
            </a:endParaRP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499B64D6-1F6B-74D9-1A0B-D2C05C865052}"/>
              </a:ext>
            </a:extLst>
          </p:cNvPr>
          <p:cNvPicPr/>
          <p:nvPr/>
        </p:nvPicPr>
        <p:blipFill rotWithShape="1">
          <a:blip r:embed="rId3"/>
          <a:srcRect b="-2724"/>
          <a:stretch/>
        </p:blipFill>
        <p:spPr bwMode="auto">
          <a:xfrm>
            <a:off x="7541830" y="3682249"/>
            <a:ext cx="4491849" cy="2516963"/>
          </a:xfrm>
          <a:prstGeom prst="rect">
            <a:avLst/>
          </a:prstGeom>
          <a:ln w="34925"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Ovale 7">
            <a:extLst>
              <a:ext uri="{FF2B5EF4-FFF2-40B4-BE49-F238E27FC236}">
                <a16:creationId xmlns:a16="http://schemas.microsoft.com/office/drawing/2014/main" id="{E4F92A30-9875-5CFE-125E-E96569863842}"/>
              </a:ext>
            </a:extLst>
          </p:cNvPr>
          <p:cNvSpPr/>
          <p:nvPr/>
        </p:nvSpPr>
        <p:spPr>
          <a:xfrm rot="272147">
            <a:off x="10683070" y="5262433"/>
            <a:ext cx="1244228" cy="1175364"/>
          </a:xfrm>
          <a:prstGeom prst="ellipse">
            <a:avLst/>
          </a:prstGeom>
          <a:solidFill>
            <a:srgbClr val="FFFF00">
              <a:alpha val="3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797C378A-C802-0860-4B1E-04F6D5D6B6B3}"/>
              </a:ext>
            </a:extLst>
          </p:cNvPr>
          <p:cNvSpPr txBox="1"/>
          <p:nvPr/>
        </p:nvSpPr>
        <p:spPr>
          <a:xfrm>
            <a:off x="-23731" y="2424285"/>
            <a:ext cx="1242151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2800" b="1" i="1" u="sng" dirty="0">
                <a:latin typeface="Avenir Next LT Pro" panose="020B0504020202020204" pitchFamily="34" charset="0"/>
              </a:rPr>
              <a:t>OFFERING AN ENGAGING EXPERIENCE AND DECREASE BOREDOM</a:t>
            </a:r>
            <a:endParaRPr lang="it-IT" sz="2800" b="1" u="sng" dirty="0"/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980F2A2F-2A06-EC8A-3EB9-20B3BC871095}"/>
              </a:ext>
            </a:extLst>
          </p:cNvPr>
          <p:cNvSpPr/>
          <p:nvPr/>
        </p:nvSpPr>
        <p:spPr>
          <a:xfrm>
            <a:off x="875084" y="3093851"/>
            <a:ext cx="4571658" cy="1854354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>
            <a:spAutoFit/>
          </a:bodyPr>
          <a:lstStyle/>
          <a:p>
            <a:r>
              <a:rPr lang="it-IT" sz="3600" b="1" u="sng" dirty="0">
                <a:solidFill>
                  <a:srgbClr val="953735"/>
                </a:solidFill>
                <a:latin typeface="Avenir Next LT Pro" panose="020B0504020202020204" pitchFamily="34" charset="0"/>
                <a:ea typeface="Lato"/>
                <a:cs typeface="Lato"/>
                <a:sym typeface="Lato"/>
              </a:rPr>
              <a:t>DVR</a:t>
            </a:r>
          </a:p>
          <a:p>
            <a:endParaRPr lang="it-IT" sz="1050" b="1" dirty="0">
              <a:solidFill>
                <a:schemeClr val="tx1"/>
              </a:solidFill>
              <a:latin typeface="Avenir Next LT Pro" panose="020B0504020202020204" pitchFamily="34" charset="0"/>
              <a:ea typeface="Lato"/>
              <a:cs typeface="Lato"/>
              <a:sym typeface="Lato"/>
            </a:endParaRPr>
          </a:p>
          <a:p>
            <a:endParaRPr lang="it-IT" sz="3200" b="1" dirty="0">
              <a:solidFill>
                <a:schemeClr val="tx1"/>
              </a:solidFill>
              <a:latin typeface="Avenir Next LT Pro" panose="020B0504020202020204" pitchFamily="34" charset="0"/>
              <a:ea typeface="Lato"/>
              <a:cs typeface="Lato"/>
              <a:sym typeface="Lato"/>
            </a:endParaRPr>
          </a:p>
          <a:p>
            <a:r>
              <a:rPr lang="it-IT" sz="3600" b="1" u="sng" dirty="0">
                <a:solidFill>
                  <a:srgbClr val="953735"/>
                </a:solidFill>
                <a:latin typeface="Avenir Next LT Pro" panose="020B0504020202020204" pitchFamily="34" charset="0"/>
                <a:ea typeface="Lato"/>
                <a:cs typeface="Lato"/>
              </a:rPr>
              <a:t>IVR</a:t>
            </a:r>
            <a:endParaRPr lang="it-IT" sz="3600" b="1" u="sng" dirty="0">
              <a:solidFill>
                <a:srgbClr val="953735"/>
              </a:solidFill>
              <a:latin typeface="Avenir Next LT Pro" panose="020B0504020202020204" pitchFamily="34" charset="0"/>
              <a:ea typeface="Lato"/>
              <a:cs typeface="Lato"/>
              <a:sym typeface="Lato"/>
            </a:endParaRP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B90BA623-892E-53E3-91F4-D1A51C8CAFC4}"/>
              </a:ext>
            </a:extLst>
          </p:cNvPr>
          <p:cNvSpPr/>
          <p:nvPr/>
        </p:nvSpPr>
        <p:spPr>
          <a:xfrm>
            <a:off x="3201692" y="4240996"/>
            <a:ext cx="1189749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4500" b="1" dirty="0">
                <a:ln>
                  <a:solidFill>
                    <a:schemeClr val="tx1"/>
                  </a:solidFill>
                </a:ln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€€€</a:t>
            </a:r>
            <a:endParaRPr lang="it-IT" sz="4500" dirty="0">
              <a:ln>
                <a:solidFill>
                  <a:schemeClr val="tx1"/>
                </a:solidFill>
              </a:ln>
              <a:solidFill>
                <a:schemeClr val="accent1"/>
              </a:solidFill>
            </a:endParaRPr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88F92427-150A-30E9-A9CF-F32E5820D3EC}"/>
              </a:ext>
            </a:extLst>
          </p:cNvPr>
          <p:cNvSpPr/>
          <p:nvPr/>
        </p:nvSpPr>
        <p:spPr>
          <a:xfrm>
            <a:off x="5417152" y="4218459"/>
            <a:ext cx="94448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4400" b="1" dirty="0">
                <a:ln>
                  <a:solidFill>
                    <a:schemeClr val="tx1"/>
                  </a:solidFill>
                </a:ln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🤩</a:t>
            </a:r>
            <a:endParaRPr lang="it-IT" sz="1600" dirty="0">
              <a:solidFill>
                <a:schemeClr val="accent1"/>
              </a:solidFill>
            </a:endParaRPr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0D7B8FB5-BA16-5BD1-CB09-1413A8208F6E}"/>
              </a:ext>
            </a:extLst>
          </p:cNvPr>
          <p:cNvSpPr/>
          <p:nvPr/>
        </p:nvSpPr>
        <p:spPr>
          <a:xfrm>
            <a:off x="4498983" y="4230203"/>
            <a:ext cx="76655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54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!!!</a:t>
            </a:r>
            <a:endParaRPr lang="it-IT" sz="5400" dirty="0">
              <a:ln>
                <a:solidFill>
                  <a:schemeClr val="tx1"/>
                </a:solidFill>
              </a:ln>
              <a:solidFill>
                <a:srgbClr val="FF0000"/>
              </a:solidFill>
            </a:endParaRPr>
          </a:p>
        </p:txBody>
      </p:sp>
      <p:pic>
        <p:nvPicPr>
          <p:cNvPr id="13" name="Immagine 12">
            <a:extLst>
              <a:ext uri="{FF2B5EF4-FFF2-40B4-BE49-F238E27FC236}">
                <a16:creationId xmlns:a16="http://schemas.microsoft.com/office/drawing/2014/main" id="{C2060D06-09A6-5610-40CC-A5AB36FA37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56032" y="4124200"/>
            <a:ext cx="832905" cy="832905"/>
          </a:xfrm>
          <a:prstGeom prst="rect">
            <a:avLst/>
          </a:prstGeom>
        </p:spPr>
      </p:pic>
      <p:cxnSp>
        <p:nvCxnSpPr>
          <p:cNvPr id="14" name="Connettore 1 9">
            <a:extLst>
              <a:ext uri="{FF2B5EF4-FFF2-40B4-BE49-F238E27FC236}">
                <a16:creationId xmlns:a16="http://schemas.microsoft.com/office/drawing/2014/main" id="{7C071AAB-66F9-843D-BDD8-58C863B2DECA}"/>
              </a:ext>
            </a:extLst>
          </p:cNvPr>
          <p:cNvCxnSpPr/>
          <p:nvPr/>
        </p:nvCxnSpPr>
        <p:spPr>
          <a:xfrm>
            <a:off x="2259910" y="3983723"/>
            <a:ext cx="4041663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Gruppo 14">
            <a:extLst>
              <a:ext uri="{FF2B5EF4-FFF2-40B4-BE49-F238E27FC236}">
                <a16:creationId xmlns:a16="http://schemas.microsoft.com/office/drawing/2014/main" id="{AFB9C5C9-B445-47A9-2022-B5635FC20921}"/>
              </a:ext>
            </a:extLst>
          </p:cNvPr>
          <p:cNvGrpSpPr/>
          <p:nvPr/>
        </p:nvGrpSpPr>
        <p:grpSpPr>
          <a:xfrm>
            <a:off x="2021276" y="3054156"/>
            <a:ext cx="4518929" cy="812603"/>
            <a:chOff x="4873363" y="-1546167"/>
            <a:chExt cx="1976324" cy="532014"/>
          </a:xfrm>
        </p:grpSpPr>
        <p:cxnSp>
          <p:nvCxnSpPr>
            <p:cNvPr id="16" name="Connettore 1 15">
              <a:extLst>
                <a:ext uri="{FF2B5EF4-FFF2-40B4-BE49-F238E27FC236}">
                  <a16:creationId xmlns:a16="http://schemas.microsoft.com/office/drawing/2014/main" id="{3CF21A3A-F04F-5653-39BF-1FF8DE10757D}"/>
                </a:ext>
              </a:extLst>
            </p:cNvPr>
            <p:cNvCxnSpPr/>
            <p:nvPr/>
          </p:nvCxnSpPr>
          <p:spPr>
            <a:xfrm flipV="1">
              <a:off x="4873364" y="-1546167"/>
              <a:ext cx="1976323" cy="532014"/>
            </a:xfrm>
            <a:prstGeom prst="line">
              <a:avLst/>
            </a:prstGeom>
            <a:ln w="76200">
              <a:solidFill>
                <a:srgbClr val="FF0000">
                  <a:alpha val="5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nettore 1 30">
              <a:extLst>
                <a:ext uri="{FF2B5EF4-FFF2-40B4-BE49-F238E27FC236}">
                  <a16:creationId xmlns:a16="http://schemas.microsoft.com/office/drawing/2014/main" id="{E09B69D6-DFE7-DC73-75E1-4F87EE149DF5}"/>
                </a:ext>
              </a:extLst>
            </p:cNvPr>
            <p:cNvCxnSpPr/>
            <p:nvPr/>
          </p:nvCxnSpPr>
          <p:spPr>
            <a:xfrm flipH="1" flipV="1">
              <a:off x="4873363" y="-1546167"/>
              <a:ext cx="1976323" cy="532014"/>
            </a:xfrm>
            <a:prstGeom prst="line">
              <a:avLst/>
            </a:prstGeom>
            <a:ln w="76200">
              <a:solidFill>
                <a:srgbClr val="FF0000">
                  <a:alpha val="5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Rettangolo 17">
            <a:extLst>
              <a:ext uri="{FF2B5EF4-FFF2-40B4-BE49-F238E27FC236}">
                <a16:creationId xmlns:a16="http://schemas.microsoft.com/office/drawing/2014/main" id="{BCDBDB16-B7FE-771B-7D7B-A6EDC50C122C}"/>
              </a:ext>
            </a:extLst>
          </p:cNvPr>
          <p:cNvSpPr/>
          <p:nvPr/>
        </p:nvSpPr>
        <p:spPr>
          <a:xfrm>
            <a:off x="3474616" y="3076000"/>
            <a:ext cx="558166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4500" b="1" dirty="0">
                <a:ln>
                  <a:solidFill>
                    <a:schemeClr val="tx1"/>
                  </a:solidFill>
                </a:ln>
                <a:solidFill>
                  <a:schemeClr val="accent1"/>
                </a:solidFill>
                <a:latin typeface="Avenir Next LT Pro" panose="020B0504020202020204" pitchFamily="34" charset="0"/>
                <a:ea typeface="Lato"/>
                <a:cs typeface="Lato"/>
                <a:sym typeface="Lato"/>
              </a:rPr>
              <a:t>€</a:t>
            </a:r>
            <a:endParaRPr lang="it-IT" sz="4500" dirty="0">
              <a:ln>
                <a:solidFill>
                  <a:schemeClr val="tx1"/>
                </a:solidFill>
              </a:ln>
              <a:solidFill>
                <a:schemeClr val="accent1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19" name="Rettangolo 18">
            <a:extLst>
              <a:ext uri="{FF2B5EF4-FFF2-40B4-BE49-F238E27FC236}">
                <a16:creationId xmlns:a16="http://schemas.microsoft.com/office/drawing/2014/main" id="{32016A96-BBE0-FF8D-2FB8-1A2DAA538EA1}"/>
              </a:ext>
            </a:extLst>
          </p:cNvPr>
          <p:cNvSpPr/>
          <p:nvPr/>
        </p:nvSpPr>
        <p:spPr>
          <a:xfrm>
            <a:off x="5424444" y="3077432"/>
            <a:ext cx="94448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4400" b="1" dirty="0">
                <a:ln>
                  <a:solidFill>
                    <a:schemeClr val="tx1"/>
                  </a:solidFill>
                </a:ln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🙂</a:t>
            </a:r>
            <a:endParaRPr lang="it-IT" sz="1600" dirty="0">
              <a:solidFill>
                <a:schemeClr val="accent1"/>
              </a:solidFill>
            </a:endParaRPr>
          </a:p>
        </p:txBody>
      </p:sp>
      <p:sp>
        <p:nvSpPr>
          <p:cNvPr id="20" name="Rettangolo 19">
            <a:extLst>
              <a:ext uri="{FF2B5EF4-FFF2-40B4-BE49-F238E27FC236}">
                <a16:creationId xmlns:a16="http://schemas.microsoft.com/office/drawing/2014/main" id="{14363A19-E3C2-A938-C996-8ADE30BDEECD}"/>
              </a:ext>
            </a:extLst>
          </p:cNvPr>
          <p:cNvSpPr/>
          <p:nvPr/>
        </p:nvSpPr>
        <p:spPr>
          <a:xfrm>
            <a:off x="4604694" y="3023888"/>
            <a:ext cx="378630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54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!</a:t>
            </a:r>
            <a:endParaRPr lang="it-IT" sz="5400" dirty="0">
              <a:ln>
                <a:solidFill>
                  <a:schemeClr val="tx1"/>
                </a:solidFill>
              </a:ln>
              <a:solidFill>
                <a:srgbClr val="FF0000"/>
              </a:solidFill>
            </a:endParaRPr>
          </a:p>
        </p:txBody>
      </p:sp>
      <p:pic>
        <p:nvPicPr>
          <p:cNvPr id="21" name="Immagine 20">
            <a:extLst>
              <a:ext uri="{FF2B5EF4-FFF2-40B4-BE49-F238E27FC236}">
                <a16:creationId xmlns:a16="http://schemas.microsoft.com/office/drawing/2014/main" id="{A104EF0E-9AE5-3CE7-4970-0CC02D2EA1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59910" y="3103987"/>
            <a:ext cx="702725" cy="702725"/>
          </a:xfrm>
          <a:prstGeom prst="rect">
            <a:avLst/>
          </a:prstGeom>
        </p:spPr>
      </p:pic>
      <p:pic>
        <p:nvPicPr>
          <p:cNvPr id="23" name="Immagine 22">
            <a:extLst>
              <a:ext uri="{FF2B5EF4-FFF2-40B4-BE49-F238E27FC236}">
                <a16:creationId xmlns:a16="http://schemas.microsoft.com/office/drawing/2014/main" id="{F8D6EEDB-9518-3FC7-7646-20873EC8B00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1442" b="20517"/>
          <a:stretch/>
        </p:blipFill>
        <p:spPr>
          <a:xfrm>
            <a:off x="3122777" y="5381143"/>
            <a:ext cx="1679330" cy="1142641"/>
          </a:xfrm>
          <a:prstGeom prst="rect">
            <a:avLst/>
          </a:prstGeom>
        </p:spPr>
      </p:pic>
      <p:pic>
        <p:nvPicPr>
          <p:cNvPr id="24" name="Immagine 23">
            <a:extLst>
              <a:ext uri="{FF2B5EF4-FFF2-40B4-BE49-F238E27FC236}">
                <a16:creationId xmlns:a16="http://schemas.microsoft.com/office/drawing/2014/main" id="{498BCE61-2AC9-80F6-9631-93FABD9E90E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40318" y="5078273"/>
            <a:ext cx="1710456" cy="1710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85476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1030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33" name="Freeform: Shape 1032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35" name="Rectangle 1034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7" name="Rectangle 1036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9" name="Freeform: Shape 1038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041" name="Isosceles Triangle 1040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Immagine che contiene testo&#10;&#10;Descrizione generata automaticamente">
            <a:extLst>
              <a:ext uri="{FF2B5EF4-FFF2-40B4-BE49-F238E27FC236}">
                <a16:creationId xmlns:a16="http://schemas.microsoft.com/office/drawing/2014/main" id="{FAF5A276-37A0-3B61-4DF8-0C24EA8EBC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54" t="24827" r="8766" b="28963"/>
          <a:stretch/>
        </p:blipFill>
        <p:spPr bwMode="auto">
          <a:xfrm>
            <a:off x="-4" y="11864"/>
            <a:ext cx="2266014" cy="842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43" name="Isosceles Triangle 1042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8984C5EC-9FAE-A577-4AFD-2F08009DE0E1}"/>
              </a:ext>
            </a:extLst>
          </p:cNvPr>
          <p:cNvSpPr txBox="1"/>
          <p:nvPr/>
        </p:nvSpPr>
        <p:spPr>
          <a:xfrm>
            <a:off x="9530939" y="3937"/>
            <a:ext cx="2684792" cy="861774"/>
          </a:xfrm>
          <a:prstGeom prst="rect">
            <a:avLst/>
          </a:prstGeom>
          <a:noFill/>
          <a:effectLst/>
        </p:spPr>
        <p:txBody>
          <a:bodyPr wrap="square" rtlCol="0">
            <a:spAutoFit/>
            <a:scene3d>
              <a:camera prst="orthographicFront">
                <a:rot lat="300000" lon="900000" rev="0"/>
              </a:camera>
              <a:lightRig rig="threePt" dir="t"/>
            </a:scene3d>
            <a:sp3d extrusionH="57150">
              <a:bevelT h="38100" prst="artDeco"/>
              <a:bevelB w="6350" h="25400"/>
            </a:sp3d>
          </a:bodyPr>
          <a:lstStyle/>
          <a:p>
            <a:pPr algn="ctr"/>
            <a:r>
              <a:rPr lang="it-IT" sz="3200" b="1" i="1" dirty="0">
                <a:ln w="12700">
                  <a:solidFill>
                    <a:schemeClr val="tx1"/>
                  </a:solidFill>
                </a:ln>
                <a:gradFill flip="none" rotWithShape="1">
                  <a:gsLst>
                    <a:gs pos="17000">
                      <a:schemeClr val="bg1">
                        <a:lumMod val="75000"/>
                      </a:schemeClr>
                    </a:gs>
                    <a:gs pos="100000">
                      <a:srgbClr val="3E69C0"/>
                    </a:gs>
                    <a:gs pos="0">
                      <a:srgbClr val="3E69C0"/>
                    </a:gs>
                    <a:gs pos="75000">
                      <a:srgbClr val="DFCF9E"/>
                    </a:gs>
                    <a:gs pos="49000">
                      <a:srgbClr val="FFDE7C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effectLst>
                  <a:glow rad="254000">
                    <a:schemeClr val="bg1"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50800" stA="20000" endPos="32000" dir="5400000" sy="-100000" algn="bl" rotWithShape="0"/>
                </a:effectLst>
                <a:latin typeface="Avenir Next LT Pro" panose="020B0504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VRAILEXIA</a:t>
            </a:r>
          </a:p>
          <a:p>
            <a:pPr algn="ctr">
              <a:lnSpc>
                <a:spcPct val="90000"/>
              </a:lnSpc>
            </a:pPr>
            <a:r>
              <a:rPr lang="it-IT" sz="2000" b="1" i="1" dirty="0">
                <a:ln w="12700">
                  <a:solidFill>
                    <a:schemeClr val="tx1"/>
                  </a:solidFill>
                </a:ln>
                <a:gradFill flip="none" rotWithShape="1">
                  <a:gsLst>
                    <a:gs pos="17000">
                      <a:schemeClr val="bg1">
                        <a:lumMod val="75000"/>
                      </a:schemeClr>
                    </a:gs>
                    <a:gs pos="100000">
                      <a:srgbClr val="3E69C0"/>
                    </a:gs>
                    <a:gs pos="0">
                      <a:srgbClr val="3E69C0"/>
                    </a:gs>
                    <a:gs pos="75000">
                      <a:srgbClr val="DFCF9E"/>
                    </a:gs>
                    <a:gs pos="49000">
                      <a:srgbClr val="FFDE7C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effectLst>
                  <a:glow rad="254000">
                    <a:schemeClr val="bg1"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50800" stA="20000" endPos="32000" dir="5400000" sy="-100000" algn="bl" rotWithShape="0"/>
                </a:effectLst>
                <a:latin typeface="Avenir Next LT Pro" panose="020B0504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PROJECT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F7FE33C3-8A7D-96F3-F863-8F3EFF5F1B51}"/>
              </a:ext>
            </a:extLst>
          </p:cNvPr>
          <p:cNvSpPr txBox="1"/>
          <p:nvPr/>
        </p:nvSpPr>
        <p:spPr>
          <a:xfrm>
            <a:off x="-23731" y="372846"/>
            <a:ext cx="12192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5000" b="1" dirty="0">
                <a:ln w="25400">
                  <a:solidFill>
                    <a:schemeClr val="tx1"/>
                  </a:solidFill>
                </a:ln>
                <a:solidFill>
                  <a:srgbClr val="C0504D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50800" stA="20000" endPos="32000" dir="5400000" sy="-100000" algn="bl" rotWithShape="0"/>
                </a:effectLst>
                <a:latin typeface="Avenir Next LT Pro" panose="020B0504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BESPECIAL</a:t>
            </a:r>
            <a:r>
              <a:rPr lang="it-IT" sz="5400" b="1" dirty="0">
                <a:ln w="25400">
                  <a:solidFill>
                    <a:schemeClr val="tx1"/>
                  </a:solidFill>
                </a:ln>
                <a:solidFill>
                  <a:srgbClr val="C0504D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50800" stA="20000" endPos="32000" dir="5400000" sy="-100000" algn="bl" rotWithShape="0"/>
                </a:effectLst>
                <a:latin typeface="Avenir Next LT Pro" panose="020B0504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 PLATFORM</a:t>
            </a:r>
            <a:endParaRPr lang="it-IT" sz="8000" b="1" dirty="0">
              <a:ln w="25400">
                <a:solidFill>
                  <a:schemeClr val="tx1"/>
                </a:solidFill>
              </a:ln>
              <a:solidFill>
                <a:srgbClr val="C0504D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  <a:reflection blurRad="50800" stA="20000" endPos="32000" dir="5400000" sy="-100000" algn="bl" rotWithShape="0"/>
              </a:effectLst>
              <a:latin typeface="Avenir Next LT Pro" panose="020B0504020202020204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C452F069-1446-637C-C515-6922E89145BE}"/>
              </a:ext>
            </a:extLst>
          </p:cNvPr>
          <p:cNvPicPr/>
          <p:nvPr/>
        </p:nvPicPr>
        <p:blipFill rotWithShape="1">
          <a:blip r:embed="rId4"/>
          <a:srcRect b="-2724"/>
          <a:stretch/>
        </p:blipFill>
        <p:spPr bwMode="auto">
          <a:xfrm>
            <a:off x="250116" y="1552389"/>
            <a:ext cx="8839084" cy="473844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4" name="Connettore a gomito 3">
            <a:extLst>
              <a:ext uri="{FF2B5EF4-FFF2-40B4-BE49-F238E27FC236}">
                <a16:creationId xmlns:a16="http://schemas.microsoft.com/office/drawing/2014/main" id="{57955392-6F6A-B152-7B1D-80C9EB46D5F4}"/>
              </a:ext>
            </a:extLst>
          </p:cNvPr>
          <p:cNvCxnSpPr>
            <a:cxnSpLocks/>
          </p:cNvCxnSpPr>
          <p:nvPr/>
        </p:nvCxnSpPr>
        <p:spPr>
          <a:xfrm>
            <a:off x="9089200" y="2179020"/>
            <a:ext cx="1784135" cy="451125"/>
          </a:xfrm>
          <a:prstGeom prst="bentConnector3">
            <a:avLst>
              <a:gd name="adj1" fmla="val 100320"/>
            </a:avLst>
          </a:prstGeom>
          <a:ln w="76200">
            <a:solidFill>
              <a:srgbClr val="AFBCCF"/>
            </a:solidFill>
            <a:tailEnd type="triangle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Google Shape;96;g116e3ae7b18_1_23">
            <a:extLst>
              <a:ext uri="{FF2B5EF4-FFF2-40B4-BE49-F238E27FC236}">
                <a16:creationId xmlns:a16="http://schemas.microsoft.com/office/drawing/2014/main" id="{1F0C4D0C-AFB9-0359-778F-A04CE609C4EC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968513" y="4345766"/>
            <a:ext cx="1582233" cy="1236787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70AEE161-3E86-C1B8-BE13-CCD84F6FDE6B}"/>
              </a:ext>
            </a:extLst>
          </p:cNvPr>
          <p:cNvSpPr txBox="1"/>
          <p:nvPr/>
        </p:nvSpPr>
        <p:spPr>
          <a:xfrm>
            <a:off x="10511709" y="3784552"/>
            <a:ext cx="5257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b="1" dirty="0">
                <a:latin typeface="Avenir Next LT Pro" panose="020B0504020202020204" pitchFamily="34" charset="0"/>
              </a:rPr>
              <a:t>by</a:t>
            </a:r>
            <a:endParaRPr lang="it-IT" dirty="0"/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41682DD0-8074-7DB2-F94D-73FDCDC7371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65737"/>
          <a:stretch/>
        </p:blipFill>
        <p:spPr>
          <a:xfrm>
            <a:off x="9356643" y="2750055"/>
            <a:ext cx="2306405" cy="909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336871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2000">
              <a:schemeClr val="accent4">
                <a:lumMod val="20000"/>
                <a:lumOff val="80000"/>
              </a:schemeClr>
            </a:gs>
            <a:gs pos="58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60000"/>
                <a:lumOff val="4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1030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33" name="Freeform: Shape 1032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35" name="Rectangle 1034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7" name="Rectangle 1036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9" name="Freeform: Shape 1038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041" name="Isosceles Triangle 1040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Immagine che contiene testo&#10;&#10;Descrizione generata automaticamente">
            <a:extLst>
              <a:ext uri="{FF2B5EF4-FFF2-40B4-BE49-F238E27FC236}">
                <a16:creationId xmlns:a16="http://schemas.microsoft.com/office/drawing/2014/main" id="{FAF5A276-37A0-3B61-4DF8-0C24EA8EBC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54" t="24827" r="8766" b="28963"/>
          <a:stretch/>
        </p:blipFill>
        <p:spPr bwMode="auto">
          <a:xfrm>
            <a:off x="-4" y="11864"/>
            <a:ext cx="2266014" cy="842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43" name="Isosceles Triangle 1042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8984C5EC-9FAE-A577-4AFD-2F08009DE0E1}"/>
              </a:ext>
            </a:extLst>
          </p:cNvPr>
          <p:cNvSpPr txBox="1"/>
          <p:nvPr/>
        </p:nvSpPr>
        <p:spPr>
          <a:xfrm>
            <a:off x="9530939" y="3937"/>
            <a:ext cx="2684792" cy="861774"/>
          </a:xfrm>
          <a:prstGeom prst="rect">
            <a:avLst/>
          </a:prstGeom>
          <a:noFill/>
          <a:effectLst/>
        </p:spPr>
        <p:txBody>
          <a:bodyPr wrap="square" rtlCol="0">
            <a:spAutoFit/>
            <a:scene3d>
              <a:camera prst="orthographicFront">
                <a:rot lat="300000" lon="900000" rev="0"/>
              </a:camera>
              <a:lightRig rig="threePt" dir="t"/>
            </a:scene3d>
            <a:sp3d extrusionH="57150">
              <a:bevelT h="38100" prst="artDeco"/>
              <a:bevelB w="6350" h="25400"/>
            </a:sp3d>
          </a:bodyPr>
          <a:lstStyle/>
          <a:p>
            <a:pPr algn="ctr"/>
            <a:r>
              <a:rPr lang="it-IT" sz="3200" b="1" i="1" dirty="0">
                <a:ln w="12700">
                  <a:solidFill>
                    <a:schemeClr val="tx1"/>
                  </a:solidFill>
                </a:ln>
                <a:gradFill flip="none" rotWithShape="1">
                  <a:gsLst>
                    <a:gs pos="17000">
                      <a:schemeClr val="bg1">
                        <a:lumMod val="75000"/>
                      </a:schemeClr>
                    </a:gs>
                    <a:gs pos="100000">
                      <a:srgbClr val="3E69C0"/>
                    </a:gs>
                    <a:gs pos="0">
                      <a:srgbClr val="3E69C0"/>
                    </a:gs>
                    <a:gs pos="75000">
                      <a:srgbClr val="DFCF9E"/>
                    </a:gs>
                    <a:gs pos="49000">
                      <a:srgbClr val="FFDE7C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effectLst>
                  <a:glow rad="254000">
                    <a:schemeClr val="bg1"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50800" stA="20000" endPos="32000" dir="5400000" sy="-100000" algn="bl" rotWithShape="0"/>
                </a:effectLst>
                <a:latin typeface="Avenir Next LT Pro" panose="020B0504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VRAILEXIA</a:t>
            </a:r>
          </a:p>
          <a:p>
            <a:pPr algn="ctr">
              <a:lnSpc>
                <a:spcPct val="90000"/>
              </a:lnSpc>
            </a:pPr>
            <a:r>
              <a:rPr lang="it-IT" sz="2000" b="1" i="1" dirty="0">
                <a:ln w="12700">
                  <a:solidFill>
                    <a:schemeClr val="tx1"/>
                  </a:solidFill>
                </a:ln>
                <a:gradFill flip="none" rotWithShape="1">
                  <a:gsLst>
                    <a:gs pos="17000">
                      <a:schemeClr val="bg1">
                        <a:lumMod val="75000"/>
                      </a:schemeClr>
                    </a:gs>
                    <a:gs pos="100000">
                      <a:srgbClr val="3E69C0"/>
                    </a:gs>
                    <a:gs pos="0">
                      <a:srgbClr val="3E69C0"/>
                    </a:gs>
                    <a:gs pos="75000">
                      <a:srgbClr val="DFCF9E"/>
                    </a:gs>
                    <a:gs pos="49000">
                      <a:srgbClr val="FFDE7C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effectLst>
                  <a:glow rad="254000">
                    <a:schemeClr val="bg1"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50800" stA="20000" endPos="32000" dir="5400000" sy="-100000" algn="bl" rotWithShape="0"/>
                </a:effectLst>
                <a:latin typeface="Avenir Next LT Pro" panose="020B0504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PROJECT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F7FE33C3-8A7D-96F3-F863-8F3EFF5F1B51}"/>
              </a:ext>
            </a:extLst>
          </p:cNvPr>
          <p:cNvSpPr txBox="1"/>
          <p:nvPr/>
        </p:nvSpPr>
        <p:spPr>
          <a:xfrm>
            <a:off x="-23731" y="372846"/>
            <a:ext cx="12192000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5000" b="1" dirty="0">
                <a:ln w="25400">
                  <a:solidFill>
                    <a:schemeClr val="tx1"/>
                  </a:solidFill>
                </a:ln>
                <a:solidFill>
                  <a:srgbClr val="91B578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50800" stA="20000" endPos="32000" dir="5400000" sy="-100000" algn="bl" rotWithShape="0"/>
                </a:effectLst>
                <a:latin typeface="Avenir Next LT Pro" panose="020B0504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PRELIMINARY RESULTS</a:t>
            </a:r>
            <a:endParaRPr lang="it-IT" sz="8000" b="1" dirty="0">
              <a:ln w="25400">
                <a:solidFill>
                  <a:schemeClr val="tx1"/>
                </a:solidFill>
              </a:ln>
              <a:solidFill>
                <a:srgbClr val="91B578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  <a:reflection blurRad="50800" stA="20000" endPos="32000" dir="5400000" sy="-100000" algn="bl" rotWithShape="0"/>
              </a:effectLst>
              <a:latin typeface="Avenir Next LT Pro" panose="020B0504020202020204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grpSp>
        <p:nvGrpSpPr>
          <p:cNvPr id="1046" name="Gruppo 1045">
            <a:extLst>
              <a:ext uri="{FF2B5EF4-FFF2-40B4-BE49-F238E27FC236}">
                <a16:creationId xmlns:a16="http://schemas.microsoft.com/office/drawing/2014/main" id="{8AA8CB34-41D0-09FF-5A5B-83DB43697121}"/>
              </a:ext>
            </a:extLst>
          </p:cNvPr>
          <p:cNvGrpSpPr/>
          <p:nvPr/>
        </p:nvGrpSpPr>
        <p:grpSpPr>
          <a:xfrm>
            <a:off x="0" y="3130090"/>
            <a:ext cx="12221416" cy="1586889"/>
            <a:chOff x="153398" y="1940678"/>
            <a:chExt cx="12221416" cy="1586889"/>
          </a:xfrm>
        </p:grpSpPr>
        <p:pic>
          <p:nvPicPr>
            <p:cNvPr id="1040" name="Immagine 1039">
              <a:extLst>
                <a:ext uri="{FF2B5EF4-FFF2-40B4-BE49-F238E27FC236}">
                  <a16:creationId xmlns:a16="http://schemas.microsoft.com/office/drawing/2014/main" id="{1C016BE4-FD83-EAF9-AC6A-AF9AE1B404C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3398" y="1940678"/>
              <a:ext cx="12221416" cy="1586889"/>
            </a:xfrm>
            <a:prstGeom prst="rect">
              <a:avLst/>
            </a:prstGeom>
          </p:spPr>
        </p:pic>
        <p:sp>
          <p:nvSpPr>
            <p:cNvPr id="1044" name="CasellaDiTesto 1043">
              <a:extLst>
                <a:ext uri="{FF2B5EF4-FFF2-40B4-BE49-F238E27FC236}">
                  <a16:creationId xmlns:a16="http://schemas.microsoft.com/office/drawing/2014/main" id="{1FB044FD-2EA6-DBED-550C-E163253C3D7A}"/>
                </a:ext>
              </a:extLst>
            </p:cNvPr>
            <p:cNvSpPr txBox="1"/>
            <p:nvPr/>
          </p:nvSpPr>
          <p:spPr>
            <a:xfrm>
              <a:off x="3894992" y="2044039"/>
              <a:ext cx="1366325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it-IT" sz="2800" b="1" dirty="0">
                  <a:solidFill>
                    <a:schemeClr val="bg1"/>
                  </a:solidFill>
                  <a:latin typeface="Avenir Next LT Pro" panose="020B0504020202020204" pitchFamily="34" charset="0"/>
                </a:rPr>
                <a:t>DONE</a:t>
              </a:r>
              <a:endParaRPr lang="it-IT" dirty="0">
                <a:solidFill>
                  <a:schemeClr val="bg1"/>
                </a:solidFill>
              </a:endParaRPr>
            </a:p>
          </p:txBody>
        </p:sp>
        <p:sp>
          <p:nvSpPr>
            <p:cNvPr id="1045" name="CasellaDiTesto 1044">
              <a:extLst>
                <a:ext uri="{FF2B5EF4-FFF2-40B4-BE49-F238E27FC236}">
                  <a16:creationId xmlns:a16="http://schemas.microsoft.com/office/drawing/2014/main" id="{C2A53DD4-5569-5B16-C5C8-830E1CF06AF0}"/>
                </a:ext>
              </a:extLst>
            </p:cNvPr>
            <p:cNvSpPr txBox="1"/>
            <p:nvPr/>
          </p:nvSpPr>
          <p:spPr>
            <a:xfrm>
              <a:off x="8167837" y="2097699"/>
              <a:ext cx="3198859" cy="4308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it-IT" sz="2200" b="1" dirty="0">
                  <a:solidFill>
                    <a:schemeClr val="bg1"/>
                  </a:solidFill>
                  <a:latin typeface="Avenir Next LT Pro" panose="020B0504020202020204" pitchFamily="34" charset="0"/>
                </a:rPr>
                <a:t>WORK IN PROGRESS</a:t>
              </a:r>
              <a:endParaRPr lang="it-IT" sz="2200" dirty="0">
                <a:solidFill>
                  <a:schemeClr val="bg1"/>
                </a:solidFill>
              </a:endParaRPr>
            </a:p>
          </p:txBody>
        </p:sp>
      </p:grpSp>
      <p:sp>
        <p:nvSpPr>
          <p:cNvPr id="2" name="Rettangolo 1">
            <a:extLst>
              <a:ext uri="{FF2B5EF4-FFF2-40B4-BE49-F238E27FC236}">
                <a16:creationId xmlns:a16="http://schemas.microsoft.com/office/drawing/2014/main" id="{DB105F90-EBA2-CB82-0006-28A18B7919C4}"/>
              </a:ext>
            </a:extLst>
          </p:cNvPr>
          <p:cNvSpPr/>
          <p:nvPr/>
        </p:nvSpPr>
        <p:spPr>
          <a:xfrm>
            <a:off x="6783185" y="3829396"/>
            <a:ext cx="1784466" cy="8875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8" name="Connettore diritto 7">
            <a:extLst>
              <a:ext uri="{FF2B5EF4-FFF2-40B4-BE49-F238E27FC236}">
                <a16:creationId xmlns:a16="http://schemas.microsoft.com/office/drawing/2014/main" id="{5B256289-290A-AA4A-8566-DC242EC6F77E}"/>
              </a:ext>
            </a:extLst>
          </p:cNvPr>
          <p:cNvCxnSpPr>
            <a:cxnSpLocks/>
          </p:cNvCxnSpPr>
          <p:nvPr/>
        </p:nvCxnSpPr>
        <p:spPr>
          <a:xfrm>
            <a:off x="7847215" y="2870662"/>
            <a:ext cx="0" cy="155170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919C6629-0950-78CA-EE25-4A3EBDA0D152}"/>
              </a:ext>
            </a:extLst>
          </p:cNvPr>
          <p:cNvSpPr txBox="1"/>
          <p:nvPr/>
        </p:nvSpPr>
        <p:spPr>
          <a:xfrm>
            <a:off x="7232072" y="4326843"/>
            <a:ext cx="17844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 err="1">
                <a:solidFill>
                  <a:srgbClr val="FF0000"/>
                </a:solidFill>
              </a:rPr>
              <a:t>Dec</a:t>
            </a:r>
            <a:r>
              <a:rPr lang="it-IT" sz="2400" b="1" dirty="0">
                <a:solidFill>
                  <a:srgbClr val="FF0000"/>
                </a:solidFill>
              </a:rPr>
              <a:t>. 2022</a:t>
            </a:r>
          </a:p>
        </p:txBody>
      </p:sp>
    </p:spTree>
    <p:extLst>
      <p:ext uri="{BB962C8B-B14F-4D97-AF65-F5344CB8AC3E}">
        <p14:creationId xmlns:p14="http://schemas.microsoft.com/office/powerpoint/2010/main" val="379433790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2000">
              <a:schemeClr val="accent4">
                <a:lumMod val="20000"/>
                <a:lumOff val="80000"/>
              </a:schemeClr>
            </a:gs>
            <a:gs pos="58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60000"/>
                <a:lumOff val="4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1030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33" name="Freeform: Shape 1032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35" name="Rectangle 1034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7" name="Rectangle 1036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9" name="Freeform: Shape 1038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041" name="Isosceles Triangle 1040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Immagine che contiene testo&#10;&#10;Descrizione generata automaticamente">
            <a:extLst>
              <a:ext uri="{FF2B5EF4-FFF2-40B4-BE49-F238E27FC236}">
                <a16:creationId xmlns:a16="http://schemas.microsoft.com/office/drawing/2014/main" id="{FAF5A276-37A0-3B61-4DF8-0C24EA8EBC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54" t="24827" r="8766" b="28963"/>
          <a:stretch/>
        </p:blipFill>
        <p:spPr bwMode="auto">
          <a:xfrm>
            <a:off x="-4" y="11864"/>
            <a:ext cx="2266014" cy="842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43" name="Isosceles Triangle 1042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8984C5EC-9FAE-A577-4AFD-2F08009DE0E1}"/>
              </a:ext>
            </a:extLst>
          </p:cNvPr>
          <p:cNvSpPr txBox="1"/>
          <p:nvPr/>
        </p:nvSpPr>
        <p:spPr>
          <a:xfrm>
            <a:off x="9530939" y="3937"/>
            <a:ext cx="2684792" cy="861774"/>
          </a:xfrm>
          <a:prstGeom prst="rect">
            <a:avLst/>
          </a:prstGeom>
          <a:noFill/>
          <a:effectLst/>
        </p:spPr>
        <p:txBody>
          <a:bodyPr wrap="square" rtlCol="0">
            <a:spAutoFit/>
            <a:scene3d>
              <a:camera prst="orthographicFront">
                <a:rot lat="300000" lon="900000" rev="0"/>
              </a:camera>
              <a:lightRig rig="threePt" dir="t"/>
            </a:scene3d>
            <a:sp3d extrusionH="57150">
              <a:bevelT h="38100" prst="artDeco"/>
              <a:bevelB w="6350" h="25400"/>
            </a:sp3d>
          </a:bodyPr>
          <a:lstStyle/>
          <a:p>
            <a:pPr algn="ctr"/>
            <a:r>
              <a:rPr lang="it-IT" sz="3200" b="1" i="1" dirty="0">
                <a:ln w="12700">
                  <a:solidFill>
                    <a:schemeClr val="tx1"/>
                  </a:solidFill>
                </a:ln>
                <a:gradFill flip="none" rotWithShape="1">
                  <a:gsLst>
                    <a:gs pos="17000">
                      <a:schemeClr val="bg1">
                        <a:lumMod val="75000"/>
                      </a:schemeClr>
                    </a:gs>
                    <a:gs pos="100000">
                      <a:srgbClr val="3E69C0"/>
                    </a:gs>
                    <a:gs pos="0">
                      <a:srgbClr val="3E69C0"/>
                    </a:gs>
                    <a:gs pos="75000">
                      <a:srgbClr val="DFCF9E"/>
                    </a:gs>
                    <a:gs pos="49000">
                      <a:srgbClr val="FFDE7C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effectLst>
                  <a:glow rad="254000">
                    <a:schemeClr val="bg1"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50800" stA="20000" endPos="32000" dir="5400000" sy="-100000" algn="bl" rotWithShape="0"/>
                </a:effectLst>
                <a:latin typeface="Avenir Next LT Pro" panose="020B0504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VRAILEXIA</a:t>
            </a:r>
          </a:p>
          <a:p>
            <a:pPr algn="ctr">
              <a:lnSpc>
                <a:spcPct val="90000"/>
              </a:lnSpc>
            </a:pPr>
            <a:r>
              <a:rPr lang="it-IT" sz="2000" b="1" i="1" dirty="0">
                <a:ln w="12700">
                  <a:solidFill>
                    <a:schemeClr val="tx1"/>
                  </a:solidFill>
                </a:ln>
                <a:gradFill flip="none" rotWithShape="1">
                  <a:gsLst>
                    <a:gs pos="17000">
                      <a:schemeClr val="bg1">
                        <a:lumMod val="75000"/>
                      </a:schemeClr>
                    </a:gs>
                    <a:gs pos="100000">
                      <a:srgbClr val="3E69C0"/>
                    </a:gs>
                    <a:gs pos="0">
                      <a:srgbClr val="3E69C0"/>
                    </a:gs>
                    <a:gs pos="75000">
                      <a:srgbClr val="DFCF9E"/>
                    </a:gs>
                    <a:gs pos="49000">
                      <a:srgbClr val="FFDE7C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effectLst>
                  <a:glow rad="254000">
                    <a:schemeClr val="bg1"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50800" stA="20000" endPos="32000" dir="5400000" sy="-100000" algn="bl" rotWithShape="0"/>
                </a:effectLst>
                <a:latin typeface="Avenir Next LT Pro" panose="020B0504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PROJECT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F7FE33C3-8A7D-96F3-F863-8F3EFF5F1B51}"/>
              </a:ext>
            </a:extLst>
          </p:cNvPr>
          <p:cNvSpPr txBox="1"/>
          <p:nvPr/>
        </p:nvSpPr>
        <p:spPr>
          <a:xfrm>
            <a:off x="-23731" y="372846"/>
            <a:ext cx="12192000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5000" b="1" dirty="0">
                <a:ln w="25400">
                  <a:solidFill>
                    <a:schemeClr val="tx1"/>
                  </a:solidFill>
                </a:ln>
                <a:solidFill>
                  <a:srgbClr val="91B578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50800" stA="20000" endPos="32000" dir="5400000" sy="-100000" algn="bl" rotWithShape="0"/>
                </a:effectLst>
                <a:latin typeface="Avenir Next LT Pro" panose="020B0504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PRELIMINARY RESULTS</a:t>
            </a:r>
            <a:endParaRPr lang="it-IT" sz="8000" b="1" dirty="0">
              <a:ln w="25400">
                <a:solidFill>
                  <a:schemeClr val="tx1"/>
                </a:solidFill>
              </a:ln>
              <a:solidFill>
                <a:srgbClr val="91B578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  <a:reflection blurRad="50800" stA="20000" endPos="32000" dir="5400000" sy="-100000" algn="bl" rotWithShape="0"/>
              </a:effectLst>
              <a:latin typeface="Avenir Next LT Pro" panose="020B0504020202020204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8D6F3F86-9345-3AEF-2337-847CA9B41D22}"/>
              </a:ext>
            </a:extLst>
          </p:cNvPr>
          <p:cNvSpPr txBox="1"/>
          <p:nvPr/>
        </p:nvSpPr>
        <p:spPr>
          <a:xfrm>
            <a:off x="-71193" y="1290379"/>
            <a:ext cx="1223946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5400" b="1" u="sng" dirty="0">
                <a:latin typeface="Avenir Next LT Pro" panose="020B0504020202020204" pitchFamily="34" charset="0"/>
              </a:rPr>
              <a:t>Data Collection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BB66C751-7DEC-1D9E-5521-AEB91D2D309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7364177" y="3252215"/>
            <a:ext cx="4493667" cy="165070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2DE9644B-E8AD-5B7A-FE12-CC554D6D620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52596" y="3968319"/>
            <a:ext cx="3053026" cy="10325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grpSp>
        <p:nvGrpSpPr>
          <p:cNvPr id="8" name="Gruppo 7">
            <a:extLst>
              <a:ext uri="{FF2B5EF4-FFF2-40B4-BE49-F238E27FC236}">
                <a16:creationId xmlns:a16="http://schemas.microsoft.com/office/drawing/2014/main" id="{38B4DE17-FBA0-B59F-754A-F8E3B85A8D85}"/>
              </a:ext>
            </a:extLst>
          </p:cNvPr>
          <p:cNvGrpSpPr/>
          <p:nvPr/>
        </p:nvGrpSpPr>
        <p:grpSpPr>
          <a:xfrm>
            <a:off x="1049512" y="2247233"/>
            <a:ext cx="3766679" cy="1288591"/>
            <a:chOff x="1728974" y="1540736"/>
            <a:chExt cx="1853332" cy="875424"/>
          </a:xfrm>
        </p:grpSpPr>
        <p:pic>
          <p:nvPicPr>
            <p:cNvPr id="9" name="Immagine 8">
              <a:extLst>
                <a:ext uri="{FF2B5EF4-FFF2-40B4-BE49-F238E27FC236}">
                  <a16:creationId xmlns:a16="http://schemas.microsoft.com/office/drawing/2014/main" id="{A6515A15-0292-E0F9-2BE2-E880D89342A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50000"/>
            </a:blip>
            <a:stretch>
              <a:fillRect/>
            </a:stretch>
          </p:blipFill>
          <p:spPr>
            <a:xfrm>
              <a:off x="1728974" y="1540736"/>
              <a:ext cx="621053" cy="437895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152400" dist="12000" dir="900000" sy="98000" kx="110000" ky="200000" algn="tl" rotWithShape="0">
                <a:srgbClr val="000000">
                  <a:alpha val="30000"/>
                </a:srgbClr>
              </a:outerShdw>
            </a:effectLst>
            <a:scene3d>
              <a:camera prst="perspectiveRelaxed">
                <a:rot lat="19800000" lon="1200000" rev="20820000"/>
              </a:camera>
              <a:lightRig rig="threePt" dir="t"/>
            </a:scene3d>
            <a:sp3d contourW="6350" prstMaterial="matte">
              <a:bevelT w="101600" h="101600"/>
              <a:contourClr>
                <a:srgbClr val="969696"/>
              </a:contourClr>
            </a:sp3d>
          </p:spPr>
        </p:pic>
        <p:pic>
          <p:nvPicPr>
            <p:cNvPr id="10" name="Immagine 9">
              <a:extLst>
                <a:ext uri="{FF2B5EF4-FFF2-40B4-BE49-F238E27FC236}">
                  <a16:creationId xmlns:a16="http://schemas.microsoft.com/office/drawing/2014/main" id="{B6540ABD-752B-792F-0DE3-602A5FBDD0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alphaModFix amt="50000"/>
            </a:blip>
            <a:srcRect l="1797" r="3036" b="4240"/>
            <a:stretch/>
          </p:blipFill>
          <p:spPr>
            <a:xfrm>
              <a:off x="2968571" y="1541792"/>
              <a:ext cx="609546" cy="43684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152400" dist="12000" dir="900000" sy="98000" kx="110000" ky="200000" algn="tl" rotWithShape="0">
                <a:srgbClr val="000000">
                  <a:alpha val="30000"/>
                </a:srgbClr>
              </a:outerShdw>
            </a:effectLst>
            <a:scene3d>
              <a:camera prst="perspectiveRelaxed">
                <a:rot lat="19800000" lon="1200000" rev="20820000"/>
              </a:camera>
              <a:lightRig rig="threePt" dir="t"/>
            </a:scene3d>
            <a:sp3d contourW="6350" prstMaterial="matte">
              <a:bevelT w="101600" h="101600"/>
              <a:contourClr>
                <a:srgbClr val="969696"/>
              </a:contourClr>
            </a:sp3d>
          </p:spPr>
        </p:pic>
        <p:pic>
          <p:nvPicPr>
            <p:cNvPr id="11" name="Immagine 10">
              <a:extLst>
                <a:ext uri="{FF2B5EF4-FFF2-40B4-BE49-F238E27FC236}">
                  <a16:creationId xmlns:a16="http://schemas.microsoft.com/office/drawing/2014/main" id="{740A32AE-EBD8-9103-25B3-02A16B4C661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 amt="50000"/>
            </a:blip>
            <a:stretch>
              <a:fillRect/>
            </a:stretch>
          </p:blipFill>
          <p:spPr>
            <a:xfrm>
              <a:off x="2337598" y="1978265"/>
              <a:ext cx="621354" cy="437895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152400" dist="12000" dir="900000" sy="98000" kx="110000" ky="200000" algn="tl" rotWithShape="0">
                <a:srgbClr val="000000">
                  <a:alpha val="30000"/>
                </a:srgbClr>
              </a:outerShdw>
            </a:effectLst>
            <a:scene3d>
              <a:camera prst="perspectiveRelaxed">
                <a:rot lat="19800000" lon="1200000" rev="20820000"/>
              </a:camera>
              <a:lightRig rig="threePt" dir="t"/>
            </a:scene3d>
            <a:sp3d contourW="6350" prstMaterial="matte">
              <a:bevelT w="101600" h="101600"/>
              <a:contourClr>
                <a:srgbClr val="969696"/>
              </a:contourClr>
            </a:sp3d>
          </p:spPr>
        </p:pic>
        <p:pic>
          <p:nvPicPr>
            <p:cNvPr id="12" name="Immagine 11">
              <a:extLst>
                <a:ext uri="{FF2B5EF4-FFF2-40B4-BE49-F238E27FC236}">
                  <a16:creationId xmlns:a16="http://schemas.microsoft.com/office/drawing/2014/main" id="{29D776D1-C1F6-C8D3-AF2C-A4B6A607A18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alphaModFix amt="50000"/>
            </a:blip>
            <a:stretch>
              <a:fillRect/>
            </a:stretch>
          </p:blipFill>
          <p:spPr>
            <a:xfrm>
              <a:off x="2351615" y="1541852"/>
              <a:ext cx="621354" cy="443288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152400" dist="12000" dir="900000" sy="98000" kx="110000" ky="200000" algn="tl" rotWithShape="0">
                <a:srgbClr val="000000">
                  <a:alpha val="30000"/>
                </a:srgbClr>
              </a:outerShdw>
            </a:effectLst>
            <a:scene3d>
              <a:camera prst="perspectiveRelaxed">
                <a:rot lat="19800000" lon="1200000" rev="20820000"/>
              </a:camera>
              <a:lightRig rig="threePt" dir="t"/>
            </a:scene3d>
            <a:sp3d contourW="6350" prstMaterial="matte">
              <a:bevelT w="101600" h="101600"/>
              <a:contourClr>
                <a:srgbClr val="969696"/>
              </a:contourClr>
            </a:sp3d>
          </p:spPr>
        </p:pic>
        <p:pic>
          <p:nvPicPr>
            <p:cNvPr id="13" name="Immagine 12">
              <a:extLst>
                <a:ext uri="{FF2B5EF4-FFF2-40B4-BE49-F238E27FC236}">
                  <a16:creationId xmlns:a16="http://schemas.microsoft.com/office/drawing/2014/main" id="{67B7DBDE-DF2D-AA99-6847-16532398F46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alphaModFix amt="50000"/>
            </a:blip>
            <a:stretch>
              <a:fillRect/>
            </a:stretch>
          </p:blipFill>
          <p:spPr>
            <a:xfrm>
              <a:off x="1728974" y="1972600"/>
              <a:ext cx="608624" cy="437895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152400" dist="12000" dir="900000" sy="98000" kx="110000" ky="200000" algn="tl" rotWithShape="0">
                <a:srgbClr val="000000">
                  <a:alpha val="30000"/>
                </a:srgbClr>
              </a:outerShdw>
            </a:effectLst>
            <a:scene3d>
              <a:camera prst="perspectiveRelaxed">
                <a:rot lat="19800000" lon="1200000" rev="20820000"/>
              </a:camera>
              <a:lightRig rig="threePt" dir="t"/>
            </a:scene3d>
            <a:sp3d contourW="6350" prstMaterial="matte">
              <a:bevelT w="101600" h="101600"/>
              <a:contourClr>
                <a:srgbClr val="969696"/>
              </a:contourClr>
            </a:sp3d>
          </p:spPr>
        </p:pic>
        <p:pic>
          <p:nvPicPr>
            <p:cNvPr id="14" name="Immagine 13">
              <a:extLst>
                <a:ext uri="{FF2B5EF4-FFF2-40B4-BE49-F238E27FC236}">
                  <a16:creationId xmlns:a16="http://schemas.microsoft.com/office/drawing/2014/main" id="{64326D79-E700-AFBE-A434-208B855A401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alphaModFix amt="50000"/>
            </a:blip>
            <a:stretch>
              <a:fillRect/>
            </a:stretch>
          </p:blipFill>
          <p:spPr>
            <a:xfrm>
              <a:off x="2958952" y="1976604"/>
              <a:ext cx="623354" cy="437895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152400" dist="12000" dir="900000" sy="98000" kx="110000" ky="200000" algn="tl" rotWithShape="0">
                <a:srgbClr val="000000">
                  <a:alpha val="30000"/>
                </a:srgbClr>
              </a:outerShdw>
            </a:effectLst>
            <a:scene3d>
              <a:camera prst="perspectiveRelaxed">
                <a:rot lat="19800000" lon="1200000" rev="20820000"/>
              </a:camera>
              <a:lightRig rig="threePt" dir="t"/>
            </a:scene3d>
            <a:sp3d contourW="6350" prstMaterial="matte">
              <a:bevelT w="101600" h="101600"/>
              <a:contourClr>
                <a:srgbClr val="969696"/>
              </a:contourClr>
            </a:sp3d>
          </p:spPr>
        </p:pic>
      </p:grp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3BEE7FC6-6B4A-22AC-969F-E92943D09AA2}"/>
              </a:ext>
            </a:extLst>
          </p:cNvPr>
          <p:cNvSpPr txBox="1"/>
          <p:nvPr/>
        </p:nvSpPr>
        <p:spPr>
          <a:xfrm>
            <a:off x="-246083" y="2177835"/>
            <a:ext cx="6151098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2800" b="1" dirty="0" err="1">
                <a:ln w="2540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50800" stA="20000" endPos="32000" dir="5400000" sy="-100000" algn="bl" rotWithShape="0"/>
                </a:effectLst>
                <a:latin typeface="Avenir Next LT Pro" panose="020B0504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Questionnaire</a:t>
            </a:r>
            <a:endParaRPr lang="it-IT" sz="2800" b="1" dirty="0">
              <a:ln w="25400">
                <a:solidFill>
                  <a:schemeClr val="tx1"/>
                </a:solidFill>
              </a:ln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  <a:reflection blurRad="50800" stA="20000" endPos="32000" dir="5400000" sy="-100000" algn="bl" rotWithShape="0"/>
              </a:effectLst>
              <a:latin typeface="Avenir Next LT Pro" panose="020B0504020202020204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algn="ctr"/>
            <a:r>
              <a:rPr lang="it-IT" sz="2800" b="1" dirty="0" err="1">
                <a:ln w="2540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50800" stA="20000" endPos="32000" dir="5400000" sy="-100000" algn="bl" rotWithShape="0"/>
                </a:effectLst>
                <a:latin typeface="Avenir Next LT Pro" panose="020B0504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Translated</a:t>
            </a:r>
            <a:endParaRPr lang="it-IT" sz="2800" b="1" dirty="0">
              <a:ln w="25400">
                <a:solidFill>
                  <a:schemeClr val="tx1"/>
                </a:solidFill>
              </a:ln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  <a:reflection blurRad="50800" stA="20000" endPos="32000" dir="5400000" sy="-100000" algn="bl" rotWithShape="0"/>
              </a:effectLst>
              <a:latin typeface="Avenir Next LT Pro" panose="020B0504020202020204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algn="ctr"/>
            <a:r>
              <a:rPr lang="it-IT" sz="2800" b="1" dirty="0">
                <a:ln w="2540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50800" stA="20000" endPos="32000" dir="5400000" sy="-100000" algn="bl" rotWithShape="0"/>
                </a:effectLst>
                <a:latin typeface="Avenir Next LT Pro" panose="020B0504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in </a:t>
            </a:r>
            <a:r>
              <a:rPr lang="it-IT" sz="2800" b="1" dirty="0" err="1">
                <a:ln w="2540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50800" stA="20000" endPos="32000" dir="5400000" sy="-100000" algn="bl" rotWithShape="0"/>
                </a:effectLst>
                <a:latin typeface="Avenir Next LT Pro" panose="020B0504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all</a:t>
            </a:r>
            <a:r>
              <a:rPr lang="it-IT" sz="2800" b="1" dirty="0">
                <a:ln w="2540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50800" stA="20000" endPos="32000" dir="5400000" sy="-100000" algn="bl" rotWithShape="0"/>
                </a:effectLst>
                <a:latin typeface="Avenir Next LT Pro" panose="020B0504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it-IT" sz="2800" b="1" dirty="0" err="1">
                <a:ln w="2540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50800" stA="20000" endPos="32000" dir="5400000" sy="-100000" algn="bl" rotWithShape="0"/>
                </a:effectLst>
                <a:latin typeface="Avenir Next LT Pro" panose="020B0504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Languages</a:t>
            </a:r>
            <a:endParaRPr lang="it-IT" sz="2800" dirty="0">
              <a:solidFill>
                <a:schemeClr val="bg1"/>
              </a:solidFill>
            </a:endParaRP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8D665447-028B-9E32-ABA8-151930A09CC3}"/>
              </a:ext>
            </a:extLst>
          </p:cNvPr>
          <p:cNvSpPr txBox="1"/>
          <p:nvPr/>
        </p:nvSpPr>
        <p:spPr>
          <a:xfrm>
            <a:off x="-419495" y="3792112"/>
            <a:ext cx="3819644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2800" b="1" dirty="0">
                <a:ln w="2540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50800" stA="20000" endPos="32000" dir="5400000" sy="-100000" algn="bl" rotWithShape="0"/>
                </a:effectLst>
                <a:latin typeface="Avenir Next LT Pro" panose="020B0504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More </a:t>
            </a:r>
            <a:r>
              <a:rPr lang="it-IT" sz="2800" b="1" dirty="0" err="1">
                <a:ln w="2540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50800" stA="20000" endPos="32000" dir="5400000" sy="-100000" algn="bl" rotWithShape="0"/>
                </a:effectLst>
                <a:latin typeface="Avenir Next LT Pro" panose="020B0504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than</a:t>
            </a:r>
            <a:endParaRPr lang="it-IT" sz="2800" b="1" dirty="0">
              <a:ln w="25400">
                <a:solidFill>
                  <a:schemeClr val="tx1"/>
                </a:solidFill>
              </a:ln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  <a:reflection blurRad="50800" stA="20000" endPos="32000" dir="5400000" sy="-100000" algn="bl" rotWithShape="0"/>
              </a:effectLst>
              <a:latin typeface="Avenir Next LT Pro" panose="020B0504020202020204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algn="ctr"/>
            <a:r>
              <a:rPr lang="it-IT" sz="2800" b="1" dirty="0">
                <a:ln w="2540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50800" stA="20000" endPos="32000" dir="5400000" sy="-100000" algn="bl" rotWithShape="0"/>
                </a:effectLst>
                <a:latin typeface="Avenir Next LT Pro" panose="020B0504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1300 </a:t>
            </a:r>
            <a:r>
              <a:rPr lang="it-IT" sz="2800" b="1" dirty="0" err="1">
                <a:ln w="2540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50800" stA="20000" endPos="32000" dir="5400000" sy="-100000" algn="bl" rotWithShape="0"/>
                </a:effectLst>
                <a:latin typeface="Avenir Next LT Pro" panose="020B0504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answers</a:t>
            </a:r>
            <a:endParaRPr lang="it-IT" sz="2800" b="1" dirty="0">
              <a:ln w="25400">
                <a:solidFill>
                  <a:schemeClr val="tx1"/>
                </a:solidFill>
              </a:ln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  <a:reflection blurRad="50800" stA="20000" endPos="32000" dir="5400000" sy="-100000" algn="bl" rotWithShape="0"/>
              </a:effectLst>
              <a:latin typeface="Avenir Next LT Pro" panose="020B0504020202020204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algn="ctr"/>
            <a:r>
              <a:rPr lang="it-IT" sz="2800" b="1" dirty="0">
                <a:ln w="2540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50800" stA="20000" endPos="32000" dir="5400000" sy="-100000" algn="bl" rotWithShape="0"/>
                </a:effectLst>
                <a:latin typeface="Avenir Next LT Pro" panose="020B0504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in </a:t>
            </a:r>
            <a:r>
              <a:rPr lang="it-IT" sz="2800" b="1" dirty="0" err="1">
                <a:ln w="2540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50800" stA="20000" endPos="32000" dir="5400000" sy="-100000" algn="bl" rotWithShape="0"/>
                </a:effectLst>
                <a:latin typeface="Avenir Next LT Pro" panose="020B0504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Italian</a:t>
            </a:r>
            <a:endParaRPr lang="it-IT" sz="2800" dirty="0">
              <a:solidFill>
                <a:schemeClr val="bg1"/>
              </a:solidFill>
            </a:endParaRPr>
          </a:p>
        </p:txBody>
      </p:sp>
      <p:pic>
        <p:nvPicPr>
          <p:cNvPr id="23" name="Immagine 22">
            <a:extLst>
              <a:ext uri="{FF2B5EF4-FFF2-40B4-BE49-F238E27FC236}">
                <a16:creationId xmlns:a16="http://schemas.microsoft.com/office/drawing/2014/main" id="{F1C389BA-1E9C-F791-1070-8B3A89583C6C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50000"/>
          </a:blip>
          <a:stretch>
            <a:fillRect/>
          </a:stretch>
        </p:blipFill>
        <p:spPr>
          <a:xfrm>
            <a:off x="3700966" y="4021089"/>
            <a:ext cx="2937304" cy="113433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9E7B09EB-4580-EDB0-DCC9-D068A4D27DDC}"/>
              </a:ext>
            </a:extLst>
          </p:cNvPr>
          <p:cNvSpPr txBox="1"/>
          <p:nvPr/>
        </p:nvSpPr>
        <p:spPr>
          <a:xfrm>
            <a:off x="3713565" y="3907202"/>
            <a:ext cx="3041556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2800" b="1" dirty="0">
                <a:ln w="2540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50800" stA="20000" endPos="32000" dir="5400000" sy="-100000" algn="bl" rotWithShape="0"/>
                </a:effectLst>
                <a:latin typeface="Avenir Next LT Pro" panose="020B0504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More </a:t>
            </a:r>
            <a:r>
              <a:rPr lang="it-IT" sz="2800" b="1" dirty="0" err="1">
                <a:ln w="2540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50800" stA="20000" endPos="32000" dir="5400000" sy="-100000" algn="bl" rotWithShape="0"/>
                </a:effectLst>
                <a:latin typeface="Avenir Next LT Pro" panose="020B0504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than</a:t>
            </a:r>
            <a:endParaRPr lang="it-IT" sz="2800" b="1" dirty="0">
              <a:ln w="25400">
                <a:solidFill>
                  <a:schemeClr val="tx1"/>
                </a:solidFill>
              </a:ln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  <a:reflection blurRad="50800" stA="20000" endPos="32000" dir="5400000" sy="-100000" algn="bl" rotWithShape="0"/>
              </a:effectLst>
              <a:latin typeface="Avenir Next LT Pro" panose="020B0504020202020204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algn="ctr"/>
            <a:r>
              <a:rPr lang="it-IT" sz="2800" b="1" dirty="0">
                <a:ln w="2540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50800" stA="20000" endPos="32000" dir="5400000" sy="-100000" algn="bl" rotWithShape="0"/>
                </a:effectLst>
                <a:latin typeface="Avenir Next LT Pro" panose="020B0504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200 </a:t>
            </a:r>
            <a:r>
              <a:rPr lang="it-IT" sz="2800" b="1" dirty="0" err="1">
                <a:ln w="2540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50800" stA="20000" endPos="32000" dir="5400000" sy="-100000" algn="bl" rotWithShape="0"/>
                </a:effectLst>
                <a:latin typeface="Avenir Next LT Pro" panose="020B0504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answers</a:t>
            </a:r>
            <a:endParaRPr lang="it-IT" sz="2800" b="1" dirty="0">
              <a:ln w="25400">
                <a:solidFill>
                  <a:schemeClr val="tx1"/>
                </a:solidFill>
              </a:ln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  <a:reflection blurRad="50800" stA="20000" endPos="32000" dir="5400000" sy="-100000" algn="bl" rotWithShape="0"/>
              </a:effectLst>
              <a:latin typeface="Avenir Next LT Pro" panose="020B0504020202020204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algn="ctr"/>
            <a:r>
              <a:rPr lang="it-IT" sz="2800" b="1" dirty="0">
                <a:ln w="2540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50800" stA="20000" endPos="32000" dir="5400000" sy="-100000" algn="bl" rotWithShape="0"/>
                </a:effectLst>
                <a:latin typeface="Avenir Next LT Pro" panose="020B0504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in Spanish</a:t>
            </a:r>
            <a:endParaRPr lang="it-IT" sz="2800" dirty="0">
              <a:solidFill>
                <a:schemeClr val="bg1"/>
              </a:solidFill>
            </a:endParaRPr>
          </a:p>
        </p:txBody>
      </p:sp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CF896DEC-503E-1FE2-FE73-961C72774B7A}"/>
              </a:ext>
            </a:extLst>
          </p:cNvPr>
          <p:cNvSpPr txBox="1"/>
          <p:nvPr/>
        </p:nvSpPr>
        <p:spPr>
          <a:xfrm>
            <a:off x="7526392" y="3323543"/>
            <a:ext cx="4368249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3200" b="1" dirty="0">
                <a:ln w="2540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50800" stA="20000" endPos="32000" dir="5400000" sy="-100000" algn="bl" rotWithShape="0"/>
                </a:effectLst>
                <a:latin typeface="Avenir Next LT Pro" panose="020B0504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More </a:t>
            </a:r>
            <a:r>
              <a:rPr lang="it-IT" sz="3200" b="1" dirty="0" err="1">
                <a:ln w="2540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50800" stA="20000" endPos="32000" dir="5400000" sy="-100000" algn="bl" rotWithShape="0"/>
                </a:effectLst>
                <a:latin typeface="Avenir Next LT Pro" panose="020B0504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than</a:t>
            </a:r>
            <a:endParaRPr lang="it-IT" sz="3200" b="1" dirty="0">
              <a:ln w="25400">
                <a:solidFill>
                  <a:schemeClr val="tx1"/>
                </a:solidFill>
              </a:ln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  <a:reflection blurRad="50800" stA="20000" endPos="32000" dir="5400000" sy="-100000" algn="bl" rotWithShape="0"/>
              </a:effectLst>
              <a:latin typeface="Avenir Next LT Pro" panose="020B0504020202020204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algn="ctr"/>
            <a:r>
              <a:rPr lang="it-IT" sz="3200" b="1" dirty="0">
                <a:ln w="2540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50800" stA="20000" endPos="32000" dir="5400000" sy="-100000" algn="bl" rotWithShape="0"/>
                </a:effectLst>
                <a:latin typeface="Avenir Next LT Pro" panose="020B0504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500 clinical reports</a:t>
            </a:r>
          </a:p>
          <a:p>
            <a:pPr algn="ctr"/>
            <a:r>
              <a:rPr lang="it-IT" sz="3200" b="1" dirty="0">
                <a:ln w="2540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50800" stA="20000" endPos="32000" dir="5400000" sy="-100000" algn="bl" rotWithShape="0"/>
                </a:effectLst>
                <a:latin typeface="Avenir Next LT Pro" panose="020B0504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from </a:t>
            </a:r>
            <a:r>
              <a:rPr lang="it-IT" sz="3200" b="1" dirty="0" err="1">
                <a:ln w="2540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50800" stA="20000" endPos="32000" dir="5400000" sy="-100000" algn="bl" rotWithShape="0"/>
                </a:effectLst>
                <a:latin typeface="Avenir Next LT Pro" panose="020B0504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Italy</a:t>
            </a:r>
            <a:endParaRPr lang="it-IT" sz="3200" dirty="0">
              <a:solidFill>
                <a:schemeClr val="bg1"/>
              </a:solidFill>
            </a:endParaRPr>
          </a:p>
        </p:txBody>
      </p:sp>
      <p:pic>
        <p:nvPicPr>
          <p:cNvPr id="15" name="Immagine 14">
            <a:extLst>
              <a:ext uri="{FF2B5EF4-FFF2-40B4-BE49-F238E27FC236}">
                <a16:creationId xmlns:a16="http://schemas.microsoft.com/office/drawing/2014/main" id="{31EEF8A6-1863-ACA6-BFE0-8C596421EBE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50000"/>
          </a:blip>
          <a:srcRect l="1797" r="3036" b="4240"/>
          <a:stretch/>
        </p:blipFill>
        <p:spPr>
          <a:xfrm>
            <a:off x="1290130" y="5292197"/>
            <a:ext cx="3053025" cy="107957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E3BF2E9B-CF12-274B-DA9D-64FD70A7358F}"/>
              </a:ext>
            </a:extLst>
          </p:cNvPr>
          <p:cNvSpPr txBox="1"/>
          <p:nvPr/>
        </p:nvSpPr>
        <p:spPr>
          <a:xfrm>
            <a:off x="1266399" y="5155427"/>
            <a:ext cx="3041556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2800" b="1" dirty="0">
                <a:ln w="2540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50800" stA="20000" endPos="32000" dir="5400000" sy="-100000" algn="bl" rotWithShape="0"/>
                </a:effectLst>
                <a:latin typeface="Avenir Next LT Pro" panose="020B0504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More </a:t>
            </a:r>
            <a:r>
              <a:rPr lang="it-IT" sz="2800" b="1" dirty="0" err="1">
                <a:ln w="2540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50800" stA="20000" endPos="32000" dir="5400000" sy="-100000" algn="bl" rotWithShape="0"/>
                </a:effectLst>
                <a:latin typeface="Avenir Next LT Pro" panose="020B0504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than</a:t>
            </a:r>
            <a:endParaRPr lang="it-IT" sz="2800" b="1" dirty="0">
              <a:ln w="25400">
                <a:solidFill>
                  <a:schemeClr val="tx1"/>
                </a:solidFill>
              </a:ln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  <a:reflection blurRad="50800" stA="20000" endPos="32000" dir="5400000" sy="-100000" algn="bl" rotWithShape="0"/>
              </a:effectLst>
              <a:latin typeface="Avenir Next LT Pro" panose="020B0504020202020204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algn="ctr"/>
            <a:r>
              <a:rPr lang="it-IT" sz="2800" b="1" dirty="0">
                <a:ln w="2540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50800" stA="20000" endPos="32000" dir="5400000" sy="-100000" algn="bl" rotWithShape="0"/>
                </a:effectLst>
                <a:latin typeface="Avenir Next LT Pro" panose="020B0504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300 </a:t>
            </a:r>
            <a:r>
              <a:rPr lang="it-IT" sz="2800" b="1" dirty="0" err="1">
                <a:ln w="2540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50800" stA="20000" endPos="32000" dir="5400000" sy="-100000" algn="bl" rotWithShape="0"/>
                </a:effectLst>
                <a:latin typeface="Avenir Next LT Pro" panose="020B0504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answers</a:t>
            </a:r>
            <a:endParaRPr lang="it-IT" sz="2800" b="1" dirty="0">
              <a:ln w="25400">
                <a:solidFill>
                  <a:schemeClr val="tx1"/>
                </a:solidFill>
              </a:ln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  <a:reflection blurRad="50800" stA="20000" endPos="32000" dir="5400000" sy="-100000" algn="bl" rotWithShape="0"/>
              </a:effectLst>
              <a:latin typeface="Avenir Next LT Pro" panose="020B0504020202020204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algn="ctr"/>
            <a:r>
              <a:rPr lang="it-IT" sz="2800" b="1" dirty="0">
                <a:ln w="2540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50800" stA="20000" endPos="32000" dir="5400000" sy="-100000" algn="bl" rotWithShape="0"/>
                </a:effectLst>
                <a:latin typeface="Avenir Next LT Pro" panose="020B0504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in Spanish</a:t>
            </a:r>
            <a:endParaRPr lang="it-IT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870154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2000">
              <a:schemeClr val="accent4">
                <a:lumMod val="20000"/>
                <a:lumOff val="80000"/>
              </a:schemeClr>
            </a:gs>
            <a:gs pos="58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60000"/>
                <a:lumOff val="4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1030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33" name="Freeform: Shape 1032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35" name="Rectangle 1034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7" name="Rectangle 1036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9" name="Freeform: Shape 1038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041" name="Isosceles Triangle 1040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Immagine che contiene testo&#10;&#10;Descrizione generata automaticamente">
            <a:extLst>
              <a:ext uri="{FF2B5EF4-FFF2-40B4-BE49-F238E27FC236}">
                <a16:creationId xmlns:a16="http://schemas.microsoft.com/office/drawing/2014/main" id="{FAF5A276-37A0-3B61-4DF8-0C24EA8EBC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54" t="24827" r="8766" b="28963"/>
          <a:stretch/>
        </p:blipFill>
        <p:spPr bwMode="auto">
          <a:xfrm>
            <a:off x="-4" y="11864"/>
            <a:ext cx="2266014" cy="842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43" name="Isosceles Triangle 1042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8984C5EC-9FAE-A577-4AFD-2F08009DE0E1}"/>
              </a:ext>
            </a:extLst>
          </p:cNvPr>
          <p:cNvSpPr txBox="1"/>
          <p:nvPr/>
        </p:nvSpPr>
        <p:spPr>
          <a:xfrm>
            <a:off x="9530939" y="3937"/>
            <a:ext cx="2684792" cy="861774"/>
          </a:xfrm>
          <a:prstGeom prst="rect">
            <a:avLst/>
          </a:prstGeom>
          <a:noFill/>
          <a:effectLst/>
        </p:spPr>
        <p:txBody>
          <a:bodyPr wrap="square" rtlCol="0">
            <a:spAutoFit/>
            <a:scene3d>
              <a:camera prst="orthographicFront">
                <a:rot lat="300000" lon="900000" rev="0"/>
              </a:camera>
              <a:lightRig rig="threePt" dir="t"/>
            </a:scene3d>
            <a:sp3d extrusionH="57150">
              <a:bevelT h="38100" prst="artDeco"/>
              <a:bevelB w="6350" h="25400"/>
            </a:sp3d>
          </a:bodyPr>
          <a:lstStyle/>
          <a:p>
            <a:pPr algn="ctr"/>
            <a:r>
              <a:rPr lang="it-IT" sz="3200" b="1" i="1" dirty="0">
                <a:ln w="12700">
                  <a:solidFill>
                    <a:schemeClr val="tx1"/>
                  </a:solidFill>
                </a:ln>
                <a:gradFill flip="none" rotWithShape="1">
                  <a:gsLst>
                    <a:gs pos="17000">
                      <a:schemeClr val="bg1">
                        <a:lumMod val="75000"/>
                      </a:schemeClr>
                    </a:gs>
                    <a:gs pos="100000">
                      <a:srgbClr val="3E69C0"/>
                    </a:gs>
                    <a:gs pos="0">
                      <a:srgbClr val="3E69C0"/>
                    </a:gs>
                    <a:gs pos="75000">
                      <a:srgbClr val="DFCF9E"/>
                    </a:gs>
                    <a:gs pos="49000">
                      <a:srgbClr val="FFDE7C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effectLst>
                  <a:glow rad="254000">
                    <a:schemeClr val="bg1"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50800" stA="20000" endPos="32000" dir="5400000" sy="-100000" algn="bl" rotWithShape="0"/>
                </a:effectLst>
                <a:latin typeface="Avenir Next LT Pro" panose="020B0504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VRAILEXIA</a:t>
            </a:r>
          </a:p>
          <a:p>
            <a:pPr algn="ctr">
              <a:lnSpc>
                <a:spcPct val="90000"/>
              </a:lnSpc>
            </a:pPr>
            <a:r>
              <a:rPr lang="it-IT" sz="2000" b="1" i="1" dirty="0">
                <a:ln w="12700">
                  <a:solidFill>
                    <a:schemeClr val="tx1"/>
                  </a:solidFill>
                </a:ln>
                <a:gradFill flip="none" rotWithShape="1">
                  <a:gsLst>
                    <a:gs pos="17000">
                      <a:schemeClr val="bg1">
                        <a:lumMod val="75000"/>
                      </a:schemeClr>
                    </a:gs>
                    <a:gs pos="100000">
                      <a:srgbClr val="3E69C0"/>
                    </a:gs>
                    <a:gs pos="0">
                      <a:srgbClr val="3E69C0"/>
                    </a:gs>
                    <a:gs pos="75000">
                      <a:srgbClr val="DFCF9E"/>
                    </a:gs>
                    <a:gs pos="49000">
                      <a:srgbClr val="FFDE7C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effectLst>
                  <a:glow rad="254000">
                    <a:schemeClr val="bg1"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50800" stA="20000" endPos="32000" dir="5400000" sy="-100000" algn="bl" rotWithShape="0"/>
                </a:effectLst>
                <a:latin typeface="Avenir Next LT Pro" panose="020B0504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PROJECT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F7FE33C3-8A7D-96F3-F863-8F3EFF5F1B51}"/>
              </a:ext>
            </a:extLst>
          </p:cNvPr>
          <p:cNvSpPr txBox="1"/>
          <p:nvPr/>
        </p:nvSpPr>
        <p:spPr>
          <a:xfrm>
            <a:off x="-23731" y="372846"/>
            <a:ext cx="12192000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5000" b="1" dirty="0">
                <a:ln w="25400">
                  <a:solidFill>
                    <a:schemeClr val="tx1"/>
                  </a:solidFill>
                </a:ln>
                <a:solidFill>
                  <a:srgbClr val="91B578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50800" stA="20000" endPos="32000" dir="5400000" sy="-100000" algn="bl" rotWithShape="0"/>
                </a:effectLst>
                <a:latin typeface="Avenir Next LT Pro" panose="020B0504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PRELIMINARY RESULTS</a:t>
            </a:r>
            <a:endParaRPr lang="it-IT" sz="8000" b="1" dirty="0">
              <a:ln w="25400">
                <a:solidFill>
                  <a:schemeClr val="tx1"/>
                </a:solidFill>
              </a:ln>
              <a:solidFill>
                <a:srgbClr val="91B578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  <a:reflection blurRad="50800" stA="20000" endPos="32000" dir="5400000" sy="-100000" algn="bl" rotWithShape="0"/>
              </a:effectLst>
              <a:latin typeface="Avenir Next LT Pro" panose="020B0504020202020204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A5B0A3D3-60BA-841D-889B-7EEA55C41658}"/>
              </a:ext>
            </a:extLst>
          </p:cNvPr>
          <p:cNvSpPr txBox="1"/>
          <p:nvPr/>
        </p:nvSpPr>
        <p:spPr>
          <a:xfrm>
            <a:off x="-71193" y="1290379"/>
            <a:ext cx="1223946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5400" b="1" u="sng" dirty="0" err="1">
                <a:latin typeface="Avenir Next LT Pro" panose="020B0504020202020204" pitchFamily="34" charset="0"/>
              </a:rPr>
              <a:t>Statistics</a:t>
            </a:r>
            <a:endParaRPr lang="it-IT" sz="5400" b="1" u="sng" dirty="0">
              <a:latin typeface="Avenir Next LT Pro" panose="020B0504020202020204" pitchFamily="34" charset="0"/>
            </a:endParaRPr>
          </a:p>
        </p:txBody>
      </p:sp>
      <p:sp>
        <p:nvSpPr>
          <p:cNvPr id="21" name="Rettangolo arrotondato 46">
            <a:extLst>
              <a:ext uri="{FF2B5EF4-FFF2-40B4-BE49-F238E27FC236}">
                <a16:creationId xmlns:a16="http://schemas.microsoft.com/office/drawing/2014/main" id="{A34E0436-AB92-53A5-C2E5-DA770672C043}"/>
              </a:ext>
            </a:extLst>
          </p:cNvPr>
          <p:cNvSpPr/>
          <p:nvPr/>
        </p:nvSpPr>
        <p:spPr>
          <a:xfrm>
            <a:off x="4649620" y="2269468"/>
            <a:ext cx="2958658" cy="1298941"/>
          </a:xfrm>
          <a:prstGeom prst="roundRect">
            <a:avLst/>
          </a:prstGeom>
          <a:solidFill>
            <a:srgbClr val="9ABA5C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2" name="Rettangolo arrotondato 47">
            <a:extLst>
              <a:ext uri="{FF2B5EF4-FFF2-40B4-BE49-F238E27FC236}">
                <a16:creationId xmlns:a16="http://schemas.microsoft.com/office/drawing/2014/main" id="{37352F88-CF2A-AEB4-DFDD-951516D4CC04}"/>
              </a:ext>
            </a:extLst>
          </p:cNvPr>
          <p:cNvSpPr/>
          <p:nvPr/>
        </p:nvSpPr>
        <p:spPr>
          <a:xfrm>
            <a:off x="8479556" y="2263282"/>
            <a:ext cx="2838724" cy="1280053"/>
          </a:xfrm>
          <a:prstGeom prst="roundRect">
            <a:avLst/>
          </a:prstGeom>
          <a:solidFill>
            <a:srgbClr val="9ABA5C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4" name="Rettangolo arrotondato 9">
            <a:extLst>
              <a:ext uri="{FF2B5EF4-FFF2-40B4-BE49-F238E27FC236}">
                <a16:creationId xmlns:a16="http://schemas.microsoft.com/office/drawing/2014/main" id="{E8EA580D-061C-7494-1652-846295EF5E42}"/>
              </a:ext>
            </a:extLst>
          </p:cNvPr>
          <p:cNvSpPr/>
          <p:nvPr/>
        </p:nvSpPr>
        <p:spPr>
          <a:xfrm>
            <a:off x="839949" y="2263282"/>
            <a:ext cx="2958658" cy="1298940"/>
          </a:xfrm>
          <a:prstGeom prst="roundRect">
            <a:avLst/>
          </a:prstGeom>
          <a:solidFill>
            <a:srgbClr val="9ABA5C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25" name="Immagine 24">
            <a:extLst>
              <a:ext uri="{FF2B5EF4-FFF2-40B4-BE49-F238E27FC236}">
                <a16:creationId xmlns:a16="http://schemas.microsoft.com/office/drawing/2014/main" id="{8FCB005B-9C44-AC0E-3E02-FD44259EF8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6484" y="3631125"/>
            <a:ext cx="2364497" cy="2371095"/>
          </a:xfrm>
          <a:prstGeom prst="rect">
            <a:avLst/>
          </a:prstGeom>
        </p:spPr>
      </p:pic>
      <p:pic>
        <p:nvPicPr>
          <p:cNvPr id="26" name="Immagine 25">
            <a:extLst>
              <a:ext uri="{FF2B5EF4-FFF2-40B4-BE49-F238E27FC236}">
                <a16:creationId xmlns:a16="http://schemas.microsoft.com/office/drawing/2014/main" id="{F3937D9B-89AE-AC3C-D0D5-C8359B57BF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2990" y="3637312"/>
            <a:ext cx="2316428" cy="2379687"/>
          </a:xfrm>
          <a:prstGeom prst="rect">
            <a:avLst/>
          </a:prstGeom>
        </p:spPr>
      </p:pic>
      <p:sp>
        <p:nvSpPr>
          <p:cNvPr id="29" name="Rettangolo 28">
            <a:extLst>
              <a:ext uri="{FF2B5EF4-FFF2-40B4-BE49-F238E27FC236}">
                <a16:creationId xmlns:a16="http://schemas.microsoft.com/office/drawing/2014/main" id="{2290E7FF-A50A-7907-0924-2F44899B45C2}"/>
              </a:ext>
            </a:extLst>
          </p:cNvPr>
          <p:cNvSpPr/>
          <p:nvPr/>
        </p:nvSpPr>
        <p:spPr>
          <a:xfrm>
            <a:off x="8380450" y="2269469"/>
            <a:ext cx="304977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800" b="1" i="1" u="sng" dirty="0">
                <a:latin typeface="Lato"/>
                <a:ea typeface="Lato"/>
                <a:cs typeface="Lato"/>
              </a:rPr>
              <a:t>Best support Strategies</a:t>
            </a:r>
          </a:p>
        </p:txBody>
      </p:sp>
      <p:pic>
        <p:nvPicPr>
          <p:cNvPr id="30" name="Immagine 29">
            <a:extLst>
              <a:ext uri="{FF2B5EF4-FFF2-40B4-BE49-F238E27FC236}">
                <a16:creationId xmlns:a16="http://schemas.microsoft.com/office/drawing/2014/main" id="{7DF1CCF7-1A1F-568A-BBCA-95D3553776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88565" y="3637312"/>
            <a:ext cx="2387600" cy="2379970"/>
          </a:xfrm>
          <a:prstGeom prst="rect">
            <a:avLst/>
          </a:prstGeom>
        </p:spPr>
      </p:pic>
      <p:sp>
        <p:nvSpPr>
          <p:cNvPr id="31" name="Rettangolo 30">
            <a:extLst>
              <a:ext uri="{FF2B5EF4-FFF2-40B4-BE49-F238E27FC236}">
                <a16:creationId xmlns:a16="http://schemas.microsoft.com/office/drawing/2014/main" id="{8B542A3C-7FA2-8607-A3B1-F603DB66B546}"/>
              </a:ext>
            </a:extLst>
          </p:cNvPr>
          <p:cNvSpPr/>
          <p:nvPr/>
        </p:nvSpPr>
        <p:spPr>
          <a:xfrm>
            <a:off x="8788565" y="2574644"/>
            <a:ext cx="2553195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it-IT" sz="1450" b="1" dirty="0" err="1">
                <a:latin typeface="Lato"/>
                <a:ea typeface="Lato"/>
                <a:cs typeface="Lato"/>
              </a:rPr>
              <a:t>Pauses</a:t>
            </a:r>
            <a:r>
              <a:rPr lang="it-IT" sz="1450" b="1" dirty="0">
                <a:latin typeface="Lato"/>
                <a:ea typeface="Lato"/>
                <a:cs typeface="Lato"/>
              </a:rPr>
              <a:t> </a:t>
            </a:r>
            <a:r>
              <a:rPr lang="it-IT" sz="1450" b="1" dirty="0" err="1">
                <a:latin typeface="Lato"/>
                <a:ea typeface="Lato"/>
                <a:cs typeface="Lato"/>
              </a:rPr>
              <a:t>during</a:t>
            </a:r>
            <a:r>
              <a:rPr lang="it-IT" sz="1450" b="1" dirty="0">
                <a:latin typeface="Lato"/>
                <a:ea typeface="Lato"/>
                <a:cs typeface="Lato"/>
              </a:rPr>
              <a:t> </a:t>
            </a:r>
            <a:r>
              <a:rPr lang="it-IT" sz="1450" b="1" dirty="0" err="1">
                <a:latin typeface="Lato"/>
                <a:ea typeface="Lato"/>
                <a:cs typeface="Lato"/>
              </a:rPr>
              <a:t>lessons</a:t>
            </a:r>
            <a:endParaRPr lang="it-IT" sz="1450" b="1" dirty="0">
              <a:latin typeface="Lato"/>
              <a:ea typeface="Lato"/>
              <a:cs typeface="Lato"/>
            </a:endParaRPr>
          </a:p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it-IT" sz="1450" b="1" dirty="0" err="1">
                <a:latin typeface="Lato"/>
                <a:ea typeface="Lato"/>
                <a:cs typeface="Lato"/>
              </a:rPr>
              <a:t>Material</a:t>
            </a:r>
            <a:r>
              <a:rPr lang="it-IT" sz="1450" b="1" dirty="0">
                <a:latin typeface="Lato"/>
                <a:ea typeface="Lato"/>
                <a:cs typeface="Lato"/>
              </a:rPr>
              <a:t> </a:t>
            </a:r>
            <a:r>
              <a:rPr lang="it-IT" sz="1450" b="1" dirty="0" err="1">
                <a:latin typeface="Lato"/>
                <a:ea typeface="Lato"/>
                <a:cs typeface="Lato"/>
              </a:rPr>
              <a:t>availability</a:t>
            </a:r>
            <a:endParaRPr lang="it-IT" sz="1450" b="1" dirty="0">
              <a:latin typeface="Lato"/>
              <a:ea typeface="Lato"/>
              <a:cs typeface="Lato"/>
            </a:endParaRPr>
          </a:p>
          <a:p>
            <a:r>
              <a:rPr lang="it-IT" sz="1450" b="1" dirty="0">
                <a:latin typeface="Lato"/>
                <a:ea typeface="Lato"/>
                <a:cs typeface="Lato"/>
              </a:rPr>
              <a:t>(more </a:t>
            </a:r>
            <a:r>
              <a:rPr lang="it-IT" sz="1450" b="1" dirty="0" err="1">
                <a:latin typeface="Lato"/>
                <a:ea typeface="Lato"/>
                <a:cs typeface="Lato"/>
              </a:rPr>
              <a:t>useful</a:t>
            </a:r>
            <a:r>
              <a:rPr lang="it-IT" sz="1450" b="1" dirty="0">
                <a:latin typeface="Lato"/>
                <a:ea typeface="Lato"/>
                <a:cs typeface="Lato"/>
              </a:rPr>
              <a:t> </a:t>
            </a:r>
            <a:r>
              <a:rPr lang="it-IT" sz="1450" b="1" dirty="0" err="1">
                <a:latin typeface="Lato"/>
                <a:ea typeface="Lato"/>
                <a:cs typeface="Lato"/>
              </a:rPr>
              <a:t>than</a:t>
            </a:r>
            <a:r>
              <a:rPr lang="it-IT" sz="1450" b="1" dirty="0">
                <a:latin typeface="Lato"/>
                <a:ea typeface="Lato"/>
                <a:cs typeface="Lato"/>
              </a:rPr>
              <a:t> tools in </a:t>
            </a:r>
            <a:r>
              <a:rPr lang="it-IT" sz="1450" b="1" dirty="0" err="1">
                <a:latin typeface="Lato"/>
                <a:ea typeface="Lato"/>
                <a:cs typeface="Lato"/>
              </a:rPr>
              <a:t>average</a:t>
            </a:r>
            <a:r>
              <a:rPr lang="it-IT" sz="1450" b="1" dirty="0">
                <a:latin typeface="Lato"/>
                <a:ea typeface="Lato"/>
                <a:cs typeface="Lato"/>
              </a:rPr>
              <a:t>)</a:t>
            </a:r>
          </a:p>
        </p:txBody>
      </p:sp>
      <p:sp>
        <p:nvSpPr>
          <p:cNvPr id="32" name="Rettangolo 31">
            <a:extLst>
              <a:ext uri="{FF2B5EF4-FFF2-40B4-BE49-F238E27FC236}">
                <a16:creationId xmlns:a16="http://schemas.microsoft.com/office/drawing/2014/main" id="{3DD1F1A5-1BBE-0714-81DF-348C79453889}"/>
              </a:ext>
            </a:extLst>
          </p:cNvPr>
          <p:cNvSpPr/>
          <p:nvPr/>
        </p:nvSpPr>
        <p:spPr>
          <a:xfrm>
            <a:off x="4594210" y="2269469"/>
            <a:ext cx="304977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800" b="1" i="1" u="sng" dirty="0">
                <a:latin typeface="Lato"/>
                <a:ea typeface="Lato"/>
                <a:cs typeface="Lato"/>
              </a:rPr>
              <a:t>Best support Tools</a:t>
            </a:r>
          </a:p>
        </p:txBody>
      </p:sp>
      <p:sp>
        <p:nvSpPr>
          <p:cNvPr id="33" name="Rettangolo 32">
            <a:extLst>
              <a:ext uri="{FF2B5EF4-FFF2-40B4-BE49-F238E27FC236}">
                <a16:creationId xmlns:a16="http://schemas.microsoft.com/office/drawing/2014/main" id="{8AEA82A9-8DC5-6A5B-0942-6D39514195A2}"/>
              </a:ext>
            </a:extLst>
          </p:cNvPr>
          <p:cNvSpPr/>
          <p:nvPr/>
        </p:nvSpPr>
        <p:spPr>
          <a:xfrm>
            <a:off x="764461" y="2263282"/>
            <a:ext cx="304977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800" b="1" i="1" u="sng" dirty="0">
                <a:latin typeface="Lato"/>
                <a:ea typeface="Lato"/>
                <a:cs typeface="Lato"/>
              </a:rPr>
              <a:t>Greater Issues </a:t>
            </a:r>
            <a:r>
              <a:rPr lang="it-IT" sz="1800" b="1" i="1" u="sng" dirty="0" err="1">
                <a:latin typeface="Lato"/>
                <a:ea typeface="Lato"/>
                <a:cs typeface="Lato"/>
              </a:rPr>
              <a:t>experienced</a:t>
            </a:r>
            <a:endParaRPr lang="it-IT" sz="1800" b="1" i="1" u="sng" dirty="0">
              <a:latin typeface="Lato"/>
              <a:ea typeface="Lato"/>
              <a:cs typeface="Lato"/>
            </a:endParaRPr>
          </a:p>
        </p:txBody>
      </p:sp>
      <p:sp>
        <p:nvSpPr>
          <p:cNvPr id="34" name="Rettangolo 33">
            <a:extLst>
              <a:ext uri="{FF2B5EF4-FFF2-40B4-BE49-F238E27FC236}">
                <a16:creationId xmlns:a16="http://schemas.microsoft.com/office/drawing/2014/main" id="{96AC1B3D-E2D3-C6C4-21CD-A2B5DFF2BEBE}"/>
              </a:ext>
            </a:extLst>
          </p:cNvPr>
          <p:cNvSpPr/>
          <p:nvPr/>
        </p:nvSpPr>
        <p:spPr>
          <a:xfrm>
            <a:off x="1138353" y="2550202"/>
            <a:ext cx="2553195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it-IT" sz="1450" b="1" dirty="0" err="1">
                <a:latin typeface="Lato"/>
                <a:ea typeface="Lato"/>
                <a:cs typeface="Lato"/>
              </a:rPr>
              <a:t>Concentration</a:t>
            </a:r>
            <a:endParaRPr lang="it-IT" sz="1450" b="1" dirty="0">
              <a:latin typeface="Lato"/>
              <a:ea typeface="Lato"/>
              <a:cs typeface="Lato"/>
            </a:endParaRPr>
          </a:p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it-IT" sz="1450" b="1" dirty="0" err="1">
                <a:latin typeface="Lato"/>
                <a:ea typeface="Lato"/>
                <a:cs typeface="Lato"/>
              </a:rPr>
              <a:t>Memorization</a:t>
            </a:r>
            <a:endParaRPr lang="it-IT" sz="1450" b="1" dirty="0">
              <a:latin typeface="Lato"/>
              <a:ea typeface="Lato"/>
              <a:cs typeface="Lato"/>
            </a:endParaRPr>
          </a:p>
          <a:p>
            <a:r>
              <a:rPr lang="it-IT" sz="1450" b="1" dirty="0">
                <a:latin typeface="Lato"/>
                <a:ea typeface="Lato"/>
                <a:cs typeface="Lato"/>
              </a:rPr>
              <a:t>(</a:t>
            </a:r>
            <a:r>
              <a:rPr lang="it-IT" sz="1450" b="1" dirty="0" err="1">
                <a:latin typeface="Lato"/>
                <a:ea typeface="Lato"/>
                <a:cs typeface="Lato"/>
              </a:rPr>
              <a:t>average</a:t>
            </a:r>
            <a:r>
              <a:rPr lang="it-IT" sz="1450" b="1" dirty="0">
                <a:latin typeface="Lato"/>
                <a:ea typeface="Lato"/>
                <a:cs typeface="Lato"/>
              </a:rPr>
              <a:t> vote: </a:t>
            </a:r>
            <a:r>
              <a:rPr lang="it-IT" sz="1450" b="1" dirty="0" err="1">
                <a:latin typeface="Lato"/>
                <a:ea typeface="Lato"/>
                <a:cs typeface="Lato"/>
              </a:rPr>
              <a:t>around</a:t>
            </a:r>
            <a:r>
              <a:rPr lang="it-IT" sz="1450" b="1" dirty="0">
                <a:latin typeface="Lato"/>
                <a:ea typeface="Lato"/>
                <a:cs typeface="Lato"/>
              </a:rPr>
              <a:t> 3,5 on a 0 to 5 range)</a:t>
            </a:r>
          </a:p>
        </p:txBody>
      </p:sp>
      <p:sp>
        <p:nvSpPr>
          <p:cNvPr id="35" name="Rettangolo 34">
            <a:extLst>
              <a:ext uri="{FF2B5EF4-FFF2-40B4-BE49-F238E27FC236}">
                <a16:creationId xmlns:a16="http://schemas.microsoft.com/office/drawing/2014/main" id="{E0F85194-BD79-0F15-FD19-A6BAA83B3F38}"/>
              </a:ext>
            </a:extLst>
          </p:cNvPr>
          <p:cNvSpPr/>
          <p:nvPr/>
        </p:nvSpPr>
        <p:spPr>
          <a:xfrm>
            <a:off x="4928823" y="2561388"/>
            <a:ext cx="2553195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it-IT" sz="1450" b="1" dirty="0" err="1">
                <a:latin typeface="Lato"/>
                <a:ea typeface="Lato"/>
                <a:cs typeface="Lato"/>
              </a:rPr>
              <a:t>Schemes</a:t>
            </a:r>
            <a:r>
              <a:rPr lang="it-IT" sz="1450" b="1" dirty="0">
                <a:latin typeface="Lato"/>
                <a:ea typeface="Lato"/>
                <a:cs typeface="Lato"/>
              </a:rPr>
              <a:t>, </a:t>
            </a:r>
            <a:r>
              <a:rPr lang="it-IT" sz="1450" b="1" dirty="0" err="1">
                <a:latin typeface="Lato"/>
                <a:ea typeface="Lato"/>
                <a:cs typeface="Lato"/>
              </a:rPr>
              <a:t>Summaries</a:t>
            </a:r>
            <a:r>
              <a:rPr lang="it-IT" sz="1450" b="1" dirty="0">
                <a:latin typeface="Lato"/>
                <a:ea typeface="Lato"/>
                <a:cs typeface="Lato"/>
              </a:rPr>
              <a:t> and </a:t>
            </a:r>
            <a:r>
              <a:rPr lang="it-IT" sz="1450" b="1" dirty="0" err="1">
                <a:latin typeface="Lato"/>
                <a:ea typeface="Lato"/>
                <a:cs typeface="Lato"/>
              </a:rPr>
              <a:t>conceptual</a:t>
            </a:r>
            <a:r>
              <a:rPr lang="it-IT" sz="1450" b="1" dirty="0">
                <a:latin typeface="Lato"/>
                <a:ea typeface="Lato"/>
                <a:cs typeface="Lato"/>
              </a:rPr>
              <a:t> </a:t>
            </a:r>
            <a:r>
              <a:rPr lang="it-IT" sz="1450" b="1" dirty="0" err="1">
                <a:latin typeface="Lato"/>
                <a:ea typeface="Lato"/>
                <a:cs typeface="Lato"/>
              </a:rPr>
              <a:t>maps</a:t>
            </a:r>
            <a:endParaRPr lang="it-IT" sz="1450" b="1" dirty="0">
              <a:latin typeface="Lato"/>
              <a:ea typeface="Lato"/>
              <a:cs typeface="Lato"/>
            </a:endParaRPr>
          </a:p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it-IT" sz="1450" b="1" dirty="0">
                <a:latin typeface="Lato"/>
                <a:ea typeface="Lato"/>
                <a:cs typeface="Lato"/>
              </a:rPr>
              <a:t>Clear layout of the study </a:t>
            </a:r>
            <a:r>
              <a:rPr lang="it-IT" sz="1450" b="1" dirty="0" err="1">
                <a:latin typeface="Lato"/>
                <a:ea typeface="Lato"/>
                <a:cs typeface="Lato"/>
              </a:rPr>
              <a:t>material</a:t>
            </a:r>
            <a:endParaRPr lang="it-IT" sz="1450" b="1" dirty="0">
              <a:latin typeface="Lato"/>
              <a:ea typeface="Lato"/>
              <a:cs typeface="Lato"/>
            </a:endParaRPr>
          </a:p>
        </p:txBody>
      </p:sp>
      <p:cxnSp>
        <p:nvCxnSpPr>
          <p:cNvPr id="36" name="Connettore diritto 35">
            <a:extLst>
              <a:ext uri="{FF2B5EF4-FFF2-40B4-BE49-F238E27FC236}">
                <a16:creationId xmlns:a16="http://schemas.microsoft.com/office/drawing/2014/main" id="{84519CE9-5C89-1FD5-7CAA-FCB79D962742}"/>
              </a:ext>
            </a:extLst>
          </p:cNvPr>
          <p:cNvCxnSpPr>
            <a:cxnSpLocks/>
          </p:cNvCxnSpPr>
          <p:nvPr/>
        </p:nvCxnSpPr>
        <p:spPr>
          <a:xfrm>
            <a:off x="4875778" y="4131953"/>
            <a:ext cx="0" cy="938256"/>
          </a:xfrm>
          <a:prstGeom prst="line">
            <a:avLst/>
          </a:prstGeom>
          <a:ln w="31750">
            <a:solidFill>
              <a:srgbClr val="9ABA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nettore diritto 36">
            <a:extLst>
              <a:ext uri="{FF2B5EF4-FFF2-40B4-BE49-F238E27FC236}">
                <a16:creationId xmlns:a16="http://schemas.microsoft.com/office/drawing/2014/main" id="{E981EEDA-852A-ED82-8CE9-D7B8F50C5680}"/>
              </a:ext>
            </a:extLst>
          </p:cNvPr>
          <p:cNvCxnSpPr/>
          <p:nvPr/>
        </p:nvCxnSpPr>
        <p:spPr>
          <a:xfrm>
            <a:off x="7186629" y="4133741"/>
            <a:ext cx="0" cy="469267"/>
          </a:xfrm>
          <a:prstGeom prst="line">
            <a:avLst/>
          </a:prstGeom>
          <a:ln w="31750">
            <a:solidFill>
              <a:srgbClr val="9ABA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nettore diritto 37">
            <a:extLst>
              <a:ext uri="{FF2B5EF4-FFF2-40B4-BE49-F238E27FC236}">
                <a16:creationId xmlns:a16="http://schemas.microsoft.com/office/drawing/2014/main" id="{39BC5BCB-09D8-384B-1342-0A6034C7C222}"/>
              </a:ext>
            </a:extLst>
          </p:cNvPr>
          <p:cNvCxnSpPr>
            <a:cxnSpLocks/>
          </p:cNvCxnSpPr>
          <p:nvPr/>
        </p:nvCxnSpPr>
        <p:spPr>
          <a:xfrm>
            <a:off x="4872990" y="4131953"/>
            <a:ext cx="2316428" cy="9540"/>
          </a:xfrm>
          <a:prstGeom prst="line">
            <a:avLst/>
          </a:prstGeom>
          <a:ln w="31750">
            <a:solidFill>
              <a:srgbClr val="9ABA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nettore diritto 38">
            <a:extLst>
              <a:ext uri="{FF2B5EF4-FFF2-40B4-BE49-F238E27FC236}">
                <a16:creationId xmlns:a16="http://schemas.microsoft.com/office/drawing/2014/main" id="{42D6B033-B10D-523D-749A-866A4BC8CF43}"/>
              </a:ext>
            </a:extLst>
          </p:cNvPr>
          <p:cNvCxnSpPr>
            <a:cxnSpLocks/>
          </p:cNvCxnSpPr>
          <p:nvPr/>
        </p:nvCxnSpPr>
        <p:spPr>
          <a:xfrm>
            <a:off x="4872720" y="5070209"/>
            <a:ext cx="1560497" cy="0"/>
          </a:xfrm>
          <a:prstGeom prst="line">
            <a:avLst/>
          </a:prstGeom>
          <a:ln w="31750">
            <a:solidFill>
              <a:srgbClr val="9ABA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nettore diritto 39">
            <a:extLst>
              <a:ext uri="{FF2B5EF4-FFF2-40B4-BE49-F238E27FC236}">
                <a16:creationId xmlns:a16="http://schemas.microsoft.com/office/drawing/2014/main" id="{A6A2C1E4-C0E2-CA81-D8EE-5C6255CACD38}"/>
              </a:ext>
            </a:extLst>
          </p:cNvPr>
          <p:cNvCxnSpPr>
            <a:cxnSpLocks/>
          </p:cNvCxnSpPr>
          <p:nvPr/>
        </p:nvCxnSpPr>
        <p:spPr>
          <a:xfrm>
            <a:off x="6433217" y="4600942"/>
            <a:ext cx="0" cy="469267"/>
          </a:xfrm>
          <a:prstGeom prst="line">
            <a:avLst/>
          </a:prstGeom>
          <a:ln w="31750">
            <a:solidFill>
              <a:srgbClr val="9ABA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onnettore diritto 40">
            <a:extLst>
              <a:ext uri="{FF2B5EF4-FFF2-40B4-BE49-F238E27FC236}">
                <a16:creationId xmlns:a16="http://schemas.microsoft.com/office/drawing/2014/main" id="{C04F9E52-0A64-0368-62BF-02A21E8BE100}"/>
              </a:ext>
            </a:extLst>
          </p:cNvPr>
          <p:cNvCxnSpPr>
            <a:cxnSpLocks/>
          </p:cNvCxnSpPr>
          <p:nvPr/>
        </p:nvCxnSpPr>
        <p:spPr>
          <a:xfrm>
            <a:off x="6433217" y="4601219"/>
            <a:ext cx="756201" cy="0"/>
          </a:xfrm>
          <a:prstGeom prst="line">
            <a:avLst/>
          </a:prstGeom>
          <a:ln w="25400">
            <a:solidFill>
              <a:srgbClr val="9ABA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42" name="Input penna 41">
                <a:extLst>
                  <a:ext uri="{FF2B5EF4-FFF2-40B4-BE49-F238E27FC236}">
                    <a16:creationId xmlns:a16="http://schemas.microsoft.com/office/drawing/2014/main" id="{B6BDC7B2-1E5A-34D4-E131-A4F497E03E0D}"/>
                  </a:ext>
                </a:extLst>
              </p14:cNvPr>
              <p14:cNvContentPartPr/>
              <p14:nvPr/>
            </p14:nvContentPartPr>
            <p14:xfrm>
              <a:off x="4859543" y="3627628"/>
              <a:ext cx="1568160" cy="468000"/>
            </p14:xfrm>
          </p:contentPart>
        </mc:Choice>
        <mc:Fallback xmlns="">
          <p:pic>
            <p:nvPicPr>
              <p:cNvPr id="42" name="Input penna 41">
                <a:extLst>
                  <a:ext uri="{FF2B5EF4-FFF2-40B4-BE49-F238E27FC236}">
                    <a16:creationId xmlns:a16="http://schemas.microsoft.com/office/drawing/2014/main" id="{B6BDC7B2-1E5A-34D4-E131-A4F497E03E0D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823543" y="3591656"/>
                <a:ext cx="1639800" cy="53958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43" name="Input penna 42">
                <a:extLst>
                  <a:ext uri="{FF2B5EF4-FFF2-40B4-BE49-F238E27FC236}">
                    <a16:creationId xmlns:a16="http://schemas.microsoft.com/office/drawing/2014/main" id="{289ACD86-9539-C06D-9FB7-AF5FAF459C29}"/>
                  </a:ext>
                </a:extLst>
              </p14:cNvPr>
              <p14:cNvContentPartPr/>
              <p14:nvPr/>
            </p14:nvContentPartPr>
            <p14:xfrm>
              <a:off x="4860263" y="3735268"/>
              <a:ext cx="33120" cy="333360"/>
            </p14:xfrm>
          </p:contentPart>
        </mc:Choice>
        <mc:Fallback xmlns="">
          <p:pic>
            <p:nvPicPr>
              <p:cNvPr id="43" name="Input penna 42">
                <a:extLst>
                  <a:ext uri="{FF2B5EF4-FFF2-40B4-BE49-F238E27FC236}">
                    <a16:creationId xmlns:a16="http://schemas.microsoft.com/office/drawing/2014/main" id="{289ACD86-9539-C06D-9FB7-AF5FAF459C29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4824650" y="3699268"/>
                <a:ext cx="103990" cy="405000"/>
              </a:xfrm>
              <a:prstGeom prst="rect">
                <a:avLst/>
              </a:prstGeom>
            </p:spPr>
          </p:pic>
        </mc:Fallback>
      </mc:AlternateContent>
      <p:grpSp>
        <p:nvGrpSpPr>
          <p:cNvPr id="44" name="Gruppo 43">
            <a:extLst>
              <a:ext uri="{FF2B5EF4-FFF2-40B4-BE49-F238E27FC236}">
                <a16:creationId xmlns:a16="http://schemas.microsoft.com/office/drawing/2014/main" id="{40B18911-4D84-DF08-9184-EA8CE75C12F2}"/>
              </a:ext>
            </a:extLst>
          </p:cNvPr>
          <p:cNvGrpSpPr/>
          <p:nvPr/>
        </p:nvGrpSpPr>
        <p:grpSpPr>
          <a:xfrm>
            <a:off x="4866383" y="4073308"/>
            <a:ext cx="29880" cy="18000"/>
            <a:chOff x="4570961" y="4073308"/>
            <a:chExt cx="29880" cy="180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45" name="Input penna 44">
                  <a:extLst>
                    <a:ext uri="{FF2B5EF4-FFF2-40B4-BE49-F238E27FC236}">
                      <a16:creationId xmlns:a16="http://schemas.microsoft.com/office/drawing/2014/main" id="{859F1666-B791-37C5-F852-53C9F6B7C96A}"/>
                    </a:ext>
                  </a:extLst>
                </p14:cNvPr>
                <p14:cNvContentPartPr/>
                <p14:nvPr/>
              </p14:nvContentPartPr>
              <p14:xfrm>
                <a:off x="4570961" y="4080868"/>
                <a:ext cx="8280" cy="10440"/>
              </p14:xfrm>
            </p:contentPart>
          </mc:Choice>
          <mc:Fallback xmlns="">
            <p:pic>
              <p:nvPicPr>
                <p:cNvPr id="52" name="Input penna 51">
                  <a:extLst>
                    <a:ext uri="{FF2B5EF4-FFF2-40B4-BE49-F238E27FC236}">
                      <a16:creationId xmlns:a16="http://schemas.microsoft.com/office/drawing/2014/main" id="{447C1ECE-551E-47D2-77BE-E18A88B3B801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4535321" y="4044868"/>
                  <a:ext cx="79920" cy="82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46" name="Input penna 45">
                  <a:extLst>
                    <a:ext uri="{FF2B5EF4-FFF2-40B4-BE49-F238E27FC236}">
                      <a16:creationId xmlns:a16="http://schemas.microsoft.com/office/drawing/2014/main" id="{0C09156B-F213-D997-C00A-539101BD80C0}"/>
                    </a:ext>
                  </a:extLst>
                </p14:cNvPr>
                <p14:cNvContentPartPr/>
                <p14:nvPr/>
              </p14:nvContentPartPr>
              <p14:xfrm>
                <a:off x="4582481" y="4079788"/>
                <a:ext cx="6120" cy="1800"/>
              </p14:xfrm>
            </p:contentPart>
          </mc:Choice>
          <mc:Fallback xmlns="">
            <p:pic>
              <p:nvPicPr>
                <p:cNvPr id="53" name="Input penna 52">
                  <a:extLst>
                    <a:ext uri="{FF2B5EF4-FFF2-40B4-BE49-F238E27FC236}">
                      <a16:creationId xmlns:a16="http://schemas.microsoft.com/office/drawing/2014/main" id="{EF576B2E-B42F-EA6E-6CC7-3B3598CE57CE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4546841" y="4044148"/>
                  <a:ext cx="77760" cy="73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47" name="Input penna 46">
                  <a:extLst>
                    <a:ext uri="{FF2B5EF4-FFF2-40B4-BE49-F238E27FC236}">
                      <a16:creationId xmlns:a16="http://schemas.microsoft.com/office/drawing/2014/main" id="{4C54284E-B66D-62AC-ABA4-4E446FE46706}"/>
                    </a:ext>
                  </a:extLst>
                </p14:cNvPr>
                <p14:cNvContentPartPr/>
                <p14:nvPr/>
              </p14:nvContentPartPr>
              <p14:xfrm>
                <a:off x="4597961" y="4073308"/>
                <a:ext cx="2880" cy="1440"/>
              </p14:xfrm>
            </p:contentPart>
          </mc:Choice>
          <mc:Fallback xmlns="">
            <p:pic>
              <p:nvPicPr>
                <p:cNvPr id="54" name="Input penna 53">
                  <a:extLst>
                    <a:ext uri="{FF2B5EF4-FFF2-40B4-BE49-F238E27FC236}">
                      <a16:creationId xmlns:a16="http://schemas.microsoft.com/office/drawing/2014/main" id="{CDE09C94-5B9C-308D-3689-69CEF0E7FEF5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4562321" y="4037668"/>
                  <a:ext cx="74520" cy="7308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34023884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2000">
              <a:schemeClr val="accent4">
                <a:lumMod val="20000"/>
                <a:lumOff val="80000"/>
              </a:schemeClr>
            </a:gs>
            <a:gs pos="58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60000"/>
                <a:lumOff val="4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1030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33" name="Freeform: Shape 1032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35" name="Rectangle 1034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7" name="Rectangle 1036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9" name="Freeform: Shape 1038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041" name="Isosceles Triangle 1040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Immagine che contiene testo&#10;&#10;Descrizione generata automaticamente">
            <a:extLst>
              <a:ext uri="{FF2B5EF4-FFF2-40B4-BE49-F238E27FC236}">
                <a16:creationId xmlns:a16="http://schemas.microsoft.com/office/drawing/2014/main" id="{FAF5A276-37A0-3B61-4DF8-0C24EA8EBC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54" t="24827" r="8766" b="28963"/>
          <a:stretch/>
        </p:blipFill>
        <p:spPr bwMode="auto">
          <a:xfrm>
            <a:off x="-4" y="11864"/>
            <a:ext cx="2266014" cy="842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43" name="Isosceles Triangle 1042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8984C5EC-9FAE-A577-4AFD-2F08009DE0E1}"/>
              </a:ext>
            </a:extLst>
          </p:cNvPr>
          <p:cNvSpPr txBox="1"/>
          <p:nvPr/>
        </p:nvSpPr>
        <p:spPr>
          <a:xfrm>
            <a:off x="9530939" y="3937"/>
            <a:ext cx="2684792" cy="861774"/>
          </a:xfrm>
          <a:prstGeom prst="rect">
            <a:avLst/>
          </a:prstGeom>
          <a:noFill/>
          <a:effectLst/>
        </p:spPr>
        <p:txBody>
          <a:bodyPr wrap="square" rtlCol="0">
            <a:spAutoFit/>
            <a:scene3d>
              <a:camera prst="orthographicFront">
                <a:rot lat="300000" lon="900000" rev="0"/>
              </a:camera>
              <a:lightRig rig="threePt" dir="t"/>
            </a:scene3d>
            <a:sp3d extrusionH="57150">
              <a:bevelT h="38100" prst="artDeco"/>
              <a:bevelB w="6350" h="25400"/>
            </a:sp3d>
          </a:bodyPr>
          <a:lstStyle/>
          <a:p>
            <a:pPr algn="ctr"/>
            <a:r>
              <a:rPr lang="it-IT" sz="3200" b="1" i="1" dirty="0">
                <a:ln w="12700">
                  <a:solidFill>
                    <a:schemeClr val="tx1"/>
                  </a:solidFill>
                </a:ln>
                <a:gradFill flip="none" rotWithShape="1">
                  <a:gsLst>
                    <a:gs pos="17000">
                      <a:schemeClr val="bg1">
                        <a:lumMod val="75000"/>
                      </a:schemeClr>
                    </a:gs>
                    <a:gs pos="100000">
                      <a:srgbClr val="3E69C0"/>
                    </a:gs>
                    <a:gs pos="0">
                      <a:srgbClr val="3E69C0"/>
                    </a:gs>
                    <a:gs pos="75000">
                      <a:srgbClr val="DFCF9E"/>
                    </a:gs>
                    <a:gs pos="49000">
                      <a:srgbClr val="FFDE7C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effectLst>
                  <a:glow rad="254000">
                    <a:schemeClr val="bg1"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50800" stA="20000" endPos="32000" dir="5400000" sy="-100000" algn="bl" rotWithShape="0"/>
                </a:effectLst>
                <a:latin typeface="Avenir Next LT Pro" panose="020B0504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VRAILEXIA</a:t>
            </a:r>
          </a:p>
          <a:p>
            <a:pPr algn="ctr">
              <a:lnSpc>
                <a:spcPct val="90000"/>
              </a:lnSpc>
            </a:pPr>
            <a:r>
              <a:rPr lang="it-IT" sz="2000" b="1" i="1" dirty="0">
                <a:ln w="12700">
                  <a:solidFill>
                    <a:schemeClr val="tx1"/>
                  </a:solidFill>
                </a:ln>
                <a:gradFill flip="none" rotWithShape="1">
                  <a:gsLst>
                    <a:gs pos="17000">
                      <a:schemeClr val="bg1">
                        <a:lumMod val="75000"/>
                      </a:schemeClr>
                    </a:gs>
                    <a:gs pos="100000">
                      <a:srgbClr val="3E69C0"/>
                    </a:gs>
                    <a:gs pos="0">
                      <a:srgbClr val="3E69C0"/>
                    </a:gs>
                    <a:gs pos="75000">
                      <a:srgbClr val="DFCF9E"/>
                    </a:gs>
                    <a:gs pos="49000">
                      <a:srgbClr val="FFDE7C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effectLst>
                  <a:glow rad="254000">
                    <a:schemeClr val="bg1"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50800" stA="20000" endPos="32000" dir="5400000" sy="-100000" algn="bl" rotWithShape="0"/>
                </a:effectLst>
                <a:latin typeface="Avenir Next LT Pro" panose="020B0504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PROJECT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F7FE33C3-8A7D-96F3-F863-8F3EFF5F1B51}"/>
              </a:ext>
            </a:extLst>
          </p:cNvPr>
          <p:cNvSpPr txBox="1"/>
          <p:nvPr/>
        </p:nvSpPr>
        <p:spPr>
          <a:xfrm>
            <a:off x="-23731" y="372846"/>
            <a:ext cx="12192000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5000" b="1" dirty="0">
                <a:ln w="25400">
                  <a:solidFill>
                    <a:schemeClr val="tx1"/>
                  </a:solidFill>
                </a:ln>
                <a:solidFill>
                  <a:srgbClr val="91B578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50800" stA="20000" endPos="32000" dir="5400000" sy="-100000" algn="bl" rotWithShape="0"/>
                </a:effectLst>
                <a:latin typeface="Avenir Next LT Pro" panose="020B0504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PRELIMINARY RESULTS</a:t>
            </a:r>
            <a:endParaRPr lang="it-IT" sz="8000" b="1" dirty="0">
              <a:ln w="25400">
                <a:solidFill>
                  <a:schemeClr val="tx1"/>
                </a:solidFill>
              </a:ln>
              <a:solidFill>
                <a:srgbClr val="91B578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  <a:reflection blurRad="50800" stA="20000" endPos="32000" dir="5400000" sy="-100000" algn="bl" rotWithShape="0"/>
              </a:effectLst>
              <a:latin typeface="Avenir Next LT Pro" panose="020B0504020202020204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8D6F3F86-9345-3AEF-2337-847CA9B41D22}"/>
              </a:ext>
            </a:extLst>
          </p:cNvPr>
          <p:cNvSpPr txBox="1"/>
          <p:nvPr/>
        </p:nvSpPr>
        <p:spPr>
          <a:xfrm>
            <a:off x="-71193" y="1290379"/>
            <a:ext cx="1223946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4000" b="1" u="sng" dirty="0">
                <a:latin typeface="Avenir Next LT Pro" panose="020B0504020202020204" pitchFamily="34" charset="0"/>
              </a:rPr>
              <a:t>Students Clustering and Profiling</a:t>
            </a:r>
          </a:p>
        </p:txBody>
      </p:sp>
      <p:pic>
        <p:nvPicPr>
          <p:cNvPr id="20" name="Immagine 19">
            <a:extLst>
              <a:ext uri="{FF2B5EF4-FFF2-40B4-BE49-F238E27FC236}">
                <a16:creationId xmlns:a16="http://schemas.microsoft.com/office/drawing/2014/main" id="{06E053CC-D832-2389-13C5-12325FA101D0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93" t="1394"/>
          <a:stretch/>
        </p:blipFill>
        <p:spPr>
          <a:xfrm>
            <a:off x="494083" y="2590588"/>
            <a:ext cx="6377989" cy="3405444"/>
          </a:xfrm>
          <a:prstGeom prst="rect">
            <a:avLst/>
          </a:prstGeom>
          <a:ln w="76200">
            <a:noFill/>
          </a:ln>
        </p:spPr>
      </p:pic>
      <p:sp>
        <p:nvSpPr>
          <p:cNvPr id="22" name="Freccia giù 31">
            <a:extLst>
              <a:ext uri="{FF2B5EF4-FFF2-40B4-BE49-F238E27FC236}">
                <a16:creationId xmlns:a16="http://schemas.microsoft.com/office/drawing/2014/main" id="{8BCEE5FF-65DB-CD87-60DE-D069EE1B1FF1}"/>
              </a:ext>
            </a:extLst>
          </p:cNvPr>
          <p:cNvSpPr/>
          <p:nvPr/>
        </p:nvSpPr>
        <p:spPr>
          <a:xfrm rot="16200000">
            <a:off x="7363609" y="3492572"/>
            <a:ext cx="293719" cy="782055"/>
          </a:xfrm>
          <a:prstGeom prst="downArrow">
            <a:avLst>
              <a:gd name="adj1" fmla="val 50000"/>
              <a:gd name="adj2" fmla="val 58490"/>
            </a:avLst>
          </a:prstGeom>
          <a:solidFill>
            <a:srgbClr val="C3D79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4" name="Rettangolo arrotondato 32">
            <a:extLst>
              <a:ext uri="{FF2B5EF4-FFF2-40B4-BE49-F238E27FC236}">
                <a16:creationId xmlns:a16="http://schemas.microsoft.com/office/drawing/2014/main" id="{34DF0251-BB74-E134-0490-591BC68AE462}"/>
              </a:ext>
            </a:extLst>
          </p:cNvPr>
          <p:cNvSpPr/>
          <p:nvPr/>
        </p:nvSpPr>
        <p:spPr>
          <a:xfrm>
            <a:off x="8336006" y="2622008"/>
            <a:ext cx="3113778" cy="2803164"/>
          </a:xfrm>
          <a:prstGeom prst="roundRect">
            <a:avLst/>
          </a:prstGeom>
          <a:solidFill>
            <a:srgbClr val="9ABA5C">
              <a:alpha val="70000"/>
            </a:srgb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3200" b="1" dirty="0" err="1">
                <a:solidFill>
                  <a:schemeClr val="tx1"/>
                </a:solidFill>
                <a:latin typeface="Avenir Next LT Pro" panose="020B0504020202020204" pitchFamily="34" charset="0"/>
                <a:ea typeface="Lato"/>
                <a:cs typeface="Lato"/>
                <a:sym typeface="Lato"/>
              </a:rPr>
              <a:t>Detection</a:t>
            </a:r>
            <a:r>
              <a:rPr lang="it-IT" sz="3200" b="1" dirty="0">
                <a:solidFill>
                  <a:schemeClr val="tx1"/>
                </a:solidFill>
                <a:latin typeface="Avenir Next LT Pro" panose="020B0504020202020204" pitchFamily="34" charset="0"/>
                <a:ea typeface="Lato"/>
                <a:cs typeface="Lato"/>
                <a:sym typeface="Lato"/>
              </a:rPr>
              <a:t> of</a:t>
            </a:r>
          </a:p>
          <a:p>
            <a:pPr algn="ctr"/>
            <a:r>
              <a:rPr lang="it-IT" sz="4000" b="1" dirty="0">
                <a:solidFill>
                  <a:schemeClr val="tx1"/>
                </a:solidFill>
                <a:latin typeface="Avenir Next LT Pro" panose="020B0504020202020204" pitchFamily="34" charset="0"/>
                <a:ea typeface="Lato"/>
                <a:cs typeface="Lato"/>
                <a:sym typeface="Lato"/>
              </a:rPr>
              <a:t>6</a:t>
            </a:r>
          </a:p>
          <a:p>
            <a:pPr algn="ctr"/>
            <a:r>
              <a:rPr lang="it-IT" sz="2800" b="1" dirty="0" err="1">
                <a:solidFill>
                  <a:schemeClr val="tx1"/>
                </a:solidFill>
                <a:latin typeface="Avenir Next LT Pro" panose="020B0504020202020204" pitchFamily="34" charset="0"/>
                <a:ea typeface="Lato"/>
                <a:cs typeface="Lato"/>
                <a:sym typeface="Lato"/>
              </a:rPr>
              <a:t>typological</a:t>
            </a:r>
            <a:r>
              <a:rPr lang="it-IT" sz="2800" b="1" dirty="0">
                <a:solidFill>
                  <a:schemeClr val="tx1"/>
                </a:solidFill>
                <a:latin typeface="Avenir Next LT Pro" panose="020B0504020202020204" pitchFamily="34" charset="0"/>
                <a:ea typeface="Lato"/>
                <a:cs typeface="Lato"/>
                <a:sym typeface="Lato"/>
              </a:rPr>
              <a:t> groups</a:t>
            </a:r>
            <a:endParaRPr lang="it-IT" sz="2400" dirty="0">
              <a:solidFill>
                <a:schemeClr val="tx1"/>
              </a:solidFill>
              <a:latin typeface="Avenir Next LT Pro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571937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2000">
              <a:schemeClr val="accent4">
                <a:lumMod val="20000"/>
                <a:lumOff val="80000"/>
              </a:schemeClr>
            </a:gs>
            <a:gs pos="58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60000"/>
                <a:lumOff val="4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1030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33" name="Freeform: Shape 1032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35" name="Rectangle 1034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7" name="Rectangle 1036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9" name="Freeform: Shape 1038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041" name="Isosceles Triangle 1040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Immagine che contiene testo&#10;&#10;Descrizione generata automaticamente">
            <a:extLst>
              <a:ext uri="{FF2B5EF4-FFF2-40B4-BE49-F238E27FC236}">
                <a16:creationId xmlns:a16="http://schemas.microsoft.com/office/drawing/2014/main" id="{FAF5A276-37A0-3B61-4DF8-0C24EA8EBC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54" t="24827" r="8766" b="28963"/>
          <a:stretch/>
        </p:blipFill>
        <p:spPr bwMode="auto">
          <a:xfrm>
            <a:off x="-4" y="11864"/>
            <a:ext cx="2266014" cy="842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43" name="Isosceles Triangle 1042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8984C5EC-9FAE-A577-4AFD-2F08009DE0E1}"/>
              </a:ext>
            </a:extLst>
          </p:cNvPr>
          <p:cNvSpPr txBox="1"/>
          <p:nvPr/>
        </p:nvSpPr>
        <p:spPr>
          <a:xfrm>
            <a:off x="9530939" y="3937"/>
            <a:ext cx="2684792" cy="861774"/>
          </a:xfrm>
          <a:prstGeom prst="rect">
            <a:avLst/>
          </a:prstGeom>
          <a:noFill/>
          <a:effectLst/>
        </p:spPr>
        <p:txBody>
          <a:bodyPr wrap="square" rtlCol="0">
            <a:spAutoFit/>
            <a:scene3d>
              <a:camera prst="orthographicFront">
                <a:rot lat="300000" lon="900000" rev="0"/>
              </a:camera>
              <a:lightRig rig="threePt" dir="t"/>
            </a:scene3d>
            <a:sp3d extrusionH="57150">
              <a:bevelT h="38100" prst="artDeco"/>
              <a:bevelB w="6350" h="25400"/>
            </a:sp3d>
          </a:bodyPr>
          <a:lstStyle/>
          <a:p>
            <a:pPr algn="ctr"/>
            <a:r>
              <a:rPr lang="it-IT" sz="3200" b="1" i="1" dirty="0">
                <a:ln w="12700">
                  <a:solidFill>
                    <a:schemeClr val="tx1"/>
                  </a:solidFill>
                </a:ln>
                <a:gradFill flip="none" rotWithShape="1">
                  <a:gsLst>
                    <a:gs pos="17000">
                      <a:schemeClr val="bg1">
                        <a:lumMod val="75000"/>
                      </a:schemeClr>
                    </a:gs>
                    <a:gs pos="100000">
                      <a:srgbClr val="3E69C0"/>
                    </a:gs>
                    <a:gs pos="0">
                      <a:srgbClr val="3E69C0"/>
                    </a:gs>
                    <a:gs pos="75000">
                      <a:srgbClr val="DFCF9E"/>
                    </a:gs>
                    <a:gs pos="49000">
                      <a:srgbClr val="FFDE7C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effectLst>
                  <a:glow rad="254000">
                    <a:schemeClr val="bg1"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50800" stA="20000" endPos="32000" dir="5400000" sy="-100000" algn="bl" rotWithShape="0"/>
                </a:effectLst>
                <a:latin typeface="Avenir Next LT Pro" panose="020B0504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VRAILEXIA</a:t>
            </a:r>
          </a:p>
          <a:p>
            <a:pPr algn="ctr">
              <a:lnSpc>
                <a:spcPct val="90000"/>
              </a:lnSpc>
            </a:pPr>
            <a:r>
              <a:rPr lang="it-IT" sz="2000" b="1" i="1" dirty="0">
                <a:ln w="12700">
                  <a:solidFill>
                    <a:schemeClr val="tx1"/>
                  </a:solidFill>
                </a:ln>
                <a:gradFill flip="none" rotWithShape="1">
                  <a:gsLst>
                    <a:gs pos="17000">
                      <a:schemeClr val="bg1">
                        <a:lumMod val="75000"/>
                      </a:schemeClr>
                    </a:gs>
                    <a:gs pos="100000">
                      <a:srgbClr val="3E69C0"/>
                    </a:gs>
                    <a:gs pos="0">
                      <a:srgbClr val="3E69C0"/>
                    </a:gs>
                    <a:gs pos="75000">
                      <a:srgbClr val="DFCF9E"/>
                    </a:gs>
                    <a:gs pos="49000">
                      <a:srgbClr val="FFDE7C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effectLst>
                  <a:glow rad="254000">
                    <a:schemeClr val="bg1"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50800" stA="20000" endPos="32000" dir="5400000" sy="-100000" algn="bl" rotWithShape="0"/>
                </a:effectLst>
                <a:latin typeface="Avenir Next LT Pro" panose="020B0504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PROJECT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F7FE33C3-8A7D-96F3-F863-8F3EFF5F1B51}"/>
              </a:ext>
            </a:extLst>
          </p:cNvPr>
          <p:cNvSpPr txBox="1"/>
          <p:nvPr/>
        </p:nvSpPr>
        <p:spPr>
          <a:xfrm>
            <a:off x="-23731" y="372846"/>
            <a:ext cx="12192000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5000" b="1" dirty="0">
                <a:ln w="25400">
                  <a:solidFill>
                    <a:schemeClr val="tx1"/>
                  </a:solidFill>
                </a:ln>
                <a:solidFill>
                  <a:srgbClr val="91B578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50800" stA="20000" endPos="32000" dir="5400000" sy="-100000" algn="bl" rotWithShape="0"/>
                </a:effectLst>
                <a:latin typeface="Avenir Next LT Pro" panose="020B0504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PRELIMINARY RESULTS</a:t>
            </a:r>
            <a:endParaRPr lang="it-IT" sz="8000" b="1" dirty="0">
              <a:ln w="25400">
                <a:solidFill>
                  <a:schemeClr val="tx1"/>
                </a:solidFill>
              </a:ln>
              <a:solidFill>
                <a:srgbClr val="91B578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  <a:reflection blurRad="50800" stA="20000" endPos="32000" dir="5400000" sy="-100000" algn="bl" rotWithShape="0"/>
              </a:effectLst>
              <a:latin typeface="Avenir Next LT Pro" panose="020B0504020202020204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8D6F3F86-9345-3AEF-2337-847CA9B41D22}"/>
              </a:ext>
            </a:extLst>
          </p:cNvPr>
          <p:cNvSpPr txBox="1"/>
          <p:nvPr/>
        </p:nvSpPr>
        <p:spPr>
          <a:xfrm>
            <a:off x="-71193" y="1290379"/>
            <a:ext cx="1223946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4000" b="1" u="sng" dirty="0">
                <a:latin typeface="Avenir Next LT Pro" panose="020B0504020202020204" pitchFamily="34" charset="0"/>
              </a:rPr>
              <a:t>Students Clustering and Profiling</a:t>
            </a:r>
          </a:p>
        </p:txBody>
      </p:sp>
      <p:sp>
        <p:nvSpPr>
          <p:cNvPr id="25" name="Rettangolo arrotondato 14">
            <a:extLst>
              <a:ext uri="{FF2B5EF4-FFF2-40B4-BE49-F238E27FC236}">
                <a16:creationId xmlns:a16="http://schemas.microsoft.com/office/drawing/2014/main" id="{B74F067C-8E75-2A4B-EF85-DC54DF9E512E}"/>
              </a:ext>
            </a:extLst>
          </p:cNvPr>
          <p:cNvSpPr/>
          <p:nvPr/>
        </p:nvSpPr>
        <p:spPr>
          <a:xfrm>
            <a:off x="1437984" y="2711065"/>
            <a:ext cx="2865941" cy="1703788"/>
          </a:xfrm>
          <a:prstGeom prst="roundRect">
            <a:avLst/>
          </a:prstGeom>
          <a:solidFill>
            <a:schemeClr val="accent1">
              <a:alpha val="60000"/>
            </a:schemeClr>
          </a:solidFill>
          <a:ln w="76200">
            <a:solidFill>
              <a:srgbClr val="9ABA5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27" name="Rettangolo arrotondato 18">
            <a:extLst>
              <a:ext uri="{FF2B5EF4-FFF2-40B4-BE49-F238E27FC236}">
                <a16:creationId xmlns:a16="http://schemas.microsoft.com/office/drawing/2014/main" id="{9C841095-B231-78D6-330D-89E6CE01FA5A}"/>
              </a:ext>
            </a:extLst>
          </p:cNvPr>
          <p:cNvSpPr/>
          <p:nvPr/>
        </p:nvSpPr>
        <p:spPr>
          <a:xfrm>
            <a:off x="4541422" y="2711065"/>
            <a:ext cx="2865941" cy="1703788"/>
          </a:xfrm>
          <a:prstGeom prst="roundRect">
            <a:avLst/>
          </a:prstGeom>
          <a:solidFill>
            <a:srgbClr val="0070C0">
              <a:alpha val="60000"/>
            </a:srgbClr>
          </a:solidFill>
          <a:ln w="76200">
            <a:solidFill>
              <a:srgbClr val="9ABA5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2800" u="sng" dirty="0">
              <a:solidFill>
                <a:schemeClr val="bg1"/>
              </a:solidFill>
            </a:endParaRPr>
          </a:p>
        </p:txBody>
      </p:sp>
      <p:sp>
        <p:nvSpPr>
          <p:cNvPr id="28" name="Rettangolo arrotondato 19">
            <a:extLst>
              <a:ext uri="{FF2B5EF4-FFF2-40B4-BE49-F238E27FC236}">
                <a16:creationId xmlns:a16="http://schemas.microsoft.com/office/drawing/2014/main" id="{EEF228AC-2649-8D67-93D0-E011B93237AB}"/>
              </a:ext>
            </a:extLst>
          </p:cNvPr>
          <p:cNvSpPr/>
          <p:nvPr/>
        </p:nvSpPr>
        <p:spPr>
          <a:xfrm>
            <a:off x="4541422" y="4526454"/>
            <a:ext cx="2865941" cy="1703788"/>
          </a:xfrm>
          <a:prstGeom prst="roundRect">
            <a:avLst/>
          </a:prstGeom>
          <a:solidFill>
            <a:srgbClr val="0070C0">
              <a:alpha val="60000"/>
            </a:srgbClr>
          </a:solidFill>
          <a:ln w="76200">
            <a:solidFill>
              <a:srgbClr val="9ABA5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2800" u="sng" dirty="0">
              <a:solidFill>
                <a:schemeClr val="bg1"/>
              </a:solidFill>
            </a:endParaRPr>
          </a:p>
        </p:txBody>
      </p:sp>
      <p:sp>
        <p:nvSpPr>
          <p:cNvPr id="29" name="Rettangolo arrotondato 20">
            <a:extLst>
              <a:ext uri="{FF2B5EF4-FFF2-40B4-BE49-F238E27FC236}">
                <a16:creationId xmlns:a16="http://schemas.microsoft.com/office/drawing/2014/main" id="{F5622E51-9B07-46F3-1666-A64D29BC45DF}"/>
              </a:ext>
            </a:extLst>
          </p:cNvPr>
          <p:cNvSpPr/>
          <p:nvPr/>
        </p:nvSpPr>
        <p:spPr>
          <a:xfrm>
            <a:off x="7644860" y="2711065"/>
            <a:ext cx="2865941" cy="1703788"/>
          </a:xfrm>
          <a:prstGeom prst="roundRect">
            <a:avLst/>
          </a:prstGeom>
          <a:solidFill>
            <a:srgbClr val="DE86F0">
              <a:alpha val="55000"/>
            </a:srgbClr>
          </a:solidFill>
          <a:ln w="76200">
            <a:solidFill>
              <a:srgbClr val="9ABA5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2800" u="sng" dirty="0">
              <a:solidFill>
                <a:schemeClr val="bg1"/>
              </a:solidFill>
            </a:endParaRPr>
          </a:p>
        </p:txBody>
      </p:sp>
      <p:sp>
        <p:nvSpPr>
          <p:cNvPr id="30" name="Rettangolo arrotondato 21">
            <a:extLst>
              <a:ext uri="{FF2B5EF4-FFF2-40B4-BE49-F238E27FC236}">
                <a16:creationId xmlns:a16="http://schemas.microsoft.com/office/drawing/2014/main" id="{2FC57E72-D2CE-33CE-09BD-33DDF6239420}"/>
              </a:ext>
            </a:extLst>
          </p:cNvPr>
          <p:cNvSpPr/>
          <p:nvPr/>
        </p:nvSpPr>
        <p:spPr>
          <a:xfrm>
            <a:off x="7644860" y="4526454"/>
            <a:ext cx="2865941" cy="1703788"/>
          </a:xfrm>
          <a:prstGeom prst="roundRect">
            <a:avLst/>
          </a:prstGeom>
          <a:solidFill>
            <a:srgbClr val="DE86F0">
              <a:alpha val="55000"/>
            </a:srgbClr>
          </a:solidFill>
          <a:ln w="76200">
            <a:solidFill>
              <a:srgbClr val="9ABA5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2800" u="sng" dirty="0">
              <a:solidFill>
                <a:schemeClr val="bg1"/>
              </a:solidFill>
            </a:endParaRPr>
          </a:p>
        </p:txBody>
      </p:sp>
      <p:sp>
        <p:nvSpPr>
          <p:cNvPr id="31" name="Rettangolo 30">
            <a:extLst>
              <a:ext uri="{FF2B5EF4-FFF2-40B4-BE49-F238E27FC236}">
                <a16:creationId xmlns:a16="http://schemas.microsoft.com/office/drawing/2014/main" id="{0A877BC6-0C7A-2DBB-9A7B-99C0D12CF5DB}"/>
              </a:ext>
            </a:extLst>
          </p:cNvPr>
          <p:cNvSpPr/>
          <p:nvPr/>
        </p:nvSpPr>
        <p:spPr>
          <a:xfrm>
            <a:off x="2019178" y="2135477"/>
            <a:ext cx="19223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b="1" i="1" dirty="0">
                <a:solidFill>
                  <a:schemeClr val="tx1"/>
                </a:solidFill>
                <a:latin typeface="Lato"/>
                <a:ea typeface="Lato"/>
                <a:cs typeface="Lato"/>
                <a:sym typeface="Lato"/>
              </a:rPr>
              <a:t>Born </a:t>
            </a:r>
            <a:r>
              <a:rPr lang="it-IT" b="1" i="1" dirty="0" err="1">
                <a:solidFill>
                  <a:schemeClr val="tx1"/>
                </a:solidFill>
                <a:latin typeface="Lato"/>
                <a:ea typeface="Lato"/>
                <a:cs typeface="Lato"/>
                <a:sym typeface="Lato"/>
              </a:rPr>
              <a:t>before</a:t>
            </a:r>
            <a:r>
              <a:rPr lang="it-IT" b="1" i="1" dirty="0">
                <a:solidFill>
                  <a:schemeClr val="tx1"/>
                </a:solidFill>
                <a:latin typeface="Lato"/>
                <a:ea typeface="Lato"/>
                <a:cs typeface="Lato"/>
                <a:sym typeface="Lato"/>
              </a:rPr>
              <a:t> 1990</a:t>
            </a:r>
            <a:endParaRPr lang="it-IT" i="1" dirty="0">
              <a:solidFill>
                <a:schemeClr val="tx1"/>
              </a:solidFill>
            </a:endParaRPr>
          </a:p>
        </p:txBody>
      </p:sp>
      <p:sp>
        <p:nvSpPr>
          <p:cNvPr id="32" name="Rettangolo 31">
            <a:extLst>
              <a:ext uri="{FF2B5EF4-FFF2-40B4-BE49-F238E27FC236}">
                <a16:creationId xmlns:a16="http://schemas.microsoft.com/office/drawing/2014/main" id="{1517CA22-3BC6-5902-5FB5-6BB576790C0F}"/>
              </a:ext>
            </a:extLst>
          </p:cNvPr>
          <p:cNvSpPr/>
          <p:nvPr/>
        </p:nvSpPr>
        <p:spPr>
          <a:xfrm>
            <a:off x="4673395" y="2135477"/>
            <a:ext cx="26019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b="1" i="1" dirty="0">
                <a:solidFill>
                  <a:schemeClr val="tx1"/>
                </a:solidFill>
                <a:latin typeface="Lato"/>
                <a:ea typeface="Lato"/>
                <a:cs typeface="Lato"/>
                <a:sym typeface="Lato"/>
              </a:rPr>
              <a:t>Born from 1990 </a:t>
            </a:r>
            <a:r>
              <a:rPr lang="it-IT" b="1" i="1" dirty="0">
                <a:latin typeface="Lato"/>
                <a:ea typeface="Lato"/>
                <a:cs typeface="Lato"/>
                <a:sym typeface="Lato"/>
              </a:rPr>
              <a:t>to</a:t>
            </a:r>
            <a:r>
              <a:rPr lang="it-IT" b="1" i="1" dirty="0">
                <a:solidFill>
                  <a:schemeClr val="tx1"/>
                </a:solidFill>
                <a:latin typeface="Lato"/>
                <a:ea typeface="Lato"/>
                <a:cs typeface="Lato"/>
                <a:sym typeface="Lato"/>
              </a:rPr>
              <a:t> 1999</a:t>
            </a:r>
            <a:endParaRPr lang="it-IT" i="1" dirty="0">
              <a:solidFill>
                <a:schemeClr val="tx1"/>
              </a:solidFill>
            </a:endParaRPr>
          </a:p>
        </p:txBody>
      </p:sp>
      <p:sp>
        <p:nvSpPr>
          <p:cNvPr id="33" name="Rettangolo 32">
            <a:extLst>
              <a:ext uri="{FF2B5EF4-FFF2-40B4-BE49-F238E27FC236}">
                <a16:creationId xmlns:a16="http://schemas.microsoft.com/office/drawing/2014/main" id="{430EE969-20F3-AC1E-D2FB-4F2AD7B7E96C}"/>
              </a:ext>
            </a:extLst>
          </p:cNvPr>
          <p:cNvSpPr/>
          <p:nvPr/>
        </p:nvSpPr>
        <p:spPr>
          <a:xfrm>
            <a:off x="8250099" y="2135476"/>
            <a:ext cx="17700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b="1" i="1" dirty="0">
                <a:solidFill>
                  <a:schemeClr val="tx1"/>
                </a:solidFill>
                <a:latin typeface="Lato"/>
                <a:ea typeface="Lato"/>
                <a:cs typeface="Lato"/>
                <a:sym typeface="Lato"/>
              </a:rPr>
              <a:t>Born after 1999</a:t>
            </a:r>
            <a:endParaRPr lang="it-IT" i="1" dirty="0">
              <a:solidFill>
                <a:schemeClr val="tx1"/>
              </a:solidFill>
            </a:endParaRPr>
          </a:p>
        </p:txBody>
      </p:sp>
      <p:sp>
        <p:nvSpPr>
          <p:cNvPr id="34" name="Rettangolo 33">
            <a:extLst>
              <a:ext uri="{FF2B5EF4-FFF2-40B4-BE49-F238E27FC236}">
                <a16:creationId xmlns:a16="http://schemas.microsoft.com/office/drawing/2014/main" id="{AEC192A2-76FC-C399-522D-6FE25AAAC125}"/>
              </a:ext>
            </a:extLst>
          </p:cNvPr>
          <p:cNvSpPr/>
          <p:nvPr/>
        </p:nvSpPr>
        <p:spPr>
          <a:xfrm>
            <a:off x="1424848" y="2681311"/>
            <a:ext cx="3151298" cy="18928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600" b="1" dirty="0">
                <a:latin typeface="Lato"/>
                <a:ea typeface="Lato"/>
                <a:cs typeface="Lato"/>
                <a:sym typeface="Lato"/>
              </a:rPr>
              <a:t>Group 1</a:t>
            </a:r>
          </a:p>
          <a:p>
            <a:pPr algn="ctr"/>
            <a:endParaRPr lang="it-IT" sz="300" b="1" dirty="0">
              <a:solidFill>
                <a:schemeClr val="bg1"/>
              </a:solidFill>
              <a:latin typeface="Lato"/>
              <a:ea typeface="Lato"/>
              <a:cs typeface="Lato"/>
              <a:sym typeface="Lato"/>
            </a:endParaRPr>
          </a:p>
          <a:p>
            <a:pPr>
              <a:buClr>
                <a:schemeClr val="bg1"/>
              </a:buClr>
            </a:pPr>
            <a:r>
              <a:rPr lang="it-IT" sz="1400" b="1" dirty="0">
                <a:solidFill>
                  <a:schemeClr val="bg1"/>
                </a:solidFill>
                <a:latin typeface="Lato"/>
                <a:ea typeface="Lato"/>
                <a:cs typeface="Lato"/>
                <a:sym typeface="Lato"/>
              </a:rPr>
              <a:t>-  </a:t>
            </a:r>
            <a:r>
              <a:rPr lang="it-IT" sz="1400" b="1" dirty="0" err="1">
                <a:solidFill>
                  <a:schemeClr val="bg1"/>
                </a:solidFill>
                <a:latin typeface="Lato"/>
                <a:ea typeface="Lato"/>
                <a:cs typeface="Lato"/>
                <a:sym typeface="Lato"/>
              </a:rPr>
              <a:t>Delayed</a:t>
            </a:r>
            <a:r>
              <a:rPr lang="it-IT" sz="1400" b="1" dirty="0">
                <a:solidFill>
                  <a:schemeClr val="bg1"/>
                </a:solidFill>
                <a:latin typeface="Lato"/>
                <a:ea typeface="Lato"/>
                <a:cs typeface="Lato"/>
                <a:sym typeface="Lato"/>
              </a:rPr>
              <a:t> or </a:t>
            </a:r>
            <a:r>
              <a:rPr lang="it-IT" sz="1400" b="1" dirty="0" err="1">
                <a:solidFill>
                  <a:schemeClr val="bg1"/>
                </a:solidFill>
                <a:latin typeface="Lato"/>
                <a:ea typeface="Lato"/>
                <a:cs typeface="Lato"/>
                <a:sym typeface="Lato"/>
              </a:rPr>
              <a:t>abandoned</a:t>
            </a:r>
            <a:endParaRPr lang="it-IT" sz="1400" b="1" dirty="0">
              <a:solidFill>
                <a:schemeClr val="bg1"/>
              </a:solidFill>
              <a:latin typeface="Lato"/>
              <a:ea typeface="Lato"/>
              <a:cs typeface="Lato"/>
              <a:sym typeface="Lato"/>
            </a:endParaRPr>
          </a:p>
          <a:p>
            <a:pPr>
              <a:buClr>
                <a:schemeClr val="bg1"/>
              </a:buClr>
            </a:pPr>
            <a:r>
              <a:rPr lang="it-IT" sz="1400" b="1" dirty="0">
                <a:solidFill>
                  <a:schemeClr val="bg1"/>
                </a:solidFill>
                <a:latin typeface="Lato"/>
                <a:ea typeface="Lato"/>
                <a:cs typeface="Lato"/>
                <a:sym typeface="Lato"/>
              </a:rPr>
              <a:t>-  </a:t>
            </a:r>
            <a:r>
              <a:rPr lang="it-IT" sz="1400" b="1" dirty="0" err="1">
                <a:solidFill>
                  <a:schemeClr val="bg1"/>
                </a:solidFill>
                <a:latin typeface="Lato"/>
                <a:ea typeface="Lato"/>
                <a:cs typeface="Lato"/>
                <a:sym typeface="Lato"/>
              </a:rPr>
              <a:t>Diagnosis</a:t>
            </a:r>
            <a:r>
              <a:rPr lang="it-IT" sz="1400" b="1" dirty="0">
                <a:solidFill>
                  <a:schemeClr val="bg1"/>
                </a:solidFill>
                <a:latin typeface="Lato"/>
                <a:ea typeface="Lato"/>
                <a:cs typeface="Lato"/>
                <a:sym typeface="Lato"/>
              </a:rPr>
              <a:t> 3°-5° </a:t>
            </a:r>
            <a:r>
              <a:rPr lang="it-IT" sz="1400" b="1" dirty="0" err="1">
                <a:solidFill>
                  <a:schemeClr val="bg1"/>
                </a:solidFill>
                <a:latin typeface="Lato"/>
                <a:ea typeface="Lato"/>
                <a:cs typeface="Lato"/>
                <a:sym typeface="Lato"/>
              </a:rPr>
              <a:t>year</a:t>
            </a:r>
            <a:r>
              <a:rPr lang="it-IT" sz="1400" b="1" dirty="0">
                <a:solidFill>
                  <a:schemeClr val="bg1"/>
                </a:solidFill>
                <a:latin typeface="Lato"/>
                <a:ea typeface="Lato"/>
                <a:cs typeface="Lato"/>
                <a:sym typeface="Lato"/>
              </a:rPr>
              <a:t> high school</a:t>
            </a:r>
            <a:endParaRPr lang="it-IT" sz="1400" dirty="0">
              <a:solidFill>
                <a:schemeClr val="bg1"/>
              </a:solidFill>
            </a:endParaRPr>
          </a:p>
          <a:p>
            <a:pPr>
              <a:buClr>
                <a:schemeClr val="bg1"/>
              </a:buClr>
            </a:pPr>
            <a:r>
              <a:rPr lang="it-IT" sz="1400" b="1" dirty="0">
                <a:solidFill>
                  <a:schemeClr val="bg1"/>
                </a:solidFill>
                <a:latin typeface="Lato"/>
                <a:ea typeface="Lato"/>
                <a:cs typeface="Lato"/>
                <a:sym typeface="Lato"/>
              </a:rPr>
              <a:t>-  </a:t>
            </a:r>
            <a:r>
              <a:rPr lang="it-IT" sz="1400" b="1" dirty="0" err="1">
                <a:solidFill>
                  <a:schemeClr val="bg1"/>
                </a:solidFill>
                <a:latin typeface="Lato"/>
                <a:ea typeface="Lato"/>
                <a:cs typeface="Lato"/>
                <a:sym typeface="Lato"/>
              </a:rPr>
              <a:t>Repeated</a:t>
            </a:r>
            <a:r>
              <a:rPr lang="it-IT" sz="1400" b="1" dirty="0">
                <a:solidFill>
                  <a:schemeClr val="bg1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it-IT" sz="1400" b="1" dirty="0" err="1">
                <a:solidFill>
                  <a:schemeClr val="bg1"/>
                </a:solidFill>
                <a:latin typeface="Lato"/>
                <a:ea typeface="Lato"/>
                <a:cs typeface="Lato"/>
                <a:sym typeface="Lato"/>
              </a:rPr>
              <a:t>years</a:t>
            </a:r>
            <a:endParaRPr lang="it-IT" sz="1400" b="1" dirty="0">
              <a:solidFill>
                <a:schemeClr val="bg1"/>
              </a:solidFill>
              <a:latin typeface="Lato"/>
              <a:ea typeface="Lato"/>
              <a:cs typeface="Lato"/>
              <a:sym typeface="Lato"/>
            </a:endParaRPr>
          </a:p>
          <a:p>
            <a:pPr>
              <a:buClr>
                <a:schemeClr val="bg1"/>
              </a:buClr>
            </a:pPr>
            <a:r>
              <a:rPr lang="it-IT" sz="1400" b="1" dirty="0">
                <a:solidFill>
                  <a:schemeClr val="bg1"/>
                </a:solidFill>
                <a:latin typeface="Lato"/>
                <a:ea typeface="Lato"/>
                <a:cs typeface="Lato"/>
                <a:sym typeface="Lato"/>
              </a:rPr>
              <a:t>-  No support received</a:t>
            </a:r>
          </a:p>
          <a:p>
            <a:pPr>
              <a:buClr>
                <a:schemeClr val="bg1"/>
              </a:buClr>
            </a:pPr>
            <a:r>
              <a:rPr lang="it-IT" sz="1400" b="1" dirty="0">
                <a:solidFill>
                  <a:schemeClr val="bg1"/>
                </a:solidFill>
                <a:latin typeface="Lato"/>
                <a:ea typeface="Lato"/>
                <a:cs typeface="Lato"/>
                <a:sym typeface="Lato"/>
              </a:rPr>
              <a:t>-  </a:t>
            </a:r>
            <a:r>
              <a:rPr lang="it-IT" sz="1400" b="1" dirty="0" err="1">
                <a:solidFill>
                  <a:schemeClr val="bg1"/>
                </a:solidFill>
                <a:latin typeface="Lato"/>
                <a:ea typeface="Lato"/>
                <a:cs typeface="Lato"/>
                <a:sym typeface="Lato"/>
              </a:rPr>
              <a:t>Relatives</a:t>
            </a:r>
            <a:r>
              <a:rPr lang="it-IT" sz="1400" b="1" dirty="0">
                <a:solidFill>
                  <a:schemeClr val="bg1"/>
                </a:solidFill>
                <a:latin typeface="Lato"/>
                <a:ea typeface="Lato"/>
                <a:cs typeface="Lato"/>
                <a:sym typeface="Lato"/>
              </a:rPr>
              <a:t> with </a:t>
            </a:r>
            <a:r>
              <a:rPr lang="it-IT" sz="1400" b="1" dirty="0" err="1">
                <a:solidFill>
                  <a:schemeClr val="bg1"/>
                </a:solidFill>
                <a:latin typeface="Lato"/>
                <a:ea typeface="Lato"/>
                <a:cs typeface="Lato"/>
                <a:sym typeface="Lato"/>
              </a:rPr>
              <a:t>dyslexia</a:t>
            </a:r>
            <a:endParaRPr lang="it-IT" sz="1400" b="1" dirty="0">
              <a:solidFill>
                <a:schemeClr val="bg1"/>
              </a:solidFill>
              <a:latin typeface="Lato"/>
              <a:ea typeface="Lato"/>
              <a:cs typeface="Lato"/>
              <a:sym typeface="Lato"/>
            </a:endParaRPr>
          </a:p>
          <a:p>
            <a:pPr>
              <a:buClr>
                <a:schemeClr val="bg1"/>
              </a:buClr>
            </a:pPr>
            <a:r>
              <a:rPr lang="it-IT" sz="1400" b="1" dirty="0">
                <a:solidFill>
                  <a:schemeClr val="bg1"/>
                </a:solidFill>
                <a:latin typeface="Lato"/>
                <a:ea typeface="Lato"/>
                <a:cs typeface="Lato"/>
                <a:sym typeface="Lato"/>
              </a:rPr>
              <a:t>  -  </a:t>
            </a:r>
            <a:r>
              <a:rPr lang="it-IT" sz="1400" b="1" dirty="0" err="1">
                <a:solidFill>
                  <a:schemeClr val="bg1"/>
                </a:solidFill>
                <a:latin typeface="Lato"/>
                <a:ea typeface="Lato"/>
                <a:cs typeface="Lato"/>
                <a:sym typeface="Lato"/>
              </a:rPr>
              <a:t>Other</a:t>
            </a:r>
            <a:r>
              <a:rPr lang="it-IT" sz="1400" b="1" dirty="0">
                <a:solidFill>
                  <a:schemeClr val="bg1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it-IT" sz="1400" b="1" dirty="0" err="1">
                <a:solidFill>
                  <a:schemeClr val="bg1"/>
                </a:solidFill>
                <a:latin typeface="Lato"/>
                <a:ea typeface="Lato"/>
                <a:cs typeface="Lato"/>
                <a:sym typeface="Lato"/>
              </a:rPr>
              <a:t>SLDs</a:t>
            </a:r>
            <a:endParaRPr lang="it-IT" sz="1400" b="1" dirty="0">
              <a:solidFill>
                <a:schemeClr val="bg1"/>
              </a:solidFill>
              <a:latin typeface="Lato"/>
              <a:ea typeface="Lato"/>
              <a:cs typeface="Lato"/>
              <a:sym typeface="Lato"/>
            </a:endParaRPr>
          </a:p>
          <a:p>
            <a:pPr>
              <a:buClr>
                <a:schemeClr val="bg1"/>
              </a:buClr>
            </a:pPr>
            <a:endParaRPr lang="it-IT" sz="1400" b="1" dirty="0">
              <a:solidFill>
                <a:schemeClr val="bg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35" name="Immagine 34">
            <a:extLst>
              <a:ext uri="{FF2B5EF4-FFF2-40B4-BE49-F238E27FC236}">
                <a16:creationId xmlns:a16="http://schemas.microsoft.com/office/drawing/2014/main" id="{2D9396C1-9C8C-CAE7-E188-B8546451E2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5574" y="2711065"/>
            <a:ext cx="431780" cy="503743"/>
          </a:xfrm>
          <a:prstGeom prst="rect">
            <a:avLst/>
          </a:prstGeom>
        </p:spPr>
      </p:pic>
      <p:sp>
        <p:nvSpPr>
          <p:cNvPr id="37" name="Rettangolo 36">
            <a:extLst>
              <a:ext uri="{FF2B5EF4-FFF2-40B4-BE49-F238E27FC236}">
                <a16:creationId xmlns:a16="http://schemas.microsoft.com/office/drawing/2014/main" id="{396BCDEF-6E65-353B-3183-B296492333FD}"/>
              </a:ext>
            </a:extLst>
          </p:cNvPr>
          <p:cNvSpPr/>
          <p:nvPr/>
        </p:nvSpPr>
        <p:spPr>
          <a:xfrm>
            <a:off x="4504585" y="2681311"/>
            <a:ext cx="3139723" cy="18928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600" b="1" dirty="0">
                <a:latin typeface="Lato"/>
                <a:ea typeface="Lato"/>
                <a:cs typeface="Lato"/>
                <a:sym typeface="Lato"/>
              </a:rPr>
              <a:t>Gruppo</a:t>
            </a:r>
            <a:r>
              <a:rPr lang="it-IT" sz="1600" b="1" dirty="0">
                <a:solidFill>
                  <a:schemeClr val="bg1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it-IT" sz="1600" b="1" dirty="0">
                <a:latin typeface="Lato"/>
                <a:ea typeface="Lato"/>
                <a:cs typeface="Lato"/>
                <a:sym typeface="Lato"/>
              </a:rPr>
              <a:t>3</a:t>
            </a:r>
          </a:p>
          <a:p>
            <a:pPr algn="ctr"/>
            <a:endParaRPr lang="it-IT" sz="300" b="1" dirty="0">
              <a:solidFill>
                <a:schemeClr val="bg1"/>
              </a:solidFill>
              <a:latin typeface="Lato"/>
              <a:ea typeface="Lato"/>
              <a:cs typeface="Lato"/>
              <a:sym typeface="Lato"/>
            </a:endParaRPr>
          </a:p>
          <a:p>
            <a:pPr>
              <a:buClr>
                <a:schemeClr val="bg1"/>
              </a:buClr>
            </a:pPr>
            <a:r>
              <a:rPr lang="it-IT" sz="1400" b="1" dirty="0">
                <a:solidFill>
                  <a:schemeClr val="bg1"/>
                </a:solidFill>
                <a:latin typeface="Lato"/>
                <a:ea typeface="Lato"/>
                <a:cs typeface="Lato"/>
                <a:sym typeface="Lato"/>
              </a:rPr>
              <a:t>-  </a:t>
            </a:r>
            <a:r>
              <a:rPr lang="it-IT" sz="1400" b="1" dirty="0" err="1">
                <a:solidFill>
                  <a:schemeClr val="bg1"/>
                </a:solidFill>
                <a:latin typeface="Lato"/>
                <a:ea typeface="Lato"/>
                <a:cs typeface="Lato"/>
                <a:sym typeface="Lato"/>
              </a:rPr>
              <a:t>Delayed</a:t>
            </a:r>
            <a:endParaRPr lang="it-IT" sz="1400" b="1" dirty="0">
              <a:solidFill>
                <a:schemeClr val="bg1"/>
              </a:solidFill>
              <a:latin typeface="Lato"/>
              <a:ea typeface="Lato"/>
              <a:cs typeface="Lato"/>
              <a:sym typeface="Lato"/>
            </a:endParaRPr>
          </a:p>
          <a:p>
            <a:pPr>
              <a:buClr>
                <a:schemeClr val="bg1"/>
              </a:buClr>
            </a:pPr>
            <a:r>
              <a:rPr lang="it-IT" sz="1400" b="1" dirty="0">
                <a:solidFill>
                  <a:schemeClr val="bg1"/>
                </a:solidFill>
                <a:latin typeface="Lato"/>
                <a:ea typeface="Lato"/>
                <a:cs typeface="Lato"/>
                <a:sym typeface="Lato"/>
              </a:rPr>
              <a:t>-  </a:t>
            </a:r>
            <a:r>
              <a:rPr lang="it-IT" sz="1400" b="1" dirty="0" err="1">
                <a:solidFill>
                  <a:schemeClr val="bg1"/>
                </a:solidFill>
                <a:latin typeface="Lato"/>
                <a:ea typeface="Lato"/>
                <a:cs typeface="Lato"/>
                <a:sym typeface="Lato"/>
              </a:rPr>
              <a:t>Diagnosis</a:t>
            </a:r>
            <a:r>
              <a:rPr lang="it-IT" sz="1400" b="1" dirty="0">
                <a:solidFill>
                  <a:schemeClr val="bg1"/>
                </a:solidFill>
                <a:latin typeface="Lato"/>
                <a:ea typeface="Lato"/>
                <a:cs typeface="Lato"/>
                <a:sym typeface="Lato"/>
              </a:rPr>
              <a:t> 3°-5° </a:t>
            </a:r>
            <a:r>
              <a:rPr lang="it-IT" sz="1400" b="1" dirty="0" err="1">
                <a:solidFill>
                  <a:schemeClr val="bg1"/>
                </a:solidFill>
                <a:latin typeface="Lato"/>
                <a:ea typeface="Lato"/>
                <a:cs typeface="Lato"/>
                <a:sym typeface="Lato"/>
              </a:rPr>
              <a:t>year</a:t>
            </a:r>
            <a:r>
              <a:rPr lang="it-IT" sz="1400" b="1" dirty="0">
                <a:solidFill>
                  <a:schemeClr val="bg1"/>
                </a:solidFill>
                <a:latin typeface="Lato"/>
                <a:ea typeface="Lato"/>
                <a:cs typeface="Lato"/>
                <a:sym typeface="Lato"/>
              </a:rPr>
              <a:t> high school</a:t>
            </a:r>
            <a:endParaRPr lang="it-IT" sz="1400" dirty="0">
              <a:solidFill>
                <a:schemeClr val="bg1"/>
              </a:solidFill>
            </a:endParaRPr>
          </a:p>
          <a:p>
            <a:pPr>
              <a:buClr>
                <a:schemeClr val="bg1"/>
              </a:buClr>
            </a:pPr>
            <a:r>
              <a:rPr lang="it-IT" sz="1400" b="1" dirty="0">
                <a:solidFill>
                  <a:schemeClr val="bg1"/>
                </a:solidFill>
                <a:latin typeface="Lato"/>
                <a:ea typeface="Lato"/>
                <a:cs typeface="Lato"/>
                <a:sym typeface="Lato"/>
              </a:rPr>
              <a:t>-  </a:t>
            </a:r>
            <a:r>
              <a:rPr lang="it-IT" sz="1400" b="1" dirty="0" err="1">
                <a:solidFill>
                  <a:schemeClr val="bg1"/>
                </a:solidFill>
                <a:latin typeface="Lato"/>
                <a:ea typeface="Lato"/>
                <a:cs typeface="Lato"/>
                <a:sym typeface="Lato"/>
              </a:rPr>
              <a:t>Repeated</a:t>
            </a:r>
            <a:r>
              <a:rPr lang="it-IT" sz="1400" b="1" dirty="0">
                <a:solidFill>
                  <a:schemeClr val="bg1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it-IT" sz="1400" b="1" dirty="0" err="1">
                <a:solidFill>
                  <a:schemeClr val="bg1"/>
                </a:solidFill>
                <a:latin typeface="Lato"/>
                <a:ea typeface="Lato"/>
                <a:cs typeface="Lato"/>
                <a:sym typeface="Lato"/>
              </a:rPr>
              <a:t>years</a:t>
            </a:r>
            <a:endParaRPr lang="it-IT" sz="1400" b="1" dirty="0">
              <a:solidFill>
                <a:schemeClr val="bg1"/>
              </a:solidFill>
              <a:latin typeface="Lato"/>
              <a:ea typeface="Lato"/>
              <a:cs typeface="Lato"/>
              <a:sym typeface="Lato"/>
            </a:endParaRPr>
          </a:p>
          <a:p>
            <a:pPr>
              <a:buClr>
                <a:schemeClr val="bg1"/>
              </a:buClr>
            </a:pPr>
            <a:r>
              <a:rPr lang="it-IT" sz="1400" b="1" dirty="0">
                <a:solidFill>
                  <a:schemeClr val="bg1"/>
                </a:solidFill>
                <a:latin typeface="Lato"/>
                <a:ea typeface="Lato"/>
                <a:cs typeface="Lato"/>
                <a:sym typeface="Lato"/>
              </a:rPr>
              <a:t>-  Support from </a:t>
            </a:r>
            <a:r>
              <a:rPr lang="it-IT" sz="1400" b="1" dirty="0" err="1">
                <a:solidFill>
                  <a:schemeClr val="bg1"/>
                </a:solidFill>
                <a:latin typeface="Lato"/>
                <a:ea typeface="Lato"/>
                <a:cs typeface="Lato"/>
                <a:sym typeface="Lato"/>
              </a:rPr>
              <a:t>parents</a:t>
            </a:r>
            <a:r>
              <a:rPr lang="it-IT" sz="1400" b="1" dirty="0">
                <a:solidFill>
                  <a:schemeClr val="bg1"/>
                </a:solidFill>
                <a:latin typeface="Lato"/>
                <a:ea typeface="Lato"/>
                <a:cs typeface="Lato"/>
                <a:sym typeface="Lato"/>
              </a:rPr>
              <a:t> and tutors</a:t>
            </a:r>
          </a:p>
          <a:p>
            <a:pPr>
              <a:buClr>
                <a:schemeClr val="bg1"/>
              </a:buClr>
            </a:pPr>
            <a:r>
              <a:rPr lang="it-IT" sz="1400" b="1" dirty="0">
                <a:solidFill>
                  <a:schemeClr val="bg1"/>
                </a:solidFill>
                <a:latin typeface="Lato"/>
                <a:ea typeface="Lato"/>
                <a:cs typeface="Lato"/>
                <a:sym typeface="Lato"/>
              </a:rPr>
              <a:t>-  </a:t>
            </a:r>
            <a:r>
              <a:rPr lang="it-IT" sz="1400" b="1" dirty="0" err="1">
                <a:solidFill>
                  <a:schemeClr val="bg1"/>
                </a:solidFill>
                <a:latin typeface="Lato"/>
                <a:ea typeface="Lato"/>
                <a:cs typeface="Lato"/>
                <a:sym typeface="Lato"/>
              </a:rPr>
              <a:t>Relatives</a:t>
            </a:r>
            <a:r>
              <a:rPr lang="it-IT" sz="1400" b="1" dirty="0">
                <a:solidFill>
                  <a:schemeClr val="bg1"/>
                </a:solidFill>
                <a:latin typeface="Lato"/>
                <a:ea typeface="Lato"/>
                <a:cs typeface="Lato"/>
                <a:sym typeface="Lato"/>
              </a:rPr>
              <a:t> with </a:t>
            </a:r>
            <a:r>
              <a:rPr lang="it-IT" sz="1400" b="1" dirty="0" err="1">
                <a:solidFill>
                  <a:schemeClr val="bg1"/>
                </a:solidFill>
                <a:latin typeface="Lato"/>
                <a:ea typeface="Lato"/>
                <a:cs typeface="Lato"/>
                <a:sym typeface="Lato"/>
              </a:rPr>
              <a:t>dyslexia</a:t>
            </a:r>
            <a:endParaRPr lang="it-IT" sz="1400" b="1" dirty="0">
              <a:solidFill>
                <a:schemeClr val="bg1"/>
              </a:solidFill>
              <a:latin typeface="Lato"/>
              <a:ea typeface="Lato"/>
              <a:cs typeface="Lato"/>
              <a:sym typeface="Lato"/>
            </a:endParaRPr>
          </a:p>
          <a:p>
            <a:pPr>
              <a:buClr>
                <a:schemeClr val="bg1"/>
              </a:buClr>
            </a:pPr>
            <a:r>
              <a:rPr lang="it-IT" sz="1400" b="1" dirty="0">
                <a:solidFill>
                  <a:schemeClr val="bg1"/>
                </a:solidFill>
                <a:latin typeface="Lato"/>
                <a:ea typeface="Lato"/>
                <a:cs typeface="Lato"/>
                <a:sym typeface="Lato"/>
              </a:rPr>
              <a:t>  -  </a:t>
            </a:r>
            <a:r>
              <a:rPr lang="it-IT" sz="1400" b="1" dirty="0" err="1">
                <a:solidFill>
                  <a:schemeClr val="bg1"/>
                </a:solidFill>
                <a:latin typeface="Lato"/>
                <a:ea typeface="Lato"/>
                <a:cs typeface="Lato"/>
                <a:sym typeface="Lato"/>
              </a:rPr>
              <a:t>Other</a:t>
            </a:r>
            <a:r>
              <a:rPr lang="it-IT" sz="1400" b="1" dirty="0">
                <a:solidFill>
                  <a:schemeClr val="bg1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it-IT" sz="1400" b="1" dirty="0" err="1">
                <a:solidFill>
                  <a:schemeClr val="bg1"/>
                </a:solidFill>
                <a:latin typeface="Lato"/>
                <a:ea typeface="Lato"/>
                <a:cs typeface="Lato"/>
                <a:sym typeface="Lato"/>
              </a:rPr>
              <a:t>SLDs</a:t>
            </a:r>
            <a:r>
              <a:rPr lang="it-IT" sz="1400" b="1" dirty="0">
                <a:solidFill>
                  <a:schemeClr val="bg1"/>
                </a:solidFill>
                <a:latin typeface="Lato"/>
                <a:ea typeface="Lato"/>
                <a:cs typeface="Lato"/>
                <a:sym typeface="Lato"/>
              </a:rPr>
              <a:t> (</a:t>
            </a:r>
            <a:r>
              <a:rPr lang="it-IT" sz="1400" b="1" dirty="0" err="1">
                <a:solidFill>
                  <a:schemeClr val="bg1"/>
                </a:solidFill>
                <a:latin typeface="Lato"/>
                <a:ea typeface="Lato"/>
                <a:cs typeface="Lato"/>
                <a:sym typeface="Lato"/>
              </a:rPr>
              <a:t>dyscalculia</a:t>
            </a:r>
            <a:r>
              <a:rPr lang="it-IT" sz="1400" b="1" dirty="0">
                <a:solidFill>
                  <a:schemeClr val="bg1"/>
                </a:solidFill>
                <a:latin typeface="Lato"/>
                <a:ea typeface="Lato"/>
                <a:cs typeface="Lato"/>
                <a:sym typeface="Lato"/>
              </a:rPr>
              <a:t>)</a:t>
            </a:r>
          </a:p>
          <a:p>
            <a:pPr>
              <a:buClr>
                <a:schemeClr val="bg1"/>
              </a:buClr>
            </a:pPr>
            <a:endParaRPr lang="it-IT" sz="1400" b="1" dirty="0">
              <a:solidFill>
                <a:schemeClr val="bg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39" name="Immagine 38">
            <a:extLst>
              <a:ext uri="{FF2B5EF4-FFF2-40B4-BE49-F238E27FC236}">
                <a16:creationId xmlns:a16="http://schemas.microsoft.com/office/drawing/2014/main" id="{7BF4EE14-7EDF-1C42-355A-1DF946FD32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2580" y="2689661"/>
            <a:ext cx="431780" cy="503743"/>
          </a:xfrm>
          <a:prstGeom prst="rect">
            <a:avLst/>
          </a:prstGeom>
        </p:spPr>
      </p:pic>
      <p:pic>
        <p:nvPicPr>
          <p:cNvPr id="40" name="Immagine 39">
            <a:extLst>
              <a:ext uri="{FF2B5EF4-FFF2-40B4-BE49-F238E27FC236}">
                <a16:creationId xmlns:a16="http://schemas.microsoft.com/office/drawing/2014/main" id="{FE67181E-96A8-04AF-F675-D17698DD4E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18165" y="2689661"/>
            <a:ext cx="431780" cy="503743"/>
          </a:xfrm>
          <a:prstGeom prst="rect">
            <a:avLst/>
          </a:prstGeom>
        </p:spPr>
      </p:pic>
      <p:sp>
        <p:nvSpPr>
          <p:cNvPr id="41" name="Rettangolo 40">
            <a:extLst>
              <a:ext uri="{FF2B5EF4-FFF2-40B4-BE49-F238E27FC236}">
                <a16:creationId xmlns:a16="http://schemas.microsoft.com/office/drawing/2014/main" id="{66A5BC36-5CCF-FDAF-806F-F70F921527B3}"/>
              </a:ext>
            </a:extLst>
          </p:cNvPr>
          <p:cNvSpPr/>
          <p:nvPr/>
        </p:nvSpPr>
        <p:spPr>
          <a:xfrm>
            <a:off x="4510073" y="4508355"/>
            <a:ext cx="3139723" cy="18928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600" b="1" dirty="0">
                <a:latin typeface="Lato"/>
                <a:ea typeface="Lato"/>
                <a:cs typeface="Lato"/>
                <a:sym typeface="Lato"/>
              </a:rPr>
              <a:t>Gruppo 4</a:t>
            </a:r>
          </a:p>
          <a:p>
            <a:pPr algn="ctr"/>
            <a:endParaRPr lang="it-IT" sz="300" b="1" dirty="0">
              <a:solidFill>
                <a:schemeClr val="bg1"/>
              </a:solidFill>
              <a:latin typeface="Lato"/>
              <a:ea typeface="Lato"/>
              <a:cs typeface="Lato"/>
              <a:sym typeface="Lato"/>
            </a:endParaRPr>
          </a:p>
          <a:p>
            <a:pPr>
              <a:buClr>
                <a:schemeClr val="bg1"/>
              </a:buClr>
            </a:pPr>
            <a:r>
              <a:rPr lang="it-IT" sz="1400" b="1" dirty="0">
                <a:solidFill>
                  <a:schemeClr val="bg1"/>
                </a:solidFill>
                <a:latin typeface="Lato"/>
                <a:ea typeface="Lato"/>
                <a:cs typeface="Lato"/>
                <a:sym typeface="Lato"/>
              </a:rPr>
              <a:t>-  </a:t>
            </a:r>
            <a:r>
              <a:rPr lang="it-IT" sz="1400" b="1" dirty="0" err="1">
                <a:solidFill>
                  <a:schemeClr val="bg1"/>
                </a:solidFill>
                <a:latin typeface="Lato"/>
                <a:ea typeface="Lato"/>
                <a:cs typeface="Lato"/>
                <a:sym typeface="Lato"/>
              </a:rPr>
              <a:t>Graduated</a:t>
            </a:r>
            <a:r>
              <a:rPr lang="it-IT" sz="1400" b="1" dirty="0">
                <a:solidFill>
                  <a:schemeClr val="bg1"/>
                </a:solidFill>
                <a:latin typeface="Lato"/>
                <a:ea typeface="Lato"/>
                <a:cs typeface="Lato"/>
                <a:sym typeface="Lato"/>
              </a:rPr>
              <a:t> or </a:t>
            </a:r>
            <a:r>
              <a:rPr lang="it-IT" sz="1400" b="1" dirty="0" err="1">
                <a:solidFill>
                  <a:schemeClr val="bg1"/>
                </a:solidFill>
                <a:latin typeface="Lato"/>
                <a:ea typeface="Lato"/>
                <a:cs typeface="Lato"/>
                <a:sym typeface="Lato"/>
              </a:rPr>
              <a:t>half</a:t>
            </a:r>
            <a:r>
              <a:rPr lang="it-IT" sz="1400" b="1" dirty="0">
                <a:solidFill>
                  <a:schemeClr val="bg1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it-IT" sz="1400" b="1" dirty="0" err="1">
                <a:solidFill>
                  <a:schemeClr val="bg1"/>
                </a:solidFill>
                <a:latin typeface="Lato"/>
                <a:ea typeface="Lato"/>
                <a:cs typeface="Lato"/>
                <a:sym typeface="Lato"/>
              </a:rPr>
              <a:t>acad</a:t>
            </a:r>
            <a:r>
              <a:rPr lang="it-IT" sz="1400" b="1" dirty="0">
                <a:solidFill>
                  <a:schemeClr val="bg1"/>
                </a:solidFill>
                <a:latin typeface="Lato"/>
                <a:ea typeface="Lato"/>
                <a:cs typeface="Lato"/>
                <a:sym typeface="Lato"/>
              </a:rPr>
              <a:t>. career</a:t>
            </a:r>
          </a:p>
          <a:p>
            <a:pPr>
              <a:buClr>
                <a:schemeClr val="bg1"/>
              </a:buClr>
            </a:pPr>
            <a:r>
              <a:rPr lang="it-IT" sz="1400" b="1" dirty="0">
                <a:solidFill>
                  <a:schemeClr val="bg1"/>
                </a:solidFill>
                <a:latin typeface="Lato"/>
                <a:ea typeface="Lato"/>
                <a:cs typeface="Lato"/>
                <a:sym typeface="Lato"/>
              </a:rPr>
              <a:t>-  </a:t>
            </a:r>
            <a:r>
              <a:rPr lang="it-IT" sz="1400" b="1" dirty="0" err="1">
                <a:solidFill>
                  <a:schemeClr val="bg1"/>
                </a:solidFill>
                <a:latin typeface="Lato"/>
                <a:ea typeface="Lato"/>
                <a:cs typeface="Lato"/>
                <a:sym typeface="Lato"/>
              </a:rPr>
              <a:t>Diagnosis</a:t>
            </a:r>
            <a:r>
              <a:rPr lang="it-IT" sz="1400" b="1" dirty="0">
                <a:solidFill>
                  <a:schemeClr val="bg1"/>
                </a:solidFill>
                <a:latin typeface="Lato"/>
                <a:ea typeface="Lato"/>
                <a:cs typeface="Lato"/>
                <a:sym typeface="Lato"/>
              </a:rPr>
              <a:t> 1°-2° high school</a:t>
            </a:r>
            <a:endParaRPr lang="it-IT" sz="1400" dirty="0">
              <a:solidFill>
                <a:schemeClr val="bg1"/>
              </a:solidFill>
            </a:endParaRPr>
          </a:p>
          <a:p>
            <a:pPr>
              <a:buClr>
                <a:schemeClr val="bg1"/>
              </a:buClr>
            </a:pPr>
            <a:r>
              <a:rPr lang="it-IT" sz="1400" b="1" dirty="0">
                <a:solidFill>
                  <a:schemeClr val="bg1"/>
                </a:solidFill>
                <a:latin typeface="Lato"/>
                <a:ea typeface="Lato"/>
                <a:cs typeface="Lato"/>
                <a:sym typeface="Lato"/>
              </a:rPr>
              <a:t>-  </a:t>
            </a:r>
            <a:r>
              <a:rPr lang="it-IT" sz="1400" b="1" dirty="0" err="1">
                <a:solidFill>
                  <a:schemeClr val="bg1"/>
                </a:solidFill>
                <a:latin typeface="Lato"/>
                <a:ea typeface="Lato"/>
                <a:cs typeface="Lato"/>
                <a:sym typeface="Lato"/>
              </a:rPr>
              <a:t>Repeated</a:t>
            </a:r>
            <a:r>
              <a:rPr lang="it-IT" sz="1400" b="1" dirty="0">
                <a:solidFill>
                  <a:schemeClr val="bg1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it-IT" sz="1400" b="1" dirty="0" err="1">
                <a:solidFill>
                  <a:schemeClr val="bg1"/>
                </a:solidFill>
                <a:latin typeface="Lato"/>
                <a:ea typeface="Lato"/>
                <a:cs typeface="Lato"/>
                <a:sym typeface="Lato"/>
              </a:rPr>
              <a:t>years</a:t>
            </a:r>
            <a:endParaRPr lang="it-IT" sz="1400" b="1" dirty="0">
              <a:solidFill>
                <a:schemeClr val="bg1"/>
              </a:solidFill>
              <a:latin typeface="Lato"/>
              <a:ea typeface="Lato"/>
              <a:cs typeface="Lato"/>
              <a:sym typeface="Lato"/>
            </a:endParaRPr>
          </a:p>
          <a:p>
            <a:pPr>
              <a:buClr>
                <a:schemeClr val="bg1"/>
              </a:buClr>
            </a:pPr>
            <a:r>
              <a:rPr lang="it-IT" sz="1400" b="1" dirty="0">
                <a:solidFill>
                  <a:schemeClr val="bg1"/>
                </a:solidFill>
                <a:latin typeface="Lato"/>
                <a:ea typeface="Lato"/>
                <a:cs typeface="Lato"/>
                <a:sym typeface="Lato"/>
              </a:rPr>
              <a:t>-  Support from </a:t>
            </a:r>
            <a:r>
              <a:rPr lang="it-IT" sz="1400" b="1" dirty="0" err="1">
                <a:solidFill>
                  <a:schemeClr val="bg1"/>
                </a:solidFill>
                <a:latin typeface="Lato"/>
                <a:ea typeface="Lato"/>
                <a:cs typeface="Lato"/>
                <a:sym typeface="Lato"/>
              </a:rPr>
              <a:t>dysl</a:t>
            </a:r>
            <a:r>
              <a:rPr lang="it-IT" sz="1400" b="1" dirty="0">
                <a:solidFill>
                  <a:schemeClr val="bg1"/>
                </a:solidFill>
                <a:latin typeface="Lato"/>
                <a:ea typeface="Lato"/>
                <a:cs typeface="Lato"/>
                <a:sym typeface="Lato"/>
              </a:rPr>
              <a:t>. </a:t>
            </a:r>
            <a:r>
              <a:rPr lang="it-IT" sz="1400" b="1" dirty="0" err="1">
                <a:solidFill>
                  <a:schemeClr val="bg1"/>
                </a:solidFill>
                <a:latin typeface="Lato"/>
                <a:ea typeface="Lato"/>
                <a:cs typeface="Lato"/>
                <a:sym typeface="Lato"/>
              </a:rPr>
              <a:t>associations</a:t>
            </a:r>
            <a:endParaRPr lang="it-IT" sz="1400" b="1" dirty="0">
              <a:solidFill>
                <a:schemeClr val="bg1"/>
              </a:solidFill>
              <a:latin typeface="Lato"/>
              <a:ea typeface="Lato"/>
              <a:cs typeface="Lato"/>
              <a:sym typeface="Lato"/>
            </a:endParaRPr>
          </a:p>
          <a:p>
            <a:pPr>
              <a:buClr>
                <a:schemeClr val="bg1"/>
              </a:buClr>
            </a:pPr>
            <a:r>
              <a:rPr lang="it-IT" sz="1400" b="1" dirty="0">
                <a:solidFill>
                  <a:schemeClr val="bg1"/>
                </a:solidFill>
                <a:latin typeface="Lato"/>
                <a:ea typeface="Lato"/>
                <a:cs typeface="Lato"/>
                <a:sym typeface="Lato"/>
              </a:rPr>
              <a:t>-  No </a:t>
            </a:r>
            <a:r>
              <a:rPr lang="it-IT" sz="1400" b="1" dirty="0" err="1">
                <a:solidFill>
                  <a:schemeClr val="bg1"/>
                </a:solidFill>
                <a:latin typeface="Lato"/>
                <a:ea typeface="Lato"/>
                <a:cs typeface="Lato"/>
                <a:sym typeface="Lato"/>
              </a:rPr>
              <a:t>relatives</a:t>
            </a:r>
            <a:r>
              <a:rPr lang="it-IT" sz="1400" b="1" dirty="0">
                <a:solidFill>
                  <a:schemeClr val="bg1"/>
                </a:solidFill>
                <a:latin typeface="Lato"/>
                <a:ea typeface="Lato"/>
                <a:cs typeface="Lato"/>
                <a:sym typeface="Lato"/>
              </a:rPr>
              <a:t> with </a:t>
            </a:r>
            <a:r>
              <a:rPr lang="it-IT" sz="1400" b="1" dirty="0" err="1">
                <a:solidFill>
                  <a:schemeClr val="bg1"/>
                </a:solidFill>
                <a:latin typeface="Lato"/>
                <a:ea typeface="Lato"/>
                <a:cs typeface="Lato"/>
                <a:sym typeface="Lato"/>
              </a:rPr>
              <a:t>dyslexia</a:t>
            </a:r>
            <a:endParaRPr lang="it-IT" sz="1400" b="1" dirty="0">
              <a:solidFill>
                <a:schemeClr val="bg1"/>
              </a:solidFill>
              <a:latin typeface="Lato"/>
              <a:ea typeface="Lato"/>
              <a:cs typeface="Lato"/>
              <a:sym typeface="Lato"/>
            </a:endParaRPr>
          </a:p>
          <a:p>
            <a:pPr>
              <a:buClr>
                <a:schemeClr val="bg1"/>
              </a:buClr>
            </a:pPr>
            <a:r>
              <a:rPr lang="it-IT" sz="1400" b="1" dirty="0">
                <a:solidFill>
                  <a:schemeClr val="bg1"/>
                </a:solidFill>
                <a:latin typeface="Lato"/>
                <a:ea typeface="Lato"/>
                <a:cs typeface="Lato"/>
                <a:sym typeface="Lato"/>
              </a:rPr>
              <a:t>    -  No </a:t>
            </a:r>
            <a:r>
              <a:rPr lang="it-IT" sz="1400" b="1" dirty="0" err="1">
                <a:solidFill>
                  <a:schemeClr val="bg1"/>
                </a:solidFill>
                <a:latin typeface="Lato"/>
                <a:ea typeface="Lato"/>
                <a:cs typeface="Lato"/>
                <a:sym typeface="Lato"/>
              </a:rPr>
              <a:t>other</a:t>
            </a:r>
            <a:r>
              <a:rPr lang="it-IT" sz="1400" b="1" dirty="0">
                <a:solidFill>
                  <a:schemeClr val="bg1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it-IT" sz="1400" b="1" dirty="0" err="1">
                <a:solidFill>
                  <a:schemeClr val="bg1"/>
                </a:solidFill>
                <a:latin typeface="Lato"/>
                <a:ea typeface="Lato"/>
                <a:cs typeface="Lato"/>
                <a:sym typeface="Lato"/>
              </a:rPr>
              <a:t>SLDs</a:t>
            </a:r>
            <a:endParaRPr lang="it-IT" sz="1400" b="1" dirty="0">
              <a:solidFill>
                <a:schemeClr val="bg1"/>
              </a:solidFill>
              <a:latin typeface="Lato"/>
              <a:ea typeface="Lato"/>
              <a:cs typeface="Lato"/>
              <a:sym typeface="Lato"/>
            </a:endParaRPr>
          </a:p>
          <a:p>
            <a:pPr>
              <a:buClr>
                <a:schemeClr val="bg1"/>
              </a:buClr>
            </a:pPr>
            <a:endParaRPr lang="it-IT" sz="1400" b="1" dirty="0">
              <a:solidFill>
                <a:schemeClr val="bg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2" name="Rettangolo 41">
            <a:extLst>
              <a:ext uri="{FF2B5EF4-FFF2-40B4-BE49-F238E27FC236}">
                <a16:creationId xmlns:a16="http://schemas.microsoft.com/office/drawing/2014/main" id="{98C67FF3-B24E-64EA-DFC2-BCF336BD2E5A}"/>
              </a:ext>
            </a:extLst>
          </p:cNvPr>
          <p:cNvSpPr/>
          <p:nvPr/>
        </p:nvSpPr>
        <p:spPr>
          <a:xfrm>
            <a:off x="7681145" y="2661653"/>
            <a:ext cx="3139723" cy="18928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600" b="1" dirty="0">
                <a:latin typeface="Lato"/>
                <a:ea typeface="Lato"/>
                <a:cs typeface="Lato"/>
                <a:sym typeface="Lato"/>
              </a:rPr>
              <a:t>Gruppo 5</a:t>
            </a:r>
          </a:p>
          <a:p>
            <a:pPr algn="ctr"/>
            <a:endParaRPr lang="it-IT" sz="300" b="1" dirty="0">
              <a:solidFill>
                <a:schemeClr val="bg1"/>
              </a:solidFill>
              <a:latin typeface="Lato"/>
              <a:ea typeface="Lato"/>
              <a:cs typeface="Lato"/>
              <a:sym typeface="Lato"/>
            </a:endParaRPr>
          </a:p>
          <a:p>
            <a:pPr>
              <a:buClr>
                <a:schemeClr val="bg1"/>
              </a:buClr>
            </a:pPr>
            <a:r>
              <a:rPr lang="it-IT" sz="1200" b="1" dirty="0">
                <a:solidFill>
                  <a:schemeClr val="bg1"/>
                </a:solidFill>
                <a:latin typeface="Lato"/>
                <a:ea typeface="Lato"/>
                <a:cs typeface="Lato"/>
                <a:sym typeface="Lato"/>
              </a:rPr>
              <a:t>-  Part-time </a:t>
            </a:r>
            <a:r>
              <a:rPr lang="it-IT" sz="1200" b="1" dirty="0" err="1">
                <a:solidFill>
                  <a:schemeClr val="bg1"/>
                </a:solidFill>
                <a:latin typeface="Lato"/>
                <a:ea typeface="Lato"/>
                <a:cs typeface="Lato"/>
                <a:sym typeface="Lato"/>
              </a:rPr>
              <a:t>students</a:t>
            </a:r>
            <a:endParaRPr lang="it-IT" sz="1200" b="1" dirty="0">
              <a:solidFill>
                <a:schemeClr val="bg1"/>
              </a:solidFill>
              <a:latin typeface="Lato"/>
              <a:ea typeface="Lato"/>
              <a:cs typeface="Lato"/>
              <a:sym typeface="Lato"/>
            </a:endParaRPr>
          </a:p>
          <a:p>
            <a:pPr>
              <a:buClr>
                <a:schemeClr val="bg1"/>
              </a:buClr>
            </a:pPr>
            <a:r>
              <a:rPr lang="it-IT" sz="1200" b="1" dirty="0">
                <a:solidFill>
                  <a:schemeClr val="bg1"/>
                </a:solidFill>
                <a:latin typeface="Lato"/>
                <a:ea typeface="Lato"/>
                <a:cs typeface="Lato"/>
                <a:sym typeface="Lato"/>
              </a:rPr>
              <a:t>-  </a:t>
            </a:r>
            <a:r>
              <a:rPr lang="it-IT" sz="1200" b="1" dirty="0" err="1">
                <a:solidFill>
                  <a:schemeClr val="bg1"/>
                </a:solidFill>
                <a:latin typeface="Lato"/>
                <a:ea typeface="Lato"/>
                <a:cs typeface="Lato"/>
                <a:sym typeface="Lato"/>
              </a:rPr>
              <a:t>Diagnosis</a:t>
            </a:r>
            <a:r>
              <a:rPr lang="it-IT" sz="1200" b="1" dirty="0">
                <a:solidFill>
                  <a:schemeClr val="bg1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it-IT" sz="1200" b="1" dirty="0" err="1">
                <a:solidFill>
                  <a:schemeClr val="bg1"/>
                </a:solidFill>
                <a:latin typeface="Lato"/>
                <a:ea typeface="Lato"/>
                <a:cs typeface="Lato"/>
                <a:sym typeface="Lato"/>
              </a:rPr>
              <a:t>primary</a:t>
            </a:r>
            <a:r>
              <a:rPr lang="it-IT" sz="1200" b="1" dirty="0">
                <a:solidFill>
                  <a:schemeClr val="bg1"/>
                </a:solidFill>
                <a:latin typeface="Lato"/>
                <a:ea typeface="Lato"/>
                <a:cs typeface="Lato"/>
                <a:sym typeface="Lato"/>
              </a:rPr>
              <a:t> or </a:t>
            </a:r>
            <a:r>
              <a:rPr lang="it-IT" sz="1200" b="1" dirty="0" err="1">
                <a:solidFill>
                  <a:schemeClr val="bg1"/>
                </a:solidFill>
                <a:latin typeface="Lato"/>
                <a:ea typeface="Lato"/>
                <a:cs typeface="Lato"/>
                <a:sym typeface="Lato"/>
              </a:rPr>
              <a:t>secundary</a:t>
            </a:r>
            <a:r>
              <a:rPr lang="it-IT" sz="1200" b="1" dirty="0">
                <a:solidFill>
                  <a:schemeClr val="bg1"/>
                </a:solidFill>
                <a:latin typeface="Lato"/>
                <a:ea typeface="Lato"/>
                <a:cs typeface="Lato"/>
                <a:sym typeface="Lato"/>
              </a:rPr>
              <a:t> school</a:t>
            </a:r>
            <a:endParaRPr lang="it-IT" sz="1200" dirty="0">
              <a:solidFill>
                <a:schemeClr val="bg1"/>
              </a:solidFill>
            </a:endParaRPr>
          </a:p>
          <a:p>
            <a:pPr>
              <a:buClr>
                <a:schemeClr val="bg1"/>
              </a:buClr>
            </a:pPr>
            <a:r>
              <a:rPr lang="it-IT" sz="1200" b="1" dirty="0">
                <a:solidFill>
                  <a:schemeClr val="bg1"/>
                </a:solidFill>
                <a:latin typeface="Lato"/>
                <a:ea typeface="Lato"/>
                <a:cs typeface="Lato"/>
                <a:sym typeface="Lato"/>
              </a:rPr>
              <a:t>-  </a:t>
            </a:r>
            <a:r>
              <a:rPr lang="it-IT" sz="1200" b="1" dirty="0" err="1">
                <a:solidFill>
                  <a:schemeClr val="bg1"/>
                </a:solidFill>
                <a:latin typeface="Lato"/>
                <a:ea typeface="Lato"/>
                <a:cs typeface="Lato"/>
                <a:sym typeface="Lato"/>
              </a:rPr>
              <a:t>Repeated</a:t>
            </a:r>
            <a:r>
              <a:rPr lang="it-IT" sz="1200" b="1" dirty="0">
                <a:solidFill>
                  <a:schemeClr val="bg1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it-IT" sz="1200" b="1" dirty="0" err="1">
                <a:solidFill>
                  <a:schemeClr val="bg1"/>
                </a:solidFill>
                <a:latin typeface="Lato"/>
                <a:ea typeface="Lato"/>
                <a:cs typeface="Lato"/>
                <a:sym typeface="Lato"/>
              </a:rPr>
              <a:t>years</a:t>
            </a:r>
            <a:endParaRPr lang="it-IT" sz="1200" b="1" dirty="0">
              <a:solidFill>
                <a:schemeClr val="bg1"/>
              </a:solidFill>
              <a:latin typeface="Lato"/>
              <a:ea typeface="Lato"/>
              <a:cs typeface="Lato"/>
              <a:sym typeface="Lato"/>
            </a:endParaRPr>
          </a:p>
          <a:p>
            <a:pPr>
              <a:buClr>
                <a:schemeClr val="bg1"/>
              </a:buClr>
            </a:pPr>
            <a:r>
              <a:rPr lang="it-IT" sz="1200" b="1" dirty="0">
                <a:solidFill>
                  <a:schemeClr val="bg1"/>
                </a:solidFill>
                <a:latin typeface="Lato"/>
                <a:ea typeface="Lato"/>
                <a:cs typeface="Lato"/>
                <a:sym typeface="Lato"/>
              </a:rPr>
              <a:t>-  Support from speech </a:t>
            </a:r>
            <a:r>
              <a:rPr lang="it-IT" sz="1200" b="1" dirty="0" err="1">
                <a:solidFill>
                  <a:schemeClr val="bg1"/>
                </a:solidFill>
                <a:latin typeface="Lato"/>
                <a:ea typeface="Lato"/>
                <a:cs typeface="Lato"/>
                <a:sym typeface="Lato"/>
              </a:rPr>
              <a:t>therapists</a:t>
            </a:r>
            <a:r>
              <a:rPr lang="it-IT" sz="1200" b="1" dirty="0">
                <a:solidFill>
                  <a:schemeClr val="bg1"/>
                </a:solidFill>
                <a:latin typeface="Lato"/>
                <a:ea typeface="Lato"/>
                <a:cs typeface="Lato"/>
                <a:sym typeface="Lato"/>
              </a:rPr>
              <a:t> and</a:t>
            </a:r>
            <a:br>
              <a:rPr lang="it-IT" sz="1200" b="1" dirty="0">
                <a:solidFill>
                  <a:schemeClr val="bg1"/>
                </a:solidFill>
                <a:latin typeface="Lato"/>
                <a:ea typeface="Lato"/>
                <a:cs typeface="Lato"/>
                <a:sym typeface="Lato"/>
              </a:rPr>
            </a:br>
            <a:r>
              <a:rPr lang="it-IT" sz="1200" b="1" dirty="0">
                <a:solidFill>
                  <a:schemeClr val="bg1"/>
                </a:solidFill>
                <a:latin typeface="Lato"/>
                <a:ea typeface="Lato"/>
                <a:cs typeface="Lato"/>
                <a:sym typeface="Lato"/>
              </a:rPr>
              <a:t>tutors</a:t>
            </a:r>
          </a:p>
          <a:p>
            <a:pPr>
              <a:buClr>
                <a:schemeClr val="bg1"/>
              </a:buClr>
            </a:pPr>
            <a:r>
              <a:rPr lang="it-IT" sz="1200" b="1" dirty="0">
                <a:solidFill>
                  <a:schemeClr val="bg1"/>
                </a:solidFill>
                <a:latin typeface="Lato"/>
                <a:ea typeface="Lato"/>
                <a:cs typeface="Lato"/>
                <a:sym typeface="Lato"/>
              </a:rPr>
              <a:t>-  No </a:t>
            </a:r>
            <a:r>
              <a:rPr lang="it-IT" sz="1200" b="1" dirty="0" err="1">
                <a:solidFill>
                  <a:schemeClr val="bg1"/>
                </a:solidFill>
                <a:latin typeface="Lato"/>
                <a:ea typeface="Lato"/>
                <a:cs typeface="Lato"/>
                <a:sym typeface="Lato"/>
              </a:rPr>
              <a:t>relatives</a:t>
            </a:r>
            <a:r>
              <a:rPr lang="it-IT" sz="1200" b="1" dirty="0">
                <a:solidFill>
                  <a:schemeClr val="bg1"/>
                </a:solidFill>
                <a:latin typeface="Lato"/>
                <a:ea typeface="Lato"/>
                <a:cs typeface="Lato"/>
                <a:sym typeface="Lato"/>
              </a:rPr>
              <a:t> with </a:t>
            </a:r>
            <a:r>
              <a:rPr lang="it-IT" sz="1200" b="1" dirty="0" err="1">
                <a:solidFill>
                  <a:schemeClr val="bg1"/>
                </a:solidFill>
                <a:latin typeface="Lato"/>
                <a:ea typeface="Lato"/>
                <a:cs typeface="Lato"/>
                <a:sym typeface="Lato"/>
              </a:rPr>
              <a:t>dyslexia</a:t>
            </a:r>
            <a:endParaRPr lang="it-IT" sz="1200" b="1" dirty="0">
              <a:solidFill>
                <a:schemeClr val="bg1"/>
              </a:solidFill>
              <a:latin typeface="Lato"/>
              <a:ea typeface="Lato"/>
              <a:cs typeface="Lato"/>
              <a:sym typeface="Lato"/>
            </a:endParaRPr>
          </a:p>
          <a:p>
            <a:pPr>
              <a:buClr>
                <a:schemeClr val="bg1"/>
              </a:buClr>
            </a:pPr>
            <a:r>
              <a:rPr lang="it-IT" sz="1200" b="1" dirty="0">
                <a:solidFill>
                  <a:schemeClr val="bg1"/>
                </a:solidFill>
                <a:latin typeface="Lato"/>
                <a:ea typeface="Lato"/>
                <a:cs typeface="Lato"/>
                <a:sym typeface="Lato"/>
              </a:rPr>
              <a:t>    -  </a:t>
            </a:r>
            <a:r>
              <a:rPr lang="it-IT" sz="1200" b="1" dirty="0" err="1">
                <a:solidFill>
                  <a:schemeClr val="bg1"/>
                </a:solidFill>
                <a:latin typeface="Lato"/>
                <a:ea typeface="Lato"/>
                <a:cs typeface="Lato"/>
                <a:sym typeface="Lato"/>
              </a:rPr>
              <a:t>Other</a:t>
            </a:r>
            <a:r>
              <a:rPr lang="it-IT" sz="1200" b="1" dirty="0">
                <a:solidFill>
                  <a:schemeClr val="bg1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it-IT" sz="1200" b="1" dirty="0" err="1">
                <a:solidFill>
                  <a:schemeClr val="bg1"/>
                </a:solidFill>
                <a:latin typeface="Lato"/>
                <a:ea typeface="Lato"/>
                <a:cs typeface="Lato"/>
                <a:sym typeface="Lato"/>
              </a:rPr>
              <a:t>SLDs</a:t>
            </a:r>
            <a:r>
              <a:rPr lang="it-IT" sz="1200" b="1" dirty="0">
                <a:solidFill>
                  <a:schemeClr val="bg1"/>
                </a:solidFill>
                <a:latin typeface="Lato"/>
                <a:ea typeface="Lato"/>
                <a:cs typeface="Lato"/>
                <a:sym typeface="Lato"/>
              </a:rPr>
              <a:t> (</a:t>
            </a:r>
            <a:r>
              <a:rPr lang="it-IT" sz="1200" b="1" dirty="0" err="1">
                <a:solidFill>
                  <a:schemeClr val="bg1"/>
                </a:solidFill>
                <a:latin typeface="Lato"/>
                <a:ea typeface="Lato"/>
                <a:cs typeface="Lato"/>
                <a:sym typeface="Lato"/>
              </a:rPr>
              <a:t>dysgrafia</a:t>
            </a:r>
            <a:r>
              <a:rPr lang="it-IT" sz="1200" b="1" dirty="0">
                <a:solidFill>
                  <a:schemeClr val="bg1"/>
                </a:solidFill>
                <a:latin typeface="Lato"/>
                <a:ea typeface="Lato"/>
                <a:cs typeface="Lato"/>
                <a:sym typeface="Lato"/>
              </a:rPr>
              <a:t>)</a:t>
            </a:r>
          </a:p>
          <a:p>
            <a:pPr>
              <a:buClr>
                <a:schemeClr val="bg1"/>
              </a:buClr>
            </a:pPr>
            <a:endParaRPr lang="it-IT" sz="1400" b="1" dirty="0">
              <a:solidFill>
                <a:schemeClr val="bg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3" name="Rettangolo 42">
            <a:extLst>
              <a:ext uri="{FF2B5EF4-FFF2-40B4-BE49-F238E27FC236}">
                <a16:creationId xmlns:a16="http://schemas.microsoft.com/office/drawing/2014/main" id="{55CE89F4-B2E2-9F66-D689-0732F24A8E68}"/>
              </a:ext>
            </a:extLst>
          </p:cNvPr>
          <p:cNvSpPr/>
          <p:nvPr/>
        </p:nvSpPr>
        <p:spPr>
          <a:xfrm>
            <a:off x="7620705" y="4521377"/>
            <a:ext cx="3139723" cy="16773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600" b="1" dirty="0">
                <a:latin typeface="Lato"/>
                <a:ea typeface="Lato"/>
                <a:cs typeface="Lato"/>
                <a:sym typeface="Lato"/>
              </a:rPr>
              <a:t>Gruppo 6</a:t>
            </a:r>
          </a:p>
          <a:p>
            <a:pPr algn="ctr"/>
            <a:endParaRPr lang="it-IT" sz="300" b="1" dirty="0">
              <a:solidFill>
                <a:schemeClr val="bg1"/>
              </a:solidFill>
              <a:latin typeface="Lato"/>
              <a:ea typeface="Lato"/>
              <a:cs typeface="Lato"/>
              <a:sym typeface="Lato"/>
            </a:endParaRPr>
          </a:p>
          <a:p>
            <a:pPr>
              <a:buClr>
                <a:schemeClr val="bg1"/>
              </a:buClr>
            </a:pPr>
            <a:r>
              <a:rPr lang="it-IT" sz="1200" b="1" dirty="0">
                <a:solidFill>
                  <a:schemeClr val="bg1"/>
                </a:solidFill>
                <a:latin typeface="Lato"/>
                <a:ea typeface="Lato"/>
                <a:cs typeface="Lato"/>
                <a:sym typeface="Lato"/>
              </a:rPr>
              <a:t>-  High school or </a:t>
            </a:r>
            <a:r>
              <a:rPr lang="it-IT" sz="1200" b="1" dirty="0" err="1">
                <a:solidFill>
                  <a:schemeClr val="bg1"/>
                </a:solidFill>
                <a:latin typeface="Lato"/>
                <a:ea typeface="Lato"/>
                <a:cs typeface="Lato"/>
                <a:sym typeface="Lato"/>
              </a:rPr>
              <a:t>beginning</a:t>
            </a:r>
            <a:r>
              <a:rPr lang="it-IT" sz="1200" b="1" dirty="0">
                <a:solidFill>
                  <a:schemeClr val="bg1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it-IT" sz="1200" b="1" dirty="0" err="1">
                <a:solidFill>
                  <a:schemeClr val="bg1"/>
                </a:solidFill>
                <a:latin typeface="Lato"/>
                <a:ea typeface="Lato"/>
                <a:cs typeface="Lato"/>
                <a:sym typeface="Lato"/>
              </a:rPr>
              <a:t>univ</a:t>
            </a:r>
            <a:r>
              <a:rPr lang="it-IT" sz="1200" b="1" dirty="0">
                <a:solidFill>
                  <a:schemeClr val="bg1"/>
                </a:solidFill>
                <a:latin typeface="Lato"/>
                <a:ea typeface="Lato"/>
                <a:cs typeface="Lato"/>
                <a:sym typeface="Lato"/>
              </a:rPr>
              <a:t>.</a:t>
            </a:r>
          </a:p>
          <a:p>
            <a:pPr>
              <a:buClr>
                <a:schemeClr val="bg1"/>
              </a:buClr>
            </a:pPr>
            <a:r>
              <a:rPr lang="it-IT" sz="1200" b="1" dirty="0">
                <a:solidFill>
                  <a:schemeClr val="bg1"/>
                </a:solidFill>
                <a:latin typeface="Lato"/>
                <a:ea typeface="Lato"/>
                <a:cs typeface="Lato"/>
                <a:sym typeface="Lato"/>
              </a:rPr>
              <a:t>-  </a:t>
            </a:r>
            <a:r>
              <a:rPr lang="it-IT" sz="1200" b="1" dirty="0" err="1">
                <a:solidFill>
                  <a:schemeClr val="bg1"/>
                </a:solidFill>
                <a:latin typeface="Lato"/>
                <a:ea typeface="Lato"/>
                <a:cs typeface="Lato"/>
                <a:sym typeface="Lato"/>
              </a:rPr>
              <a:t>Diagnosis</a:t>
            </a:r>
            <a:r>
              <a:rPr lang="it-IT" sz="1200" b="1" dirty="0">
                <a:solidFill>
                  <a:schemeClr val="bg1"/>
                </a:solidFill>
                <a:latin typeface="Lato"/>
                <a:ea typeface="Lato"/>
                <a:cs typeface="Lato"/>
                <a:sym typeface="Lato"/>
              </a:rPr>
              <a:t> 1°-2° high school</a:t>
            </a:r>
            <a:endParaRPr lang="it-IT" sz="1200" dirty="0">
              <a:solidFill>
                <a:schemeClr val="bg1"/>
              </a:solidFill>
            </a:endParaRPr>
          </a:p>
          <a:p>
            <a:pPr>
              <a:buClr>
                <a:schemeClr val="bg1"/>
              </a:buClr>
            </a:pPr>
            <a:r>
              <a:rPr lang="it-IT" sz="1200" b="1" dirty="0">
                <a:solidFill>
                  <a:schemeClr val="bg1"/>
                </a:solidFill>
                <a:latin typeface="Lato"/>
                <a:ea typeface="Lato"/>
                <a:cs typeface="Lato"/>
                <a:sym typeface="Lato"/>
              </a:rPr>
              <a:t>-  </a:t>
            </a:r>
            <a:r>
              <a:rPr lang="it-IT" sz="1200" b="1" dirty="0" err="1">
                <a:solidFill>
                  <a:schemeClr val="bg1"/>
                </a:solidFill>
                <a:latin typeface="Lato"/>
                <a:ea typeface="Lato"/>
                <a:cs typeface="Lato"/>
                <a:sym typeface="Lato"/>
              </a:rPr>
              <a:t>Repeated</a:t>
            </a:r>
            <a:r>
              <a:rPr lang="it-IT" sz="1200" b="1" dirty="0">
                <a:solidFill>
                  <a:schemeClr val="bg1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it-IT" sz="1200" b="1" dirty="0" err="1">
                <a:solidFill>
                  <a:schemeClr val="bg1"/>
                </a:solidFill>
                <a:latin typeface="Lato"/>
                <a:ea typeface="Lato"/>
                <a:cs typeface="Lato"/>
                <a:sym typeface="Lato"/>
              </a:rPr>
              <a:t>years</a:t>
            </a:r>
            <a:endParaRPr lang="it-IT" sz="1200" b="1" dirty="0">
              <a:solidFill>
                <a:schemeClr val="bg1"/>
              </a:solidFill>
              <a:latin typeface="Lato"/>
              <a:ea typeface="Lato"/>
              <a:cs typeface="Lato"/>
              <a:sym typeface="Lato"/>
            </a:endParaRPr>
          </a:p>
          <a:p>
            <a:pPr>
              <a:buClr>
                <a:schemeClr val="bg1"/>
              </a:buClr>
            </a:pPr>
            <a:r>
              <a:rPr lang="it-IT" sz="1200" b="1" dirty="0">
                <a:solidFill>
                  <a:schemeClr val="bg1"/>
                </a:solidFill>
                <a:latin typeface="Lato"/>
                <a:ea typeface="Lato"/>
                <a:cs typeface="Lato"/>
                <a:sym typeface="Lato"/>
              </a:rPr>
              <a:t>-  Support from speech </a:t>
            </a:r>
            <a:r>
              <a:rPr lang="it-IT" sz="1200" b="1" dirty="0" err="1">
                <a:solidFill>
                  <a:schemeClr val="bg1"/>
                </a:solidFill>
                <a:latin typeface="Lato"/>
                <a:ea typeface="Lato"/>
                <a:cs typeface="Lato"/>
                <a:sym typeface="Lato"/>
              </a:rPr>
              <a:t>therapists</a:t>
            </a:r>
            <a:r>
              <a:rPr lang="it-IT" sz="1200" b="1" dirty="0">
                <a:solidFill>
                  <a:schemeClr val="bg1"/>
                </a:solidFill>
                <a:latin typeface="Lato"/>
                <a:ea typeface="Lato"/>
                <a:cs typeface="Lato"/>
                <a:sym typeface="Lato"/>
              </a:rPr>
              <a:t> and </a:t>
            </a:r>
            <a:r>
              <a:rPr lang="it-IT" sz="1200" b="1" dirty="0" err="1">
                <a:solidFill>
                  <a:schemeClr val="bg1"/>
                </a:solidFill>
                <a:latin typeface="Lato"/>
                <a:ea typeface="Lato"/>
                <a:cs typeface="Lato"/>
                <a:sym typeface="Lato"/>
              </a:rPr>
              <a:t>psychologists</a:t>
            </a:r>
            <a:endParaRPr lang="it-IT" sz="1200" b="1" dirty="0">
              <a:solidFill>
                <a:schemeClr val="bg1"/>
              </a:solidFill>
              <a:latin typeface="Lato"/>
              <a:ea typeface="Lato"/>
              <a:cs typeface="Lato"/>
              <a:sym typeface="Lato"/>
            </a:endParaRPr>
          </a:p>
          <a:p>
            <a:pPr>
              <a:buClr>
                <a:schemeClr val="bg1"/>
              </a:buClr>
            </a:pPr>
            <a:r>
              <a:rPr lang="it-IT" sz="1200" b="1" dirty="0">
                <a:solidFill>
                  <a:schemeClr val="bg1"/>
                </a:solidFill>
                <a:latin typeface="Lato"/>
                <a:ea typeface="Lato"/>
                <a:cs typeface="Lato"/>
                <a:sym typeface="Lato"/>
              </a:rPr>
              <a:t>-  No </a:t>
            </a:r>
            <a:r>
              <a:rPr lang="it-IT" sz="1200" b="1" dirty="0" err="1">
                <a:solidFill>
                  <a:schemeClr val="bg1"/>
                </a:solidFill>
                <a:latin typeface="Lato"/>
                <a:ea typeface="Lato"/>
                <a:cs typeface="Lato"/>
                <a:sym typeface="Lato"/>
              </a:rPr>
              <a:t>relatives</a:t>
            </a:r>
            <a:r>
              <a:rPr lang="it-IT" sz="1200" b="1" dirty="0">
                <a:solidFill>
                  <a:schemeClr val="bg1"/>
                </a:solidFill>
                <a:latin typeface="Lato"/>
                <a:ea typeface="Lato"/>
                <a:cs typeface="Lato"/>
                <a:sym typeface="Lato"/>
              </a:rPr>
              <a:t> with </a:t>
            </a:r>
            <a:r>
              <a:rPr lang="it-IT" sz="1200" b="1" dirty="0" err="1">
                <a:solidFill>
                  <a:schemeClr val="bg1"/>
                </a:solidFill>
                <a:latin typeface="Lato"/>
                <a:ea typeface="Lato"/>
                <a:cs typeface="Lato"/>
                <a:sym typeface="Lato"/>
              </a:rPr>
              <a:t>dyslexia</a:t>
            </a:r>
            <a:endParaRPr lang="it-IT" sz="1200" b="1" dirty="0">
              <a:solidFill>
                <a:schemeClr val="bg1"/>
              </a:solidFill>
              <a:latin typeface="Lato"/>
              <a:ea typeface="Lato"/>
              <a:cs typeface="Lato"/>
              <a:sym typeface="Lato"/>
            </a:endParaRPr>
          </a:p>
          <a:p>
            <a:pPr>
              <a:buClr>
                <a:schemeClr val="bg1"/>
              </a:buClr>
            </a:pPr>
            <a:r>
              <a:rPr lang="it-IT" sz="1200" b="1" dirty="0">
                <a:solidFill>
                  <a:schemeClr val="bg1"/>
                </a:solidFill>
                <a:latin typeface="Lato"/>
                <a:ea typeface="Lato"/>
                <a:cs typeface="Lato"/>
                <a:sym typeface="Lato"/>
              </a:rPr>
              <a:t>    -  </a:t>
            </a:r>
            <a:r>
              <a:rPr lang="it-IT" sz="1200" b="1" dirty="0" err="1">
                <a:solidFill>
                  <a:schemeClr val="bg1"/>
                </a:solidFill>
                <a:latin typeface="Lato"/>
                <a:ea typeface="Lato"/>
                <a:cs typeface="Lato"/>
                <a:sym typeface="Lato"/>
              </a:rPr>
              <a:t>Other</a:t>
            </a:r>
            <a:r>
              <a:rPr lang="it-IT" sz="1200" b="1" dirty="0">
                <a:solidFill>
                  <a:schemeClr val="bg1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it-IT" sz="1200" b="1" dirty="0" err="1">
                <a:solidFill>
                  <a:schemeClr val="bg1"/>
                </a:solidFill>
                <a:latin typeface="Lato"/>
                <a:ea typeface="Lato"/>
                <a:cs typeface="Lato"/>
                <a:sym typeface="Lato"/>
              </a:rPr>
              <a:t>SLDs</a:t>
            </a:r>
            <a:r>
              <a:rPr lang="it-IT" sz="1200" b="1" dirty="0">
                <a:solidFill>
                  <a:schemeClr val="bg1"/>
                </a:solidFill>
                <a:latin typeface="Lato"/>
                <a:ea typeface="Lato"/>
                <a:cs typeface="Lato"/>
                <a:sym typeface="Lato"/>
              </a:rPr>
              <a:t> (</a:t>
            </a:r>
            <a:r>
              <a:rPr lang="it-IT" sz="1200" b="1" dirty="0" err="1">
                <a:solidFill>
                  <a:schemeClr val="bg1"/>
                </a:solidFill>
                <a:latin typeface="Lato"/>
                <a:ea typeface="Lato"/>
                <a:cs typeface="Lato"/>
                <a:sym typeface="Lato"/>
              </a:rPr>
              <a:t>dysgrafia</a:t>
            </a:r>
            <a:r>
              <a:rPr lang="it-IT" sz="1200" b="1" dirty="0">
                <a:solidFill>
                  <a:schemeClr val="bg1"/>
                </a:solidFill>
                <a:latin typeface="Lato"/>
                <a:ea typeface="Lato"/>
                <a:cs typeface="Lato"/>
                <a:sym typeface="Lato"/>
              </a:rPr>
              <a:t>, </a:t>
            </a:r>
            <a:r>
              <a:rPr lang="it-IT" sz="1200" b="1" dirty="0" err="1">
                <a:solidFill>
                  <a:schemeClr val="bg1"/>
                </a:solidFill>
                <a:latin typeface="Lato"/>
                <a:ea typeface="Lato"/>
                <a:cs typeface="Lato"/>
                <a:sym typeface="Lato"/>
              </a:rPr>
              <a:t>dysorthogr</a:t>
            </a:r>
            <a:r>
              <a:rPr lang="it-IT" sz="1200" b="1" dirty="0">
                <a:solidFill>
                  <a:schemeClr val="bg1"/>
                </a:solidFill>
                <a:latin typeface="Lato"/>
                <a:ea typeface="Lato"/>
                <a:cs typeface="Lato"/>
                <a:sym typeface="Lato"/>
              </a:rPr>
              <a:t>.)</a:t>
            </a:r>
          </a:p>
        </p:txBody>
      </p:sp>
      <p:pic>
        <p:nvPicPr>
          <p:cNvPr id="44" name="Immagine 43">
            <a:extLst>
              <a:ext uri="{FF2B5EF4-FFF2-40B4-BE49-F238E27FC236}">
                <a16:creationId xmlns:a16="http://schemas.microsoft.com/office/drawing/2014/main" id="{617CD7A3-2BC2-ADAB-CF85-CBD2F081EB1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5000"/>
          </a:blip>
          <a:stretch>
            <a:fillRect/>
          </a:stretch>
        </p:blipFill>
        <p:spPr>
          <a:xfrm>
            <a:off x="10003258" y="4521377"/>
            <a:ext cx="431780" cy="503743"/>
          </a:xfrm>
          <a:prstGeom prst="rect">
            <a:avLst/>
          </a:prstGeom>
        </p:spPr>
      </p:pic>
      <p:sp>
        <p:nvSpPr>
          <p:cNvPr id="26" name="Rettangolo arrotondato 15">
            <a:extLst>
              <a:ext uri="{FF2B5EF4-FFF2-40B4-BE49-F238E27FC236}">
                <a16:creationId xmlns:a16="http://schemas.microsoft.com/office/drawing/2014/main" id="{FC1F79BC-AF8B-EEBB-7EC3-7FAFFDFB121C}"/>
              </a:ext>
            </a:extLst>
          </p:cNvPr>
          <p:cNvSpPr/>
          <p:nvPr/>
        </p:nvSpPr>
        <p:spPr>
          <a:xfrm>
            <a:off x="1437984" y="4526454"/>
            <a:ext cx="2865941" cy="1703788"/>
          </a:xfrm>
          <a:prstGeom prst="roundRect">
            <a:avLst/>
          </a:prstGeom>
          <a:solidFill>
            <a:schemeClr val="accent1">
              <a:alpha val="60000"/>
            </a:schemeClr>
          </a:solidFill>
          <a:ln w="76200">
            <a:solidFill>
              <a:srgbClr val="9ABA5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2800" u="sng" dirty="0">
              <a:solidFill>
                <a:schemeClr val="bg1"/>
              </a:solidFill>
            </a:endParaRPr>
          </a:p>
        </p:txBody>
      </p:sp>
      <p:sp>
        <p:nvSpPr>
          <p:cNvPr id="36" name="Rettangolo 35">
            <a:extLst>
              <a:ext uri="{FF2B5EF4-FFF2-40B4-BE49-F238E27FC236}">
                <a16:creationId xmlns:a16="http://schemas.microsoft.com/office/drawing/2014/main" id="{5DDA7461-81FB-C075-13A6-AC8E69AC1DB4}"/>
              </a:ext>
            </a:extLst>
          </p:cNvPr>
          <p:cNvSpPr/>
          <p:nvPr/>
        </p:nvSpPr>
        <p:spPr>
          <a:xfrm>
            <a:off x="1399441" y="4483157"/>
            <a:ext cx="3139723" cy="18928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600" b="1" dirty="0">
                <a:latin typeface="Lato"/>
                <a:ea typeface="Lato"/>
                <a:cs typeface="Lato"/>
                <a:sym typeface="Lato"/>
              </a:rPr>
              <a:t>Gruppo 2</a:t>
            </a:r>
          </a:p>
          <a:p>
            <a:pPr algn="ctr"/>
            <a:endParaRPr lang="it-IT" sz="300" b="1" dirty="0">
              <a:latin typeface="Lato"/>
              <a:ea typeface="Lato"/>
              <a:cs typeface="Lato"/>
              <a:sym typeface="Lato"/>
            </a:endParaRPr>
          </a:p>
          <a:p>
            <a:pPr>
              <a:buClr>
                <a:schemeClr val="bg1"/>
              </a:buClr>
            </a:pPr>
            <a:r>
              <a:rPr lang="it-IT" sz="1400" b="1" dirty="0">
                <a:solidFill>
                  <a:schemeClr val="bg1"/>
                </a:solidFill>
                <a:latin typeface="Lato"/>
                <a:ea typeface="Lato"/>
                <a:cs typeface="Lato"/>
                <a:sym typeface="Lato"/>
              </a:rPr>
              <a:t>-  </a:t>
            </a:r>
            <a:r>
              <a:rPr lang="it-IT" sz="1400" b="1" dirty="0" err="1">
                <a:solidFill>
                  <a:schemeClr val="bg1"/>
                </a:solidFill>
                <a:latin typeface="Lato"/>
                <a:ea typeface="Lato"/>
                <a:cs typeface="Lato"/>
                <a:sym typeface="Lato"/>
              </a:rPr>
              <a:t>Graduated</a:t>
            </a:r>
            <a:r>
              <a:rPr lang="it-IT" sz="1400" b="1" dirty="0">
                <a:solidFill>
                  <a:schemeClr val="bg1"/>
                </a:solidFill>
                <a:latin typeface="Lato"/>
                <a:ea typeface="Lato"/>
                <a:cs typeface="Lato"/>
                <a:sym typeface="Lato"/>
              </a:rPr>
              <a:t> or </a:t>
            </a:r>
            <a:r>
              <a:rPr lang="it-IT" sz="1400" b="1" dirty="0" err="1">
                <a:solidFill>
                  <a:schemeClr val="bg1"/>
                </a:solidFill>
                <a:latin typeface="Lato"/>
                <a:ea typeface="Lato"/>
                <a:cs typeface="Lato"/>
                <a:sym typeface="Lato"/>
              </a:rPr>
              <a:t>finishing</a:t>
            </a:r>
            <a:r>
              <a:rPr lang="it-IT" sz="1400" b="1" dirty="0">
                <a:solidFill>
                  <a:schemeClr val="bg1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it-IT" sz="1400" b="1" dirty="0" err="1">
                <a:solidFill>
                  <a:schemeClr val="bg1"/>
                </a:solidFill>
                <a:latin typeface="Lato"/>
                <a:ea typeface="Lato"/>
                <a:cs typeface="Lato"/>
                <a:sym typeface="Lato"/>
              </a:rPr>
              <a:t>university</a:t>
            </a:r>
            <a:endParaRPr lang="it-IT" sz="1400" b="1" dirty="0">
              <a:solidFill>
                <a:schemeClr val="bg1"/>
              </a:solidFill>
              <a:latin typeface="Lato"/>
              <a:ea typeface="Lato"/>
              <a:cs typeface="Lato"/>
              <a:sym typeface="Lato"/>
            </a:endParaRPr>
          </a:p>
          <a:p>
            <a:pPr>
              <a:buClr>
                <a:schemeClr val="bg1"/>
              </a:buClr>
            </a:pPr>
            <a:r>
              <a:rPr lang="it-IT" sz="1400" b="1" dirty="0">
                <a:solidFill>
                  <a:schemeClr val="bg1"/>
                </a:solidFill>
                <a:latin typeface="Lato"/>
                <a:ea typeface="Lato"/>
                <a:cs typeface="Lato"/>
                <a:sym typeface="Lato"/>
              </a:rPr>
              <a:t>-  </a:t>
            </a:r>
            <a:r>
              <a:rPr lang="it-IT" sz="1400" b="1" dirty="0" err="1">
                <a:solidFill>
                  <a:schemeClr val="bg1"/>
                </a:solidFill>
                <a:latin typeface="Lato"/>
                <a:ea typeface="Lato"/>
                <a:cs typeface="Lato"/>
                <a:sym typeface="Lato"/>
              </a:rPr>
              <a:t>Diagnosis</a:t>
            </a:r>
            <a:r>
              <a:rPr lang="it-IT" sz="1400" b="1" dirty="0">
                <a:solidFill>
                  <a:schemeClr val="bg1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it-IT" sz="1400" b="1" dirty="0" err="1">
                <a:solidFill>
                  <a:schemeClr val="bg1"/>
                </a:solidFill>
                <a:latin typeface="Lato"/>
                <a:ea typeface="Lato"/>
                <a:cs typeface="Lato"/>
                <a:sym typeface="Lato"/>
              </a:rPr>
              <a:t>at</a:t>
            </a:r>
            <a:r>
              <a:rPr lang="it-IT" sz="1400" b="1" dirty="0">
                <a:solidFill>
                  <a:schemeClr val="bg1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it-IT" sz="1400" b="1" dirty="0" err="1">
                <a:solidFill>
                  <a:schemeClr val="bg1"/>
                </a:solidFill>
                <a:latin typeface="Lato"/>
                <a:ea typeface="Lato"/>
                <a:cs typeface="Lato"/>
                <a:sym typeface="Lato"/>
              </a:rPr>
              <a:t>primary</a:t>
            </a:r>
            <a:r>
              <a:rPr lang="it-IT" sz="1400" b="1" dirty="0">
                <a:solidFill>
                  <a:schemeClr val="bg1"/>
                </a:solidFill>
                <a:latin typeface="Lato"/>
                <a:ea typeface="Lato"/>
                <a:cs typeface="Lato"/>
                <a:sym typeface="Lato"/>
              </a:rPr>
              <a:t> school</a:t>
            </a:r>
            <a:endParaRPr lang="it-IT" sz="1400" dirty="0">
              <a:solidFill>
                <a:schemeClr val="bg1"/>
              </a:solidFill>
            </a:endParaRPr>
          </a:p>
          <a:p>
            <a:pPr>
              <a:buClr>
                <a:schemeClr val="bg1"/>
              </a:buClr>
            </a:pPr>
            <a:r>
              <a:rPr lang="it-IT" sz="1400" b="1" dirty="0">
                <a:solidFill>
                  <a:schemeClr val="bg1"/>
                </a:solidFill>
                <a:latin typeface="Lato"/>
                <a:ea typeface="Lato"/>
                <a:cs typeface="Lato"/>
                <a:sym typeface="Lato"/>
              </a:rPr>
              <a:t>-  No </a:t>
            </a:r>
            <a:r>
              <a:rPr lang="it-IT" sz="1400" b="1" dirty="0" err="1">
                <a:solidFill>
                  <a:schemeClr val="bg1"/>
                </a:solidFill>
                <a:latin typeface="Lato"/>
                <a:ea typeface="Lato"/>
                <a:cs typeface="Lato"/>
                <a:sym typeface="Lato"/>
              </a:rPr>
              <a:t>repeated</a:t>
            </a:r>
            <a:r>
              <a:rPr lang="it-IT" sz="1400" b="1" dirty="0">
                <a:solidFill>
                  <a:schemeClr val="bg1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it-IT" sz="1400" b="1" dirty="0" err="1">
                <a:solidFill>
                  <a:schemeClr val="bg1"/>
                </a:solidFill>
                <a:latin typeface="Lato"/>
                <a:ea typeface="Lato"/>
                <a:cs typeface="Lato"/>
                <a:sym typeface="Lato"/>
              </a:rPr>
              <a:t>years</a:t>
            </a:r>
            <a:endParaRPr lang="it-IT" sz="1400" b="1" dirty="0">
              <a:solidFill>
                <a:schemeClr val="bg1"/>
              </a:solidFill>
              <a:latin typeface="Lato"/>
              <a:ea typeface="Lato"/>
              <a:cs typeface="Lato"/>
              <a:sym typeface="Lato"/>
            </a:endParaRPr>
          </a:p>
          <a:p>
            <a:pPr>
              <a:buClr>
                <a:schemeClr val="bg1"/>
              </a:buClr>
            </a:pPr>
            <a:r>
              <a:rPr lang="it-IT" sz="1400" b="1" dirty="0">
                <a:solidFill>
                  <a:schemeClr val="bg1"/>
                </a:solidFill>
                <a:latin typeface="Lato"/>
                <a:ea typeface="Lato"/>
                <a:cs typeface="Lato"/>
                <a:sym typeface="Lato"/>
              </a:rPr>
              <a:t>-  Support from </a:t>
            </a:r>
            <a:r>
              <a:rPr lang="it-IT" sz="1400" b="1" dirty="0" err="1">
                <a:solidFill>
                  <a:schemeClr val="bg1"/>
                </a:solidFill>
                <a:latin typeface="Lato"/>
                <a:ea typeface="Lato"/>
                <a:cs typeface="Lato"/>
                <a:sym typeface="Lato"/>
              </a:rPr>
              <a:t>parents</a:t>
            </a:r>
            <a:endParaRPr lang="it-IT" sz="1400" b="1" dirty="0">
              <a:solidFill>
                <a:schemeClr val="bg1"/>
              </a:solidFill>
              <a:latin typeface="Lato"/>
              <a:ea typeface="Lato"/>
              <a:cs typeface="Lato"/>
              <a:sym typeface="Lato"/>
            </a:endParaRPr>
          </a:p>
          <a:p>
            <a:pPr>
              <a:buClr>
                <a:schemeClr val="bg1"/>
              </a:buClr>
            </a:pPr>
            <a:r>
              <a:rPr lang="it-IT" sz="1400" b="1" dirty="0">
                <a:solidFill>
                  <a:schemeClr val="bg1"/>
                </a:solidFill>
                <a:latin typeface="Lato"/>
                <a:ea typeface="Lato"/>
                <a:cs typeface="Lato"/>
                <a:sym typeface="Lato"/>
              </a:rPr>
              <a:t>-  No </a:t>
            </a:r>
            <a:r>
              <a:rPr lang="it-IT" sz="1400" b="1" dirty="0" err="1">
                <a:solidFill>
                  <a:schemeClr val="bg1"/>
                </a:solidFill>
                <a:latin typeface="Lato"/>
                <a:ea typeface="Lato"/>
                <a:cs typeface="Lato"/>
                <a:sym typeface="Lato"/>
              </a:rPr>
              <a:t>relatives</a:t>
            </a:r>
            <a:r>
              <a:rPr lang="it-IT" sz="1400" b="1" dirty="0">
                <a:solidFill>
                  <a:schemeClr val="bg1"/>
                </a:solidFill>
                <a:latin typeface="Lato"/>
                <a:ea typeface="Lato"/>
                <a:cs typeface="Lato"/>
                <a:sym typeface="Lato"/>
              </a:rPr>
              <a:t> with </a:t>
            </a:r>
            <a:r>
              <a:rPr lang="it-IT" sz="1400" b="1" dirty="0" err="1">
                <a:solidFill>
                  <a:schemeClr val="bg1"/>
                </a:solidFill>
                <a:latin typeface="Lato"/>
                <a:ea typeface="Lato"/>
                <a:cs typeface="Lato"/>
                <a:sym typeface="Lato"/>
              </a:rPr>
              <a:t>dyslexia</a:t>
            </a:r>
            <a:endParaRPr lang="it-IT" sz="1400" b="1" dirty="0">
              <a:solidFill>
                <a:schemeClr val="bg1"/>
              </a:solidFill>
              <a:latin typeface="Lato"/>
              <a:ea typeface="Lato"/>
              <a:cs typeface="Lato"/>
              <a:sym typeface="Lato"/>
            </a:endParaRPr>
          </a:p>
          <a:p>
            <a:pPr>
              <a:buClr>
                <a:schemeClr val="bg1"/>
              </a:buClr>
            </a:pPr>
            <a:r>
              <a:rPr lang="it-IT" sz="1400" b="1" dirty="0">
                <a:solidFill>
                  <a:schemeClr val="bg1"/>
                </a:solidFill>
                <a:latin typeface="Lato"/>
                <a:ea typeface="Lato"/>
                <a:cs typeface="Lato"/>
                <a:sym typeface="Lato"/>
              </a:rPr>
              <a:t>    -  </a:t>
            </a:r>
            <a:r>
              <a:rPr lang="it-IT" sz="1400" b="1" dirty="0" err="1">
                <a:solidFill>
                  <a:schemeClr val="bg1"/>
                </a:solidFill>
                <a:latin typeface="Lato"/>
                <a:ea typeface="Lato"/>
                <a:cs typeface="Lato"/>
                <a:sym typeface="Lato"/>
              </a:rPr>
              <a:t>Aother</a:t>
            </a:r>
            <a:r>
              <a:rPr lang="it-IT" sz="1400" b="1" dirty="0">
                <a:solidFill>
                  <a:schemeClr val="bg1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it-IT" sz="1400" b="1" dirty="0" err="1">
                <a:solidFill>
                  <a:schemeClr val="bg1"/>
                </a:solidFill>
                <a:latin typeface="Lato"/>
                <a:ea typeface="Lato"/>
                <a:cs typeface="Lato"/>
                <a:sym typeface="Lato"/>
              </a:rPr>
              <a:t>SLDs</a:t>
            </a:r>
            <a:endParaRPr lang="it-IT" sz="1400" b="1" dirty="0">
              <a:solidFill>
                <a:schemeClr val="bg1"/>
              </a:solidFill>
              <a:latin typeface="Lato"/>
              <a:ea typeface="Lato"/>
              <a:cs typeface="Lato"/>
              <a:sym typeface="Lato"/>
            </a:endParaRPr>
          </a:p>
          <a:p>
            <a:pPr>
              <a:buClr>
                <a:schemeClr val="bg1"/>
              </a:buClr>
            </a:pPr>
            <a:endParaRPr lang="it-IT" sz="1400" b="1" dirty="0">
              <a:solidFill>
                <a:schemeClr val="bg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  <p:extLst>
      <p:ext uri="{BB962C8B-B14F-4D97-AF65-F5344CB8AC3E}">
        <p14:creationId xmlns:p14="http://schemas.microsoft.com/office/powerpoint/2010/main" val="211996825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2000">
              <a:schemeClr val="accent4">
                <a:lumMod val="20000"/>
                <a:lumOff val="80000"/>
              </a:schemeClr>
            </a:gs>
            <a:gs pos="58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60000"/>
                <a:lumOff val="4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1030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33" name="Freeform: Shape 1032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35" name="Rectangle 1034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7" name="Rectangle 1036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9" name="Freeform: Shape 1038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041" name="Isosceles Triangle 1040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Immagine che contiene testo&#10;&#10;Descrizione generata automaticamente">
            <a:extLst>
              <a:ext uri="{FF2B5EF4-FFF2-40B4-BE49-F238E27FC236}">
                <a16:creationId xmlns:a16="http://schemas.microsoft.com/office/drawing/2014/main" id="{FAF5A276-37A0-3B61-4DF8-0C24EA8EBC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54" t="24827" r="8766" b="28963"/>
          <a:stretch/>
        </p:blipFill>
        <p:spPr bwMode="auto">
          <a:xfrm>
            <a:off x="-4" y="11864"/>
            <a:ext cx="2266014" cy="842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43" name="Isosceles Triangle 1042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8984C5EC-9FAE-A577-4AFD-2F08009DE0E1}"/>
              </a:ext>
            </a:extLst>
          </p:cNvPr>
          <p:cNvSpPr txBox="1"/>
          <p:nvPr/>
        </p:nvSpPr>
        <p:spPr>
          <a:xfrm>
            <a:off x="9530939" y="3937"/>
            <a:ext cx="2684792" cy="861774"/>
          </a:xfrm>
          <a:prstGeom prst="rect">
            <a:avLst/>
          </a:prstGeom>
          <a:noFill/>
          <a:effectLst/>
        </p:spPr>
        <p:txBody>
          <a:bodyPr wrap="square" rtlCol="0">
            <a:spAutoFit/>
            <a:scene3d>
              <a:camera prst="orthographicFront">
                <a:rot lat="300000" lon="900000" rev="0"/>
              </a:camera>
              <a:lightRig rig="threePt" dir="t"/>
            </a:scene3d>
            <a:sp3d extrusionH="57150">
              <a:bevelT h="38100" prst="artDeco"/>
              <a:bevelB w="6350" h="25400"/>
            </a:sp3d>
          </a:bodyPr>
          <a:lstStyle/>
          <a:p>
            <a:pPr algn="ctr"/>
            <a:r>
              <a:rPr lang="it-IT" sz="3200" b="1" i="1" dirty="0">
                <a:ln w="12700">
                  <a:solidFill>
                    <a:schemeClr val="tx1"/>
                  </a:solidFill>
                </a:ln>
                <a:gradFill flip="none" rotWithShape="1">
                  <a:gsLst>
                    <a:gs pos="17000">
                      <a:schemeClr val="bg1">
                        <a:lumMod val="75000"/>
                      </a:schemeClr>
                    </a:gs>
                    <a:gs pos="100000">
                      <a:srgbClr val="3E69C0"/>
                    </a:gs>
                    <a:gs pos="0">
                      <a:srgbClr val="3E69C0"/>
                    </a:gs>
                    <a:gs pos="75000">
                      <a:srgbClr val="DFCF9E"/>
                    </a:gs>
                    <a:gs pos="49000">
                      <a:srgbClr val="FFDE7C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effectLst>
                  <a:glow rad="254000">
                    <a:schemeClr val="bg1"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50800" stA="20000" endPos="32000" dir="5400000" sy="-100000" algn="bl" rotWithShape="0"/>
                </a:effectLst>
                <a:latin typeface="Avenir Next LT Pro" panose="020B0504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VRAILEXIA</a:t>
            </a:r>
          </a:p>
          <a:p>
            <a:pPr algn="ctr">
              <a:lnSpc>
                <a:spcPct val="90000"/>
              </a:lnSpc>
            </a:pPr>
            <a:r>
              <a:rPr lang="it-IT" sz="2000" b="1" i="1" dirty="0">
                <a:ln w="12700">
                  <a:solidFill>
                    <a:schemeClr val="tx1"/>
                  </a:solidFill>
                </a:ln>
                <a:gradFill flip="none" rotWithShape="1">
                  <a:gsLst>
                    <a:gs pos="17000">
                      <a:schemeClr val="bg1">
                        <a:lumMod val="75000"/>
                      </a:schemeClr>
                    </a:gs>
                    <a:gs pos="100000">
                      <a:srgbClr val="3E69C0"/>
                    </a:gs>
                    <a:gs pos="0">
                      <a:srgbClr val="3E69C0"/>
                    </a:gs>
                    <a:gs pos="75000">
                      <a:srgbClr val="DFCF9E"/>
                    </a:gs>
                    <a:gs pos="49000">
                      <a:srgbClr val="FFDE7C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effectLst>
                  <a:glow rad="254000">
                    <a:schemeClr val="bg1"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50800" stA="20000" endPos="32000" dir="5400000" sy="-100000" algn="bl" rotWithShape="0"/>
                </a:effectLst>
                <a:latin typeface="Avenir Next LT Pro" panose="020B0504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PROJECT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F7FE33C3-8A7D-96F3-F863-8F3EFF5F1B51}"/>
              </a:ext>
            </a:extLst>
          </p:cNvPr>
          <p:cNvSpPr txBox="1"/>
          <p:nvPr/>
        </p:nvSpPr>
        <p:spPr>
          <a:xfrm>
            <a:off x="-23731" y="372846"/>
            <a:ext cx="12192000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5000" b="1" dirty="0">
                <a:ln w="25400">
                  <a:solidFill>
                    <a:schemeClr val="tx1"/>
                  </a:solidFill>
                </a:ln>
                <a:solidFill>
                  <a:srgbClr val="91B578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50800" stA="20000" endPos="32000" dir="5400000" sy="-100000" algn="bl" rotWithShape="0"/>
                </a:effectLst>
                <a:latin typeface="Avenir Next LT Pro" panose="020B0504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PRELIMINARY RESULTS</a:t>
            </a:r>
            <a:endParaRPr lang="it-IT" sz="8000" b="1" dirty="0">
              <a:ln w="25400">
                <a:solidFill>
                  <a:schemeClr val="tx1"/>
                </a:solidFill>
              </a:ln>
              <a:solidFill>
                <a:srgbClr val="91B578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  <a:reflection blurRad="50800" stA="20000" endPos="32000" dir="5400000" sy="-100000" algn="bl" rotWithShape="0"/>
              </a:effectLst>
              <a:latin typeface="Avenir Next LT Pro" panose="020B0504020202020204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BB43611C-3484-FCCC-02C2-0113D0D410B4}"/>
              </a:ext>
            </a:extLst>
          </p:cNvPr>
          <p:cNvSpPr txBox="1"/>
          <p:nvPr/>
        </p:nvSpPr>
        <p:spPr>
          <a:xfrm>
            <a:off x="-71193" y="1290379"/>
            <a:ext cx="1223946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4000" b="1" u="sng" dirty="0">
                <a:latin typeface="Avenir Next LT Pro" panose="020B0504020202020204" pitchFamily="34" charset="0"/>
              </a:rPr>
              <a:t>Students Clustering and Profiling</a:t>
            </a:r>
          </a:p>
        </p:txBody>
      </p:sp>
      <p:sp>
        <p:nvSpPr>
          <p:cNvPr id="8" name="Rettangolo arrotondato 14">
            <a:extLst>
              <a:ext uri="{FF2B5EF4-FFF2-40B4-BE49-F238E27FC236}">
                <a16:creationId xmlns:a16="http://schemas.microsoft.com/office/drawing/2014/main" id="{CB4902A9-ACEE-B668-642C-F17E3CD77A68}"/>
              </a:ext>
            </a:extLst>
          </p:cNvPr>
          <p:cNvSpPr/>
          <p:nvPr/>
        </p:nvSpPr>
        <p:spPr>
          <a:xfrm>
            <a:off x="1563138" y="2205227"/>
            <a:ext cx="8809973" cy="490188"/>
          </a:xfrm>
          <a:prstGeom prst="roundRect">
            <a:avLst/>
          </a:prstGeom>
          <a:solidFill>
            <a:schemeClr val="accent1">
              <a:alpha val="60000"/>
            </a:schemeClr>
          </a:solidFill>
          <a:ln w="76200">
            <a:solidFill>
              <a:srgbClr val="9ABA5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2928BD8D-E6F5-661E-20F5-87019A46B005}"/>
              </a:ext>
            </a:extLst>
          </p:cNvPr>
          <p:cNvSpPr/>
          <p:nvPr/>
        </p:nvSpPr>
        <p:spPr>
          <a:xfrm>
            <a:off x="1628767" y="2205227"/>
            <a:ext cx="155224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b="1" dirty="0">
                <a:solidFill>
                  <a:schemeClr val="bg1"/>
                </a:solidFill>
                <a:latin typeface="Lato"/>
                <a:ea typeface="Lato"/>
                <a:cs typeface="Lato"/>
                <a:sym typeface="Lato"/>
              </a:rPr>
              <a:t>Group 1</a:t>
            </a:r>
          </a:p>
        </p:txBody>
      </p:sp>
      <p:sp>
        <p:nvSpPr>
          <p:cNvPr id="10" name="Rettangolo arrotondato 29">
            <a:extLst>
              <a:ext uri="{FF2B5EF4-FFF2-40B4-BE49-F238E27FC236}">
                <a16:creationId xmlns:a16="http://schemas.microsoft.com/office/drawing/2014/main" id="{98AE8E70-A73F-FFAF-4FA9-398C9EA0F5A2}"/>
              </a:ext>
            </a:extLst>
          </p:cNvPr>
          <p:cNvSpPr/>
          <p:nvPr/>
        </p:nvSpPr>
        <p:spPr>
          <a:xfrm>
            <a:off x="1552467" y="2854095"/>
            <a:ext cx="8809973" cy="490188"/>
          </a:xfrm>
          <a:prstGeom prst="roundRect">
            <a:avLst/>
          </a:prstGeom>
          <a:solidFill>
            <a:schemeClr val="accent1">
              <a:alpha val="60000"/>
            </a:schemeClr>
          </a:solidFill>
          <a:ln w="76200">
            <a:solidFill>
              <a:srgbClr val="9ABA5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11" name="Rettangolo arrotondato 30">
            <a:extLst>
              <a:ext uri="{FF2B5EF4-FFF2-40B4-BE49-F238E27FC236}">
                <a16:creationId xmlns:a16="http://schemas.microsoft.com/office/drawing/2014/main" id="{C9DAE4BD-44FA-7862-58F2-545D6127EF2F}"/>
              </a:ext>
            </a:extLst>
          </p:cNvPr>
          <p:cNvSpPr/>
          <p:nvPr/>
        </p:nvSpPr>
        <p:spPr>
          <a:xfrm>
            <a:off x="1563138" y="3502963"/>
            <a:ext cx="8809973" cy="490188"/>
          </a:xfrm>
          <a:prstGeom prst="roundRect">
            <a:avLst/>
          </a:prstGeom>
          <a:solidFill>
            <a:srgbClr val="1E70C0">
              <a:alpha val="60000"/>
            </a:srgbClr>
          </a:solidFill>
          <a:ln w="76200">
            <a:solidFill>
              <a:srgbClr val="9ABA5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12" name="Rettangolo arrotondato 31">
            <a:extLst>
              <a:ext uri="{FF2B5EF4-FFF2-40B4-BE49-F238E27FC236}">
                <a16:creationId xmlns:a16="http://schemas.microsoft.com/office/drawing/2014/main" id="{9187D7AF-F528-5977-CE9C-6ACB58F2AA7A}"/>
              </a:ext>
            </a:extLst>
          </p:cNvPr>
          <p:cNvSpPr/>
          <p:nvPr/>
        </p:nvSpPr>
        <p:spPr>
          <a:xfrm>
            <a:off x="1552467" y="4139206"/>
            <a:ext cx="8809973" cy="490188"/>
          </a:xfrm>
          <a:prstGeom prst="roundRect">
            <a:avLst/>
          </a:prstGeom>
          <a:solidFill>
            <a:srgbClr val="1E70C0">
              <a:alpha val="60000"/>
            </a:srgbClr>
          </a:solidFill>
          <a:ln w="76200">
            <a:solidFill>
              <a:srgbClr val="9ABA5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13" name="Rettangolo arrotondato 32">
            <a:extLst>
              <a:ext uri="{FF2B5EF4-FFF2-40B4-BE49-F238E27FC236}">
                <a16:creationId xmlns:a16="http://schemas.microsoft.com/office/drawing/2014/main" id="{747A08D1-6D1C-1967-E022-FFD82A3EE57E}"/>
              </a:ext>
            </a:extLst>
          </p:cNvPr>
          <p:cNvSpPr/>
          <p:nvPr/>
        </p:nvSpPr>
        <p:spPr>
          <a:xfrm>
            <a:off x="1541796" y="4788074"/>
            <a:ext cx="8809973" cy="490188"/>
          </a:xfrm>
          <a:prstGeom prst="roundRect">
            <a:avLst/>
          </a:prstGeom>
          <a:solidFill>
            <a:srgbClr val="DE86F0">
              <a:alpha val="60000"/>
            </a:srgbClr>
          </a:solidFill>
          <a:ln w="76200">
            <a:solidFill>
              <a:srgbClr val="9ABA5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14" name="Rettangolo arrotondato 44">
            <a:extLst>
              <a:ext uri="{FF2B5EF4-FFF2-40B4-BE49-F238E27FC236}">
                <a16:creationId xmlns:a16="http://schemas.microsoft.com/office/drawing/2014/main" id="{D6B8E5E8-DA52-FE01-EB3A-A97E9C418E89}"/>
              </a:ext>
            </a:extLst>
          </p:cNvPr>
          <p:cNvSpPr/>
          <p:nvPr/>
        </p:nvSpPr>
        <p:spPr>
          <a:xfrm>
            <a:off x="1552467" y="5436942"/>
            <a:ext cx="8809973" cy="490188"/>
          </a:xfrm>
          <a:prstGeom prst="roundRect">
            <a:avLst/>
          </a:prstGeom>
          <a:solidFill>
            <a:srgbClr val="DE86F0">
              <a:alpha val="60000"/>
            </a:srgbClr>
          </a:solidFill>
          <a:ln w="76200">
            <a:solidFill>
              <a:srgbClr val="9ABA5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15" name="Rettangolo 14">
            <a:extLst>
              <a:ext uri="{FF2B5EF4-FFF2-40B4-BE49-F238E27FC236}">
                <a16:creationId xmlns:a16="http://schemas.microsoft.com/office/drawing/2014/main" id="{6686F1E0-CFD9-2615-0634-A5B94AD7F00A}"/>
              </a:ext>
            </a:extLst>
          </p:cNvPr>
          <p:cNvSpPr/>
          <p:nvPr/>
        </p:nvSpPr>
        <p:spPr>
          <a:xfrm>
            <a:off x="1621010" y="2854449"/>
            <a:ext cx="155224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b="1" dirty="0">
                <a:solidFill>
                  <a:schemeClr val="bg1"/>
                </a:solidFill>
                <a:latin typeface="Lato"/>
                <a:ea typeface="Lato"/>
                <a:cs typeface="Lato"/>
                <a:sym typeface="Lato"/>
              </a:rPr>
              <a:t>Gruppo 2</a:t>
            </a:r>
          </a:p>
        </p:txBody>
      </p:sp>
      <p:sp>
        <p:nvSpPr>
          <p:cNvPr id="16" name="Rettangolo 15">
            <a:extLst>
              <a:ext uri="{FF2B5EF4-FFF2-40B4-BE49-F238E27FC236}">
                <a16:creationId xmlns:a16="http://schemas.microsoft.com/office/drawing/2014/main" id="{431B8312-AD96-50CA-3848-64A9E9E5A588}"/>
              </a:ext>
            </a:extLst>
          </p:cNvPr>
          <p:cNvSpPr/>
          <p:nvPr/>
        </p:nvSpPr>
        <p:spPr>
          <a:xfrm>
            <a:off x="1618676" y="3490011"/>
            <a:ext cx="155224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b="1" dirty="0">
                <a:solidFill>
                  <a:schemeClr val="bg1"/>
                </a:solidFill>
                <a:latin typeface="Lato"/>
                <a:ea typeface="Lato"/>
                <a:cs typeface="Lato"/>
                <a:sym typeface="Lato"/>
              </a:rPr>
              <a:t>Gruppo 3</a:t>
            </a:r>
          </a:p>
        </p:txBody>
      </p:sp>
      <p:sp>
        <p:nvSpPr>
          <p:cNvPr id="17" name="Rettangolo 16">
            <a:extLst>
              <a:ext uri="{FF2B5EF4-FFF2-40B4-BE49-F238E27FC236}">
                <a16:creationId xmlns:a16="http://schemas.microsoft.com/office/drawing/2014/main" id="{9B993A85-9D30-3BBE-14F9-61BA08E23E6B}"/>
              </a:ext>
            </a:extLst>
          </p:cNvPr>
          <p:cNvSpPr/>
          <p:nvPr/>
        </p:nvSpPr>
        <p:spPr>
          <a:xfrm>
            <a:off x="1610919" y="4139233"/>
            <a:ext cx="155224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b="1" dirty="0">
                <a:solidFill>
                  <a:schemeClr val="bg1"/>
                </a:solidFill>
                <a:latin typeface="Lato"/>
                <a:ea typeface="Lato"/>
                <a:cs typeface="Lato"/>
                <a:sym typeface="Lato"/>
              </a:rPr>
              <a:t>Gruppo 4</a:t>
            </a:r>
          </a:p>
        </p:txBody>
      </p:sp>
      <p:sp>
        <p:nvSpPr>
          <p:cNvPr id="18" name="Rettangolo 17">
            <a:extLst>
              <a:ext uri="{FF2B5EF4-FFF2-40B4-BE49-F238E27FC236}">
                <a16:creationId xmlns:a16="http://schemas.microsoft.com/office/drawing/2014/main" id="{F9F1F3D0-70B5-4784-A3A3-09D18DDA7B24}"/>
              </a:ext>
            </a:extLst>
          </p:cNvPr>
          <p:cNvSpPr/>
          <p:nvPr/>
        </p:nvSpPr>
        <p:spPr>
          <a:xfrm>
            <a:off x="1600828" y="4769743"/>
            <a:ext cx="155224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b="1" dirty="0">
                <a:solidFill>
                  <a:schemeClr val="bg1"/>
                </a:solidFill>
                <a:latin typeface="Lato"/>
                <a:ea typeface="Lato"/>
                <a:cs typeface="Lato"/>
                <a:sym typeface="Lato"/>
              </a:rPr>
              <a:t>Gruppo 5</a:t>
            </a:r>
          </a:p>
        </p:txBody>
      </p:sp>
      <p:sp>
        <p:nvSpPr>
          <p:cNvPr id="19" name="Rettangolo 18">
            <a:extLst>
              <a:ext uri="{FF2B5EF4-FFF2-40B4-BE49-F238E27FC236}">
                <a16:creationId xmlns:a16="http://schemas.microsoft.com/office/drawing/2014/main" id="{124D9ED7-BF8C-4B88-42EC-4BE9F247C397}"/>
              </a:ext>
            </a:extLst>
          </p:cNvPr>
          <p:cNvSpPr/>
          <p:nvPr/>
        </p:nvSpPr>
        <p:spPr>
          <a:xfrm>
            <a:off x="1593071" y="5418965"/>
            <a:ext cx="155224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b="1" dirty="0">
                <a:solidFill>
                  <a:schemeClr val="bg1"/>
                </a:solidFill>
                <a:latin typeface="Lato"/>
                <a:ea typeface="Lato"/>
                <a:cs typeface="Lato"/>
                <a:sym typeface="Lato"/>
              </a:rPr>
              <a:t>Gruppo 6</a:t>
            </a:r>
          </a:p>
        </p:txBody>
      </p:sp>
      <p:pic>
        <p:nvPicPr>
          <p:cNvPr id="20" name="Immagine 19">
            <a:extLst>
              <a:ext uri="{FF2B5EF4-FFF2-40B4-BE49-F238E27FC236}">
                <a16:creationId xmlns:a16="http://schemas.microsoft.com/office/drawing/2014/main" id="{CFF309AE-C0AE-6980-228C-9CDBC92438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5317" y="2257344"/>
            <a:ext cx="431780" cy="503743"/>
          </a:xfrm>
          <a:prstGeom prst="rect">
            <a:avLst/>
          </a:prstGeom>
        </p:spPr>
      </p:pic>
      <p:pic>
        <p:nvPicPr>
          <p:cNvPr id="21" name="Immagine 20">
            <a:extLst>
              <a:ext uri="{FF2B5EF4-FFF2-40B4-BE49-F238E27FC236}">
                <a16:creationId xmlns:a16="http://schemas.microsoft.com/office/drawing/2014/main" id="{9EF220EE-64C1-DE03-DBDE-7026552B74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5317" y="3557583"/>
            <a:ext cx="431780" cy="503743"/>
          </a:xfrm>
          <a:prstGeom prst="rect">
            <a:avLst/>
          </a:prstGeom>
        </p:spPr>
      </p:pic>
      <p:pic>
        <p:nvPicPr>
          <p:cNvPr id="22" name="Immagine 21">
            <a:extLst>
              <a:ext uri="{FF2B5EF4-FFF2-40B4-BE49-F238E27FC236}">
                <a16:creationId xmlns:a16="http://schemas.microsoft.com/office/drawing/2014/main" id="{048655FF-D12E-ADFA-2722-B4F072F26A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5317" y="4837913"/>
            <a:ext cx="431780" cy="503743"/>
          </a:xfrm>
          <a:prstGeom prst="rect">
            <a:avLst/>
          </a:prstGeom>
        </p:spPr>
      </p:pic>
      <p:cxnSp>
        <p:nvCxnSpPr>
          <p:cNvPr id="23" name="Connettore 1 57">
            <a:extLst>
              <a:ext uri="{FF2B5EF4-FFF2-40B4-BE49-F238E27FC236}">
                <a16:creationId xmlns:a16="http://schemas.microsoft.com/office/drawing/2014/main" id="{F5FD2563-EB5E-CEC2-4507-38FE40F5904A}"/>
              </a:ext>
            </a:extLst>
          </p:cNvPr>
          <p:cNvCxnSpPr/>
          <p:nvPr/>
        </p:nvCxnSpPr>
        <p:spPr>
          <a:xfrm>
            <a:off x="3714206" y="2245961"/>
            <a:ext cx="0" cy="394036"/>
          </a:xfrm>
          <a:prstGeom prst="line">
            <a:avLst/>
          </a:prstGeom>
          <a:ln w="19050">
            <a:solidFill>
              <a:srgbClr val="9ABA5C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ttore 1 58">
            <a:extLst>
              <a:ext uri="{FF2B5EF4-FFF2-40B4-BE49-F238E27FC236}">
                <a16:creationId xmlns:a16="http://schemas.microsoft.com/office/drawing/2014/main" id="{48839BC4-E658-3BEF-9A36-E0491883A3B6}"/>
              </a:ext>
            </a:extLst>
          </p:cNvPr>
          <p:cNvCxnSpPr/>
          <p:nvPr/>
        </p:nvCxnSpPr>
        <p:spPr>
          <a:xfrm>
            <a:off x="3705241" y="2922078"/>
            <a:ext cx="0" cy="394036"/>
          </a:xfrm>
          <a:prstGeom prst="line">
            <a:avLst/>
          </a:prstGeom>
          <a:ln w="19050">
            <a:solidFill>
              <a:srgbClr val="9ABA5C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nettore 1 59">
            <a:extLst>
              <a:ext uri="{FF2B5EF4-FFF2-40B4-BE49-F238E27FC236}">
                <a16:creationId xmlns:a16="http://schemas.microsoft.com/office/drawing/2014/main" id="{A5180142-17F1-43B3-BE46-8C3B7C90B3A2}"/>
              </a:ext>
            </a:extLst>
          </p:cNvPr>
          <p:cNvCxnSpPr/>
          <p:nvPr/>
        </p:nvCxnSpPr>
        <p:spPr>
          <a:xfrm>
            <a:off x="3705239" y="3559241"/>
            <a:ext cx="0" cy="394036"/>
          </a:xfrm>
          <a:prstGeom prst="line">
            <a:avLst/>
          </a:prstGeom>
          <a:ln w="19050">
            <a:solidFill>
              <a:srgbClr val="9ABA5C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Connettore 1 60">
            <a:extLst>
              <a:ext uri="{FF2B5EF4-FFF2-40B4-BE49-F238E27FC236}">
                <a16:creationId xmlns:a16="http://schemas.microsoft.com/office/drawing/2014/main" id="{DF6C954B-52ED-64D7-DB3D-A662ED1B29FB}"/>
              </a:ext>
            </a:extLst>
          </p:cNvPr>
          <p:cNvCxnSpPr/>
          <p:nvPr/>
        </p:nvCxnSpPr>
        <p:spPr>
          <a:xfrm>
            <a:off x="3705241" y="4188932"/>
            <a:ext cx="0" cy="394036"/>
          </a:xfrm>
          <a:prstGeom prst="line">
            <a:avLst/>
          </a:prstGeom>
          <a:ln w="19050">
            <a:solidFill>
              <a:srgbClr val="9ABA5C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onnettore 1 61">
            <a:extLst>
              <a:ext uri="{FF2B5EF4-FFF2-40B4-BE49-F238E27FC236}">
                <a16:creationId xmlns:a16="http://schemas.microsoft.com/office/drawing/2014/main" id="{DE21CD93-04E0-DB9F-5EBE-6555550BB47E}"/>
              </a:ext>
            </a:extLst>
          </p:cNvPr>
          <p:cNvCxnSpPr/>
          <p:nvPr/>
        </p:nvCxnSpPr>
        <p:spPr>
          <a:xfrm>
            <a:off x="3705240" y="4825432"/>
            <a:ext cx="0" cy="394036"/>
          </a:xfrm>
          <a:prstGeom prst="line">
            <a:avLst/>
          </a:prstGeom>
          <a:ln w="19050">
            <a:solidFill>
              <a:srgbClr val="9ABA5C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Connettore 1 62">
            <a:extLst>
              <a:ext uri="{FF2B5EF4-FFF2-40B4-BE49-F238E27FC236}">
                <a16:creationId xmlns:a16="http://schemas.microsoft.com/office/drawing/2014/main" id="{8B7A3DBB-7ECB-8348-1B54-3F3C55E20277}"/>
              </a:ext>
            </a:extLst>
          </p:cNvPr>
          <p:cNvCxnSpPr/>
          <p:nvPr/>
        </p:nvCxnSpPr>
        <p:spPr>
          <a:xfrm>
            <a:off x="3705238" y="5491584"/>
            <a:ext cx="0" cy="394036"/>
          </a:xfrm>
          <a:prstGeom prst="line">
            <a:avLst/>
          </a:prstGeom>
          <a:ln w="19050">
            <a:solidFill>
              <a:srgbClr val="9ABA5C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Rettangolo 47">
            <a:extLst>
              <a:ext uri="{FF2B5EF4-FFF2-40B4-BE49-F238E27FC236}">
                <a16:creationId xmlns:a16="http://schemas.microsoft.com/office/drawing/2014/main" id="{2BD3AC76-245B-BCA2-5869-6BA115CFD245}"/>
              </a:ext>
            </a:extLst>
          </p:cNvPr>
          <p:cNvSpPr/>
          <p:nvPr/>
        </p:nvSpPr>
        <p:spPr>
          <a:xfrm>
            <a:off x="3799327" y="2143671"/>
            <a:ext cx="538961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it-IT" sz="1600" b="1" dirty="0">
                <a:solidFill>
                  <a:schemeClr val="bg1"/>
                </a:solidFill>
                <a:latin typeface="Lato"/>
                <a:ea typeface="Lato"/>
                <a:cs typeface="Lato"/>
              </a:rPr>
              <a:t>Great </a:t>
            </a:r>
            <a:r>
              <a:rPr lang="it-IT" sz="1600" b="1" dirty="0" err="1">
                <a:solidFill>
                  <a:schemeClr val="bg1"/>
                </a:solidFill>
                <a:latin typeface="Lato"/>
                <a:ea typeface="Lato"/>
                <a:cs typeface="Lato"/>
              </a:rPr>
              <a:t>difficulties</a:t>
            </a:r>
            <a:r>
              <a:rPr lang="it-IT" sz="1600" b="1" dirty="0">
                <a:solidFill>
                  <a:schemeClr val="bg1"/>
                </a:solidFill>
                <a:latin typeface="Lato"/>
                <a:ea typeface="Lato"/>
                <a:cs typeface="Lato"/>
              </a:rPr>
              <a:t> of </a:t>
            </a:r>
            <a:r>
              <a:rPr lang="it-IT" sz="1600" b="1" dirty="0" err="1">
                <a:solidFill>
                  <a:schemeClr val="bg1"/>
                </a:solidFill>
                <a:latin typeface="Lato"/>
                <a:ea typeface="Lato"/>
                <a:cs typeface="Lato"/>
              </a:rPr>
              <a:t>several</a:t>
            </a:r>
            <a:r>
              <a:rPr lang="it-IT" sz="1600" b="1" dirty="0">
                <a:solidFill>
                  <a:schemeClr val="bg1"/>
                </a:solidFill>
                <a:latin typeface="Lato"/>
                <a:ea typeface="Lato"/>
                <a:cs typeface="Lato"/>
              </a:rPr>
              <a:t> </a:t>
            </a:r>
            <a:r>
              <a:rPr lang="it-IT" sz="1600" b="1" dirty="0" err="1">
                <a:solidFill>
                  <a:schemeClr val="bg1"/>
                </a:solidFill>
                <a:latin typeface="Lato"/>
                <a:ea typeface="Lato"/>
                <a:cs typeface="Lato"/>
              </a:rPr>
              <a:t>kinds</a:t>
            </a:r>
            <a:r>
              <a:rPr lang="it-IT" sz="1600" b="1" dirty="0">
                <a:solidFill>
                  <a:schemeClr val="bg1"/>
                </a:solidFill>
                <a:latin typeface="Lato"/>
                <a:ea typeface="Lato"/>
                <a:cs typeface="Lato"/>
              </a:rPr>
              <a:t> (reading, </a:t>
            </a:r>
            <a:r>
              <a:rPr lang="it-IT" sz="1600" b="1" dirty="0" err="1">
                <a:solidFill>
                  <a:schemeClr val="bg1"/>
                </a:solidFill>
                <a:latin typeface="Lato"/>
                <a:ea typeface="Lato"/>
                <a:cs typeface="Lato"/>
              </a:rPr>
              <a:t>memorization</a:t>
            </a:r>
            <a:r>
              <a:rPr lang="it-IT" sz="1600" b="1" dirty="0">
                <a:solidFill>
                  <a:schemeClr val="bg1"/>
                </a:solidFill>
                <a:latin typeface="Lato"/>
                <a:ea typeface="Lato"/>
                <a:cs typeface="Lato"/>
              </a:rPr>
              <a:t>,</a:t>
            </a:r>
          </a:p>
          <a:p>
            <a:pPr lvl="0"/>
            <a:r>
              <a:rPr lang="it-IT" sz="1600" b="1" dirty="0" err="1">
                <a:solidFill>
                  <a:schemeClr val="bg1"/>
                </a:solidFill>
                <a:latin typeface="Lato"/>
                <a:ea typeface="Lato"/>
                <a:cs typeface="Lato"/>
              </a:rPr>
              <a:t>concentration</a:t>
            </a:r>
            <a:r>
              <a:rPr lang="it-IT" sz="1600" b="1" dirty="0">
                <a:solidFill>
                  <a:schemeClr val="bg1"/>
                </a:solidFill>
                <a:latin typeface="Lato"/>
                <a:ea typeface="Lato"/>
                <a:cs typeface="Lato"/>
              </a:rPr>
              <a:t>, study </a:t>
            </a:r>
            <a:r>
              <a:rPr lang="it-IT" sz="1600" b="1" dirty="0" err="1">
                <a:solidFill>
                  <a:schemeClr val="bg1"/>
                </a:solidFill>
                <a:latin typeface="Lato"/>
                <a:ea typeface="Lato"/>
                <a:cs typeface="Lato"/>
              </a:rPr>
              <a:t>organization</a:t>
            </a:r>
            <a:r>
              <a:rPr lang="it-IT" sz="1600" b="1" dirty="0">
                <a:solidFill>
                  <a:schemeClr val="bg1"/>
                </a:solidFill>
                <a:latin typeface="Lato"/>
                <a:ea typeface="Lato"/>
                <a:cs typeface="Lato"/>
              </a:rPr>
              <a:t> etc.).</a:t>
            </a:r>
          </a:p>
        </p:txBody>
      </p:sp>
      <p:sp>
        <p:nvSpPr>
          <p:cNvPr id="49" name="Rettangolo 48">
            <a:extLst>
              <a:ext uri="{FF2B5EF4-FFF2-40B4-BE49-F238E27FC236}">
                <a16:creationId xmlns:a16="http://schemas.microsoft.com/office/drawing/2014/main" id="{5B79E175-D473-B01A-250F-D853CBC3CB0A}"/>
              </a:ext>
            </a:extLst>
          </p:cNvPr>
          <p:cNvSpPr/>
          <p:nvPr/>
        </p:nvSpPr>
        <p:spPr>
          <a:xfrm>
            <a:off x="3799327" y="2928778"/>
            <a:ext cx="556755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it-IT" sz="1600" b="1" dirty="0">
                <a:solidFill>
                  <a:schemeClr val="bg1"/>
                </a:solidFill>
                <a:latin typeface="Lato"/>
                <a:ea typeface="Lato"/>
                <a:cs typeface="Lato"/>
              </a:rPr>
              <a:t>Some </a:t>
            </a:r>
            <a:r>
              <a:rPr lang="it-IT" sz="1600" b="1" dirty="0" err="1">
                <a:solidFill>
                  <a:schemeClr val="bg1"/>
                </a:solidFill>
                <a:latin typeface="Lato"/>
                <a:ea typeface="Lato"/>
                <a:cs typeface="Lato"/>
              </a:rPr>
              <a:t>difficulties</a:t>
            </a:r>
            <a:r>
              <a:rPr lang="it-IT" sz="1600" b="1" dirty="0">
                <a:solidFill>
                  <a:schemeClr val="bg1"/>
                </a:solidFill>
                <a:latin typeface="Lato"/>
                <a:ea typeface="Lato"/>
                <a:cs typeface="Lato"/>
              </a:rPr>
              <a:t> in </a:t>
            </a:r>
            <a:r>
              <a:rPr lang="it-IT" sz="1600" b="1" dirty="0" err="1">
                <a:solidFill>
                  <a:schemeClr val="bg1"/>
                </a:solidFill>
                <a:latin typeface="Lato"/>
                <a:ea typeface="Lato"/>
                <a:cs typeface="Lato"/>
              </a:rPr>
              <a:t>concentrating</a:t>
            </a:r>
            <a:r>
              <a:rPr lang="it-IT" sz="1600" b="1" dirty="0">
                <a:solidFill>
                  <a:schemeClr val="bg1"/>
                </a:solidFill>
                <a:latin typeface="Lato"/>
                <a:ea typeface="Lato"/>
                <a:cs typeface="Lato"/>
              </a:rPr>
              <a:t> and in following </a:t>
            </a:r>
            <a:r>
              <a:rPr lang="it-IT" sz="1600" b="1" dirty="0" err="1">
                <a:solidFill>
                  <a:schemeClr val="bg1"/>
                </a:solidFill>
                <a:latin typeface="Lato"/>
                <a:ea typeface="Lato"/>
                <a:cs typeface="Lato"/>
              </a:rPr>
              <a:t>lessons</a:t>
            </a:r>
            <a:r>
              <a:rPr lang="it-IT" sz="1600" b="1" dirty="0">
                <a:solidFill>
                  <a:schemeClr val="bg1"/>
                </a:solidFill>
                <a:latin typeface="Lato"/>
                <a:ea typeface="Lato"/>
                <a:cs typeface="Lato"/>
              </a:rPr>
              <a:t>.</a:t>
            </a:r>
          </a:p>
        </p:txBody>
      </p:sp>
      <p:sp>
        <p:nvSpPr>
          <p:cNvPr id="50" name="Rettangolo 49">
            <a:extLst>
              <a:ext uri="{FF2B5EF4-FFF2-40B4-BE49-F238E27FC236}">
                <a16:creationId xmlns:a16="http://schemas.microsoft.com/office/drawing/2014/main" id="{17573ACE-6F34-3722-CAC4-6BBFBCF4633F}"/>
              </a:ext>
            </a:extLst>
          </p:cNvPr>
          <p:cNvSpPr/>
          <p:nvPr/>
        </p:nvSpPr>
        <p:spPr>
          <a:xfrm>
            <a:off x="3799327" y="4087738"/>
            <a:ext cx="583845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it-IT" sz="1600" b="1" dirty="0" err="1">
                <a:solidFill>
                  <a:schemeClr val="bg1"/>
                </a:solidFill>
                <a:latin typeface="Lato"/>
                <a:ea typeface="Lato"/>
                <a:cs typeface="Lato"/>
              </a:rPr>
              <a:t>Difficulties</a:t>
            </a:r>
            <a:r>
              <a:rPr lang="it-IT" sz="1600" b="1" dirty="0">
                <a:solidFill>
                  <a:schemeClr val="bg1"/>
                </a:solidFill>
                <a:latin typeface="Lato"/>
                <a:ea typeface="Lato"/>
                <a:cs typeface="Lato"/>
              </a:rPr>
              <a:t> in following </a:t>
            </a:r>
            <a:r>
              <a:rPr lang="it-IT" sz="1600" b="1" dirty="0" err="1">
                <a:solidFill>
                  <a:schemeClr val="bg1"/>
                </a:solidFill>
                <a:latin typeface="Lato"/>
                <a:ea typeface="Lato"/>
                <a:cs typeface="Lato"/>
              </a:rPr>
              <a:t>lessons</a:t>
            </a:r>
            <a:r>
              <a:rPr lang="it-IT" sz="1600" b="1" dirty="0">
                <a:solidFill>
                  <a:schemeClr val="bg1"/>
                </a:solidFill>
                <a:latin typeface="Lato"/>
                <a:ea typeface="Lato"/>
                <a:cs typeface="Lato"/>
              </a:rPr>
              <a:t> and, </a:t>
            </a:r>
            <a:r>
              <a:rPr lang="it-IT" sz="1600" b="1" dirty="0" err="1">
                <a:solidFill>
                  <a:schemeClr val="bg1"/>
                </a:solidFill>
                <a:latin typeface="Lato"/>
                <a:ea typeface="Lato"/>
                <a:cs typeface="Lato"/>
              </a:rPr>
              <a:t>partially</a:t>
            </a:r>
            <a:r>
              <a:rPr lang="it-IT" sz="1600" b="1" dirty="0">
                <a:solidFill>
                  <a:schemeClr val="bg1"/>
                </a:solidFill>
                <a:latin typeface="Lato"/>
                <a:ea typeface="Lato"/>
                <a:cs typeface="Lato"/>
              </a:rPr>
              <a:t>, in </a:t>
            </a:r>
            <a:r>
              <a:rPr lang="it-IT" sz="1600" b="1" dirty="0" err="1">
                <a:solidFill>
                  <a:schemeClr val="bg1"/>
                </a:solidFill>
                <a:latin typeface="Lato"/>
                <a:ea typeface="Lato"/>
                <a:cs typeface="Lato"/>
              </a:rPr>
              <a:t>concentrating</a:t>
            </a:r>
            <a:r>
              <a:rPr lang="it-IT" sz="1600" b="1" dirty="0">
                <a:solidFill>
                  <a:schemeClr val="bg1"/>
                </a:solidFill>
                <a:latin typeface="Lato"/>
                <a:ea typeface="Lato"/>
                <a:cs typeface="Lato"/>
              </a:rPr>
              <a:t>,</a:t>
            </a:r>
          </a:p>
          <a:p>
            <a:pPr lvl="0"/>
            <a:r>
              <a:rPr lang="it-IT" sz="1600" b="1" dirty="0" err="1">
                <a:solidFill>
                  <a:schemeClr val="bg1"/>
                </a:solidFill>
                <a:latin typeface="Lato"/>
                <a:ea typeface="Lato"/>
                <a:cs typeface="Lato"/>
              </a:rPr>
              <a:t>memorzing</a:t>
            </a:r>
            <a:r>
              <a:rPr lang="it-IT" sz="1600" b="1" dirty="0">
                <a:solidFill>
                  <a:schemeClr val="bg1"/>
                </a:solidFill>
                <a:latin typeface="Lato"/>
                <a:ea typeface="Lato"/>
                <a:cs typeface="Lato"/>
              </a:rPr>
              <a:t>, and </a:t>
            </a:r>
            <a:r>
              <a:rPr lang="it-IT" sz="1600" b="1" dirty="0" err="1">
                <a:solidFill>
                  <a:schemeClr val="bg1"/>
                </a:solidFill>
                <a:latin typeface="Lato"/>
                <a:ea typeface="Lato"/>
                <a:cs typeface="Lato"/>
              </a:rPr>
              <a:t>exposition</a:t>
            </a:r>
            <a:r>
              <a:rPr lang="it-IT" sz="1600" b="1" dirty="0">
                <a:solidFill>
                  <a:schemeClr val="bg1"/>
                </a:solidFill>
                <a:latin typeface="Lato"/>
                <a:ea typeface="Lato"/>
                <a:cs typeface="Lato"/>
              </a:rPr>
              <a:t> </a:t>
            </a:r>
            <a:r>
              <a:rPr lang="it-IT" sz="1600" b="1" dirty="0" err="1">
                <a:solidFill>
                  <a:schemeClr val="bg1"/>
                </a:solidFill>
                <a:latin typeface="Lato"/>
                <a:ea typeface="Lato"/>
                <a:cs typeface="Lato"/>
              </a:rPr>
              <a:t>during</a:t>
            </a:r>
            <a:r>
              <a:rPr lang="it-IT" sz="1600" b="1" dirty="0">
                <a:solidFill>
                  <a:schemeClr val="bg1"/>
                </a:solidFill>
                <a:latin typeface="Lato"/>
                <a:ea typeface="Lato"/>
                <a:cs typeface="Lato"/>
              </a:rPr>
              <a:t> </a:t>
            </a:r>
            <a:r>
              <a:rPr lang="it-IT" sz="1600" b="1" dirty="0" err="1">
                <a:solidFill>
                  <a:schemeClr val="bg1"/>
                </a:solidFill>
                <a:latin typeface="Lato"/>
                <a:ea typeface="Lato"/>
                <a:cs typeface="Lato"/>
              </a:rPr>
              <a:t>exams</a:t>
            </a:r>
            <a:r>
              <a:rPr lang="it-IT" sz="1600" b="1" dirty="0">
                <a:solidFill>
                  <a:schemeClr val="bg1"/>
                </a:solidFill>
                <a:latin typeface="Lato"/>
                <a:ea typeface="Lato"/>
                <a:cs typeface="Lato"/>
              </a:rPr>
              <a:t>.</a:t>
            </a:r>
          </a:p>
        </p:txBody>
      </p:sp>
      <p:sp>
        <p:nvSpPr>
          <p:cNvPr id="51" name="Rettangolo 50">
            <a:extLst>
              <a:ext uri="{FF2B5EF4-FFF2-40B4-BE49-F238E27FC236}">
                <a16:creationId xmlns:a16="http://schemas.microsoft.com/office/drawing/2014/main" id="{DF0A73E1-61A4-5A59-21CC-18BB64BBB666}"/>
              </a:ext>
            </a:extLst>
          </p:cNvPr>
          <p:cNvSpPr/>
          <p:nvPr/>
        </p:nvSpPr>
        <p:spPr>
          <a:xfrm>
            <a:off x="3799327" y="3455669"/>
            <a:ext cx="590738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it-IT" sz="1600" b="1" dirty="0">
                <a:solidFill>
                  <a:schemeClr val="bg1"/>
                </a:solidFill>
                <a:latin typeface="Lato"/>
                <a:ea typeface="Lato"/>
                <a:cs typeface="Lato"/>
              </a:rPr>
              <a:t>Great </a:t>
            </a:r>
            <a:r>
              <a:rPr lang="it-IT" sz="1600" b="1" dirty="0" err="1">
                <a:solidFill>
                  <a:schemeClr val="bg1"/>
                </a:solidFill>
                <a:latin typeface="Lato"/>
                <a:ea typeface="Lato"/>
                <a:cs typeface="Lato"/>
              </a:rPr>
              <a:t>difficulties</a:t>
            </a:r>
            <a:r>
              <a:rPr lang="it-IT" sz="1600" b="1" dirty="0">
                <a:solidFill>
                  <a:schemeClr val="bg1"/>
                </a:solidFill>
                <a:latin typeface="Lato"/>
                <a:ea typeface="Lato"/>
                <a:cs typeface="Lato"/>
              </a:rPr>
              <a:t> of </a:t>
            </a:r>
            <a:r>
              <a:rPr lang="it-IT" sz="1600" b="1" dirty="0" err="1">
                <a:solidFill>
                  <a:schemeClr val="bg1"/>
                </a:solidFill>
                <a:latin typeface="Lato"/>
                <a:ea typeface="Lato"/>
                <a:cs typeface="Lato"/>
              </a:rPr>
              <a:t>several</a:t>
            </a:r>
            <a:r>
              <a:rPr lang="it-IT" sz="1600" b="1" dirty="0">
                <a:solidFill>
                  <a:schemeClr val="bg1"/>
                </a:solidFill>
                <a:latin typeface="Lato"/>
                <a:ea typeface="Lato"/>
                <a:cs typeface="Lato"/>
              </a:rPr>
              <a:t> </a:t>
            </a:r>
            <a:r>
              <a:rPr lang="it-IT" sz="1600" b="1" dirty="0" err="1">
                <a:solidFill>
                  <a:schemeClr val="bg1"/>
                </a:solidFill>
                <a:latin typeface="Lato"/>
                <a:ea typeface="Lato"/>
                <a:cs typeface="Lato"/>
              </a:rPr>
              <a:t>kinds</a:t>
            </a:r>
            <a:r>
              <a:rPr lang="it-IT" sz="1600" b="1" dirty="0">
                <a:solidFill>
                  <a:schemeClr val="bg1"/>
                </a:solidFill>
                <a:latin typeface="Lato"/>
                <a:ea typeface="Lato"/>
                <a:cs typeface="Lato"/>
              </a:rPr>
              <a:t>, </a:t>
            </a:r>
            <a:r>
              <a:rPr lang="it-IT" sz="1600" b="1" dirty="0" err="1">
                <a:solidFill>
                  <a:schemeClr val="bg1"/>
                </a:solidFill>
                <a:latin typeface="Lato"/>
                <a:ea typeface="Lato"/>
                <a:cs typeface="Lato"/>
              </a:rPr>
              <a:t>especially</a:t>
            </a:r>
            <a:r>
              <a:rPr lang="it-IT" sz="1600" b="1" dirty="0">
                <a:solidFill>
                  <a:schemeClr val="bg1"/>
                </a:solidFill>
                <a:latin typeface="Lato"/>
                <a:ea typeface="Lato"/>
                <a:cs typeface="Lato"/>
              </a:rPr>
              <a:t> in </a:t>
            </a:r>
            <a:r>
              <a:rPr lang="it-IT" sz="1600" b="1" dirty="0" err="1">
                <a:solidFill>
                  <a:schemeClr val="bg1"/>
                </a:solidFill>
                <a:latin typeface="Lato"/>
                <a:ea typeface="Lato"/>
                <a:cs typeface="Lato"/>
              </a:rPr>
              <a:t>memorizing</a:t>
            </a:r>
            <a:r>
              <a:rPr lang="it-IT" sz="1600" b="1" dirty="0">
                <a:solidFill>
                  <a:schemeClr val="bg1"/>
                </a:solidFill>
                <a:latin typeface="Lato"/>
                <a:ea typeface="Lato"/>
                <a:cs typeface="Lato"/>
              </a:rPr>
              <a:t> and</a:t>
            </a:r>
          </a:p>
          <a:p>
            <a:pPr lvl="0"/>
            <a:r>
              <a:rPr lang="it-IT" sz="1600" b="1" dirty="0">
                <a:solidFill>
                  <a:schemeClr val="bg1"/>
                </a:solidFill>
                <a:latin typeface="Lato"/>
                <a:ea typeface="Lato"/>
                <a:cs typeface="Lato"/>
              </a:rPr>
              <a:t>following </a:t>
            </a:r>
            <a:r>
              <a:rPr lang="it-IT" sz="1600" b="1" dirty="0" err="1">
                <a:solidFill>
                  <a:schemeClr val="bg1"/>
                </a:solidFill>
                <a:latin typeface="Lato"/>
                <a:ea typeface="Lato"/>
                <a:cs typeface="Lato"/>
              </a:rPr>
              <a:t>lessons</a:t>
            </a:r>
            <a:endParaRPr lang="it-IT" sz="1600" b="1" dirty="0">
              <a:solidFill>
                <a:schemeClr val="bg1"/>
              </a:solidFill>
              <a:latin typeface="Lato"/>
              <a:ea typeface="Lato"/>
              <a:cs typeface="Lato"/>
            </a:endParaRPr>
          </a:p>
        </p:txBody>
      </p:sp>
      <p:pic>
        <p:nvPicPr>
          <p:cNvPr id="52" name="Immagine 51">
            <a:extLst>
              <a:ext uri="{FF2B5EF4-FFF2-40B4-BE49-F238E27FC236}">
                <a16:creationId xmlns:a16="http://schemas.microsoft.com/office/drawing/2014/main" id="{C88B0636-173A-6163-A2D3-B6956A4F901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5000"/>
          </a:blip>
          <a:stretch>
            <a:fillRect/>
          </a:stretch>
        </p:blipFill>
        <p:spPr>
          <a:xfrm>
            <a:off x="3145317" y="5512059"/>
            <a:ext cx="431780" cy="503743"/>
          </a:xfrm>
          <a:prstGeom prst="rect">
            <a:avLst/>
          </a:prstGeom>
        </p:spPr>
      </p:pic>
      <p:sp>
        <p:nvSpPr>
          <p:cNvPr id="53" name="Rettangolo 52">
            <a:extLst>
              <a:ext uri="{FF2B5EF4-FFF2-40B4-BE49-F238E27FC236}">
                <a16:creationId xmlns:a16="http://schemas.microsoft.com/office/drawing/2014/main" id="{39D26609-CF06-663C-4276-0CCDB0E9FE33}"/>
              </a:ext>
            </a:extLst>
          </p:cNvPr>
          <p:cNvSpPr/>
          <p:nvPr/>
        </p:nvSpPr>
        <p:spPr>
          <a:xfrm>
            <a:off x="3799327" y="5380855"/>
            <a:ext cx="537679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it-IT" sz="1600" b="1" dirty="0" err="1">
                <a:solidFill>
                  <a:schemeClr val="bg1"/>
                </a:solidFill>
                <a:latin typeface="Lato"/>
                <a:ea typeface="Lato"/>
                <a:cs typeface="Lato"/>
              </a:rPr>
              <a:t>Partial</a:t>
            </a:r>
            <a:r>
              <a:rPr lang="it-IT" sz="1600" b="1" dirty="0">
                <a:solidFill>
                  <a:schemeClr val="bg1"/>
                </a:solidFill>
                <a:latin typeface="Lato"/>
                <a:ea typeface="Lato"/>
                <a:cs typeface="Lato"/>
              </a:rPr>
              <a:t> </a:t>
            </a:r>
            <a:r>
              <a:rPr lang="it-IT" sz="1600" b="1" dirty="0" err="1">
                <a:solidFill>
                  <a:schemeClr val="bg1"/>
                </a:solidFill>
                <a:latin typeface="Lato"/>
                <a:ea typeface="Lato"/>
                <a:cs typeface="Lato"/>
              </a:rPr>
              <a:t>difficulties</a:t>
            </a:r>
            <a:r>
              <a:rPr lang="it-IT" sz="1600" b="1" dirty="0">
                <a:solidFill>
                  <a:schemeClr val="bg1"/>
                </a:solidFill>
                <a:latin typeface="Lato"/>
                <a:ea typeface="Lato"/>
                <a:cs typeface="Lato"/>
              </a:rPr>
              <a:t> of </a:t>
            </a:r>
            <a:r>
              <a:rPr lang="it-IT" sz="1600" b="1" dirty="0" err="1">
                <a:solidFill>
                  <a:schemeClr val="bg1"/>
                </a:solidFill>
                <a:latin typeface="Lato"/>
                <a:ea typeface="Lato"/>
                <a:cs typeface="Lato"/>
              </a:rPr>
              <a:t>several</a:t>
            </a:r>
            <a:r>
              <a:rPr lang="it-IT" sz="1600" b="1" dirty="0">
                <a:solidFill>
                  <a:schemeClr val="bg1"/>
                </a:solidFill>
                <a:latin typeface="Lato"/>
                <a:ea typeface="Lato"/>
                <a:cs typeface="Lato"/>
              </a:rPr>
              <a:t> </a:t>
            </a:r>
            <a:r>
              <a:rPr lang="it-IT" sz="1600" b="1" dirty="0" err="1">
                <a:solidFill>
                  <a:schemeClr val="bg1"/>
                </a:solidFill>
                <a:latin typeface="Lato"/>
                <a:ea typeface="Lato"/>
                <a:cs typeface="Lato"/>
              </a:rPr>
              <a:t>kind</a:t>
            </a:r>
            <a:r>
              <a:rPr lang="it-IT" sz="1600" b="1" dirty="0">
                <a:solidFill>
                  <a:schemeClr val="bg1"/>
                </a:solidFill>
                <a:latin typeface="Lato"/>
                <a:ea typeface="Lato"/>
                <a:cs typeface="Lato"/>
              </a:rPr>
              <a:t> (reading, </a:t>
            </a:r>
            <a:r>
              <a:rPr lang="it-IT" sz="1600" b="1" dirty="0" err="1">
                <a:solidFill>
                  <a:schemeClr val="bg1"/>
                </a:solidFill>
                <a:latin typeface="Lato"/>
                <a:ea typeface="Lato"/>
                <a:cs typeface="Lato"/>
              </a:rPr>
              <a:t>memorization</a:t>
            </a:r>
            <a:r>
              <a:rPr lang="it-IT" sz="1600" b="1" dirty="0">
                <a:solidFill>
                  <a:schemeClr val="bg1"/>
                </a:solidFill>
                <a:latin typeface="Lato"/>
                <a:ea typeface="Lato"/>
                <a:cs typeface="Lato"/>
              </a:rPr>
              <a:t>,</a:t>
            </a:r>
          </a:p>
          <a:p>
            <a:pPr lvl="0"/>
            <a:r>
              <a:rPr lang="it-IT" sz="1600" b="1" dirty="0" err="1">
                <a:solidFill>
                  <a:schemeClr val="bg1"/>
                </a:solidFill>
                <a:latin typeface="Lato"/>
                <a:ea typeface="Lato"/>
                <a:cs typeface="Lato"/>
              </a:rPr>
              <a:t>concentration</a:t>
            </a:r>
            <a:r>
              <a:rPr lang="it-IT" sz="1600" b="1" dirty="0">
                <a:solidFill>
                  <a:schemeClr val="bg1"/>
                </a:solidFill>
                <a:latin typeface="Lato"/>
                <a:ea typeface="Lato"/>
                <a:cs typeface="Lato"/>
              </a:rPr>
              <a:t>, study </a:t>
            </a:r>
            <a:r>
              <a:rPr lang="it-IT" sz="1600" b="1" dirty="0" err="1">
                <a:solidFill>
                  <a:schemeClr val="bg1"/>
                </a:solidFill>
                <a:latin typeface="Lato"/>
                <a:ea typeface="Lato"/>
                <a:cs typeface="Lato"/>
              </a:rPr>
              <a:t>organization</a:t>
            </a:r>
            <a:r>
              <a:rPr lang="it-IT" sz="1600" b="1" dirty="0">
                <a:solidFill>
                  <a:schemeClr val="bg1"/>
                </a:solidFill>
                <a:latin typeface="Lato"/>
                <a:ea typeface="Lato"/>
                <a:cs typeface="Lato"/>
              </a:rPr>
              <a:t> etc.)</a:t>
            </a:r>
          </a:p>
        </p:txBody>
      </p:sp>
      <p:sp>
        <p:nvSpPr>
          <p:cNvPr id="54" name="Rettangolo 53">
            <a:extLst>
              <a:ext uri="{FF2B5EF4-FFF2-40B4-BE49-F238E27FC236}">
                <a16:creationId xmlns:a16="http://schemas.microsoft.com/office/drawing/2014/main" id="{2F22C09B-1B25-6C24-A625-E80DF9428DDD}"/>
              </a:ext>
            </a:extLst>
          </p:cNvPr>
          <p:cNvSpPr/>
          <p:nvPr/>
        </p:nvSpPr>
        <p:spPr>
          <a:xfrm>
            <a:off x="3799327" y="4747596"/>
            <a:ext cx="698502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it-IT" sz="1600" b="1" dirty="0">
                <a:solidFill>
                  <a:schemeClr val="bg1"/>
                </a:solidFill>
                <a:latin typeface="Lato"/>
                <a:ea typeface="Lato"/>
                <a:cs typeface="Lato"/>
              </a:rPr>
              <a:t>Great </a:t>
            </a:r>
            <a:r>
              <a:rPr lang="it-IT" sz="1600" b="1" dirty="0" err="1">
                <a:solidFill>
                  <a:schemeClr val="bg1"/>
                </a:solidFill>
                <a:latin typeface="Lato"/>
                <a:ea typeface="Lato"/>
                <a:cs typeface="Lato"/>
              </a:rPr>
              <a:t>difficulties</a:t>
            </a:r>
            <a:r>
              <a:rPr lang="it-IT" sz="1600" b="1" dirty="0">
                <a:solidFill>
                  <a:schemeClr val="bg1"/>
                </a:solidFill>
                <a:latin typeface="Lato"/>
                <a:ea typeface="Lato"/>
                <a:cs typeface="Lato"/>
              </a:rPr>
              <a:t> in </a:t>
            </a:r>
            <a:r>
              <a:rPr lang="it-IT" sz="1600" b="1" dirty="0" err="1">
                <a:solidFill>
                  <a:schemeClr val="bg1"/>
                </a:solidFill>
                <a:latin typeface="Lato"/>
                <a:ea typeface="Lato"/>
                <a:cs typeface="Lato"/>
              </a:rPr>
              <a:t>concentrating</a:t>
            </a:r>
            <a:r>
              <a:rPr lang="it-IT" sz="1600" b="1" dirty="0">
                <a:solidFill>
                  <a:schemeClr val="bg1"/>
                </a:solidFill>
                <a:latin typeface="Lato"/>
                <a:ea typeface="Lato"/>
                <a:cs typeface="Lato"/>
              </a:rPr>
              <a:t>, </a:t>
            </a:r>
            <a:r>
              <a:rPr lang="it-IT" sz="1600" b="1" dirty="0" err="1">
                <a:solidFill>
                  <a:schemeClr val="bg1"/>
                </a:solidFill>
                <a:latin typeface="Lato"/>
                <a:ea typeface="Lato"/>
                <a:cs typeface="Lato"/>
              </a:rPr>
              <a:t>memorizaing</a:t>
            </a:r>
            <a:endParaRPr lang="it-IT" sz="1600" b="1" dirty="0">
              <a:solidFill>
                <a:schemeClr val="bg1"/>
              </a:solidFill>
              <a:latin typeface="Lato"/>
              <a:ea typeface="Lato"/>
              <a:cs typeface="Lato"/>
            </a:endParaRPr>
          </a:p>
          <a:p>
            <a:pPr lvl="0"/>
            <a:r>
              <a:rPr lang="it-IT" sz="1600" b="1" dirty="0" err="1">
                <a:solidFill>
                  <a:schemeClr val="bg1"/>
                </a:solidFill>
                <a:latin typeface="Lato"/>
                <a:ea typeface="Lato"/>
                <a:cs typeface="Lato"/>
              </a:rPr>
              <a:t>organizing</a:t>
            </a:r>
            <a:r>
              <a:rPr lang="it-IT" sz="1600" b="1" dirty="0">
                <a:solidFill>
                  <a:schemeClr val="bg1"/>
                </a:solidFill>
                <a:latin typeface="Lato"/>
                <a:ea typeface="Lato"/>
                <a:cs typeface="Lato"/>
              </a:rPr>
              <a:t> study and </a:t>
            </a:r>
            <a:r>
              <a:rPr lang="it-IT" sz="1600" b="1" dirty="0" err="1">
                <a:solidFill>
                  <a:schemeClr val="bg1"/>
                </a:solidFill>
                <a:latin typeface="Lato"/>
                <a:ea typeface="Lato"/>
                <a:cs typeface="Lato"/>
              </a:rPr>
              <a:t>exposition</a:t>
            </a:r>
            <a:r>
              <a:rPr lang="it-IT" sz="1600" b="1" dirty="0">
                <a:solidFill>
                  <a:schemeClr val="bg1"/>
                </a:solidFill>
                <a:latin typeface="Lato"/>
                <a:ea typeface="Lato"/>
                <a:cs typeface="Lato"/>
              </a:rPr>
              <a:t> </a:t>
            </a:r>
            <a:r>
              <a:rPr lang="it-IT" sz="1600" b="1" dirty="0" err="1">
                <a:solidFill>
                  <a:schemeClr val="bg1"/>
                </a:solidFill>
                <a:latin typeface="Lato"/>
                <a:ea typeface="Lato"/>
                <a:cs typeface="Lato"/>
              </a:rPr>
              <a:t>during</a:t>
            </a:r>
            <a:r>
              <a:rPr lang="it-IT" sz="1600" b="1" dirty="0">
                <a:solidFill>
                  <a:schemeClr val="bg1"/>
                </a:solidFill>
                <a:latin typeface="Lato"/>
                <a:ea typeface="Lato"/>
                <a:cs typeface="Lato"/>
              </a:rPr>
              <a:t> </a:t>
            </a:r>
            <a:r>
              <a:rPr lang="it-IT" sz="1600" b="1" dirty="0" err="1">
                <a:solidFill>
                  <a:schemeClr val="bg1"/>
                </a:solidFill>
                <a:latin typeface="Lato"/>
                <a:ea typeface="Lato"/>
                <a:cs typeface="Lato"/>
              </a:rPr>
              <a:t>exams</a:t>
            </a:r>
            <a:r>
              <a:rPr lang="it-IT" sz="1600" b="1" dirty="0">
                <a:solidFill>
                  <a:schemeClr val="bg1"/>
                </a:solidFill>
                <a:latin typeface="Lato"/>
                <a:ea typeface="Lato"/>
                <a:cs typeface="Lato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101015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5C7DA264-CDF2-594F-A579-09390EEF7D5F}"/>
              </a:ext>
            </a:extLst>
          </p:cNvPr>
          <p:cNvSpPr txBox="1"/>
          <p:nvPr/>
        </p:nvSpPr>
        <p:spPr>
          <a:xfrm>
            <a:off x="-24903" y="0"/>
            <a:ext cx="12192000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4800" b="1" dirty="0">
                <a:ln w="25400">
                  <a:solidFill>
                    <a:schemeClr val="tx1"/>
                  </a:solidFill>
                </a:ln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50800" stA="20000" endPos="32000" dir="5400000" sy="-100000" algn="bl" rotWithShape="0"/>
                </a:effectLst>
                <a:latin typeface="Avenir Next LT Pro" panose="020B0504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PROGETTI IN VIA DI SVILUPPO</a:t>
            </a:r>
          </a:p>
          <a:p>
            <a:pPr algn="ctr"/>
            <a:r>
              <a:rPr lang="it-IT" sz="4800" b="1" dirty="0">
                <a:ln w="25400">
                  <a:solidFill>
                    <a:schemeClr val="tx1"/>
                  </a:solidFill>
                </a:ln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50800" stA="20000" endPos="32000" dir="5400000" sy="-100000" algn="bl" rotWithShape="0"/>
                </a:effectLst>
                <a:latin typeface="Avenir Next LT Pro" panose="020B0504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PRESSO UNITUS</a:t>
            </a:r>
            <a:endParaRPr lang="it-IT" sz="7200" b="1" dirty="0">
              <a:ln w="25400">
                <a:solidFill>
                  <a:schemeClr val="tx1"/>
                </a:solidFill>
              </a:ln>
              <a:solidFill>
                <a:srgbClr val="FFC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  <a:reflection blurRad="50800" stA="20000" endPos="32000" dir="5400000" sy="-100000" algn="bl" rotWithShape="0"/>
              </a:effectLst>
              <a:latin typeface="Avenir Next LT Pro" panose="020B0504020202020204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50E37649-8708-EBF5-BE81-56090943860F}"/>
              </a:ext>
            </a:extLst>
          </p:cNvPr>
          <p:cNvSpPr txBox="1"/>
          <p:nvPr/>
        </p:nvSpPr>
        <p:spPr>
          <a:xfrm>
            <a:off x="282526" y="1634322"/>
            <a:ext cx="11626948" cy="48782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sz="2600" b="1" dirty="0">
                <a:solidFill>
                  <a:schemeClr val="accent1"/>
                </a:solidFill>
              </a:rPr>
              <a:t>Map4Accessibility</a:t>
            </a:r>
          </a:p>
          <a:p>
            <a:r>
              <a:rPr lang="it-IT" sz="2200" dirty="0"/>
              <a:t>Creazione di percorsi personalizzati per gli spostamenti di persone con disabilità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sz="2600" b="1" dirty="0" err="1">
                <a:solidFill>
                  <a:schemeClr val="accent6"/>
                </a:solidFill>
              </a:rPr>
              <a:t>BanDoping</a:t>
            </a:r>
            <a:endParaRPr lang="it-IT" sz="2600" b="1" dirty="0">
              <a:solidFill>
                <a:schemeClr val="accent6"/>
              </a:solidFill>
            </a:endParaRPr>
          </a:p>
          <a:p>
            <a:r>
              <a:rPr lang="it-IT" sz="2200" dirty="0"/>
              <a:t>Implementazione di un </a:t>
            </a:r>
            <a:r>
              <a:rPr lang="it-IT" sz="2200" dirty="0" err="1"/>
              <a:t>serious</a:t>
            </a:r>
            <a:r>
              <a:rPr lang="it-IT" sz="2200" dirty="0"/>
              <a:t> game per la sensibilizzazione dei giovani al problema del doping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sz="2600" b="1" dirty="0">
                <a:solidFill>
                  <a:srgbClr val="C00000"/>
                </a:solidFill>
              </a:rPr>
              <a:t>OLOS</a:t>
            </a:r>
          </a:p>
          <a:p>
            <a:r>
              <a:rPr lang="it-IT" sz="2200" dirty="0"/>
              <a:t>Miglioramento della fruizione museale mediante l’utilizzo dell’olografia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sz="2600" b="1" dirty="0">
                <a:solidFill>
                  <a:srgbClr val="00B0F0"/>
                </a:solidFill>
              </a:rPr>
              <a:t>Innovazione delle filiere agricole in senso Industria 4.0</a:t>
            </a:r>
          </a:p>
          <a:p>
            <a:r>
              <a:rPr lang="it-IT" sz="2200" dirty="0"/>
              <a:t>Certificazione della qualità di 4 filiere agricole via blockchain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sz="26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AI for </a:t>
            </a:r>
            <a:r>
              <a:rPr lang="it-IT" sz="2600" b="1" dirty="0" err="1">
                <a:solidFill>
                  <a:schemeClr val="accent4">
                    <a:lumMod val="60000"/>
                    <a:lumOff val="40000"/>
                  </a:schemeClr>
                </a:solidFill>
              </a:rPr>
              <a:t>Nuclear</a:t>
            </a:r>
            <a:r>
              <a:rPr lang="it-IT" sz="26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 Fusion</a:t>
            </a:r>
          </a:p>
          <a:p>
            <a:r>
              <a:rPr lang="it-IT" sz="2200" dirty="0"/>
              <a:t>Utilizzo di tecniche di machine learning per il miglioramento delle performance dei reattori a fusione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sz="2600" b="1" dirty="0" err="1">
                <a:solidFill>
                  <a:srgbClr val="7030A0"/>
                </a:solidFill>
              </a:rPr>
              <a:t>Blockcahin</a:t>
            </a:r>
            <a:r>
              <a:rPr lang="it-IT" sz="2600" b="1" dirty="0">
                <a:solidFill>
                  <a:srgbClr val="7030A0"/>
                </a:solidFill>
              </a:rPr>
              <a:t> for Football Teams Management</a:t>
            </a:r>
          </a:p>
          <a:p>
            <a:r>
              <a:rPr lang="it-IT" sz="2200" dirty="0">
                <a:solidFill>
                  <a:srgbClr val="000000"/>
                </a:solidFill>
              </a:rPr>
              <a:t>Utilizzo di IA e blockchain per la certificazione delle performance dei calciatori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sz="2600" b="1" dirty="0" err="1"/>
              <a:t>VRAIlexia</a:t>
            </a:r>
            <a:endParaRPr lang="it-IT" sz="2600" b="1" dirty="0"/>
          </a:p>
        </p:txBody>
      </p:sp>
    </p:spTree>
    <p:extLst>
      <p:ext uri="{BB962C8B-B14F-4D97-AF65-F5344CB8AC3E}">
        <p14:creationId xmlns:p14="http://schemas.microsoft.com/office/powerpoint/2010/main" val="279046625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2000">
              <a:schemeClr val="accent4">
                <a:lumMod val="20000"/>
                <a:lumOff val="80000"/>
              </a:schemeClr>
            </a:gs>
            <a:gs pos="58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60000"/>
                <a:lumOff val="4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1030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33" name="Freeform: Shape 1032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35" name="Rectangle 1034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7" name="Rectangle 1036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9" name="Freeform: Shape 1038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041" name="Isosceles Triangle 1040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Immagine che contiene testo&#10;&#10;Descrizione generata automaticamente">
            <a:extLst>
              <a:ext uri="{FF2B5EF4-FFF2-40B4-BE49-F238E27FC236}">
                <a16:creationId xmlns:a16="http://schemas.microsoft.com/office/drawing/2014/main" id="{FAF5A276-37A0-3B61-4DF8-0C24EA8EBC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54" t="24827" r="8766" b="28963"/>
          <a:stretch/>
        </p:blipFill>
        <p:spPr bwMode="auto">
          <a:xfrm>
            <a:off x="-4" y="11864"/>
            <a:ext cx="2266014" cy="842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43" name="Isosceles Triangle 1042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8984C5EC-9FAE-A577-4AFD-2F08009DE0E1}"/>
              </a:ext>
            </a:extLst>
          </p:cNvPr>
          <p:cNvSpPr txBox="1"/>
          <p:nvPr/>
        </p:nvSpPr>
        <p:spPr>
          <a:xfrm>
            <a:off x="9530939" y="3937"/>
            <a:ext cx="2684792" cy="861774"/>
          </a:xfrm>
          <a:prstGeom prst="rect">
            <a:avLst/>
          </a:prstGeom>
          <a:noFill/>
          <a:effectLst/>
        </p:spPr>
        <p:txBody>
          <a:bodyPr wrap="square" rtlCol="0">
            <a:spAutoFit/>
            <a:scene3d>
              <a:camera prst="orthographicFront">
                <a:rot lat="300000" lon="900000" rev="0"/>
              </a:camera>
              <a:lightRig rig="threePt" dir="t"/>
            </a:scene3d>
            <a:sp3d extrusionH="57150">
              <a:bevelT h="38100" prst="artDeco"/>
              <a:bevelB w="6350" h="25400"/>
            </a:sp3d>
          </a:bodyPr>
          <a:lstStyle/>
          <a:p>
            <a:pPr algn="ctr"/>
            <a:r>
              <a:rPr lang="it-IT" sz="3200" b="1" i="1" dirty="0">
                <a:ln w="12700">
                  <a:solidFill>
                    <a:schemeClr val="tx1"/>
                  </a:solidFill>
                </a:ln>
                <a:gradFill flip="none" rotWithShape="1">
                  <a:gsLst>
                    <a:gs pos="17000">
                      <a:schemeClr val="bg1">
                        <a:lumMod val="75000"/>
                      </a:schemeClr>
                    </a:gs>
                    <a:gs pos="100000">
                      <a:srgbClr val="3E69C0"/>
                    </a:gs>
                    <a:gs pos="0">
                      <a:srgbClr val="3E69C0"/>
                    </a:gs>
                    <a:gs pos="75000">
                      <a:srgbClr val="DFCF9E"/>
                    </a:gs>
                    <a:gs pos="49000">
                      <a:srgbClr val="FFDE7C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effectLst>
                  <a:glow rad="254000">
                    <a:schemeClr val="bg1"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50800" stA="20000" endPos="32000" dir="5400000" sy="-100000" algn="bl" rotWithShape="0"/>
                </a:effectLst>
                <a:latin typeface="Avenir Next LT Pro" panose="020B0504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VRAILEXIA</a:t>
            </a:r>
          </a:p>
          <a:p>
            <a:pPr algn="ctr">
              <a:lnSpc>
                <a:spcPct val="90000"/>
              </a:lnSpc>
            </a:pPr>
            <a:r>
              <a:rPr lang="it-IT" sz="2000" b="1" i="1" dirty="0">
                <a:ln w="12700">
                  <a:solidFill>
                    <a:schemeClr val="tx1"/>
                  </a:solidFill>
                </a:ln>
                <a:gradFill flip="none" rotWithShape="1">
                  <a:gsLst>
                    <a:gs pos="17000">
                      <a:schemeClr val="bg1">
                        <a:lumMod val="75000"/>
                      </a:schemeClr>
                    </a:gs>
                    <a:gs pos="100000">
                      <a:srgbClr val="3E69C0"/>
                    </a:gs>
                    <a:gs pos="0">
                      <a:srgbClr val="3E69C0"/>
                    </a:gs>
                    <a:gs pos="75000">
                      <a:srgbClr val="DFCF9E"/>
                    </a:gs>
                    <a:gs pos="49000">
                      <a:srgbClr val="FFDE7C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effectLst>
                  <a:glow rad="254000">
                    <a:schemeClr val="bg1"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50800" stA="20000" endPos="32000" dir="5400000" sy="-100000" algn="bl" rotWithShape="0"/>
                </a:effectLst>
                <a:latin typeface="Avenir Next LT Pro" panose="020B0504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PROJECT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F7FE33C3-8A7D-96F3-F863-8F3EFF5F1B51}"/>
              </a:ext>
            </a:extLst>
          </p:cNvPr>
          <p:cNvSpPr txBox="1"/>
          <p:nvPr/>
        </p:nvSpPr>
        <p:spPr>
          <a:xfrm>
            <a:off x="-23731" y="372846"/>
            <a:ext cx="12192000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5000" b="1" dirty="0">
                <a:ln w="25400">
                  <a:solidFill>
                    <a:schemeClr val="tx1"/>
                  </a:solidFill>
                </a:ln>
                <a:solidFill>
                  <a:srgbClr val="91B578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50800" stA="20000" endPos="32000" dir="5400000" sy="-100000" algn="bl" rotWithShape="0"/>
                </a:effectLst>
                <a:latin typeface="Avenir Next LT Pro" panose="020B0504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PRELIMINARY RESULTS</a:t>
            </a:r>
            <a:endParaRPr lang="it-IT" sz="8000" b="1" dirty="0">
              <a:ln w="25400">
                <a:solidFill>
                  <a:schemeClr val="tx1"/>
                </a:solidFill>
              </a:ln>
              <a:solidFill>
                <a:srgbClr val="91B578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  <a:reflection blurRad="50800" stA="20000" endPos="32000" dir="5400000" sy="-100000" algn="bl" rotWithShape="0"/>
              </a:effectLst>
              <a:latin typeface="Avenir Next LT Pro" panose="020B0504020202020204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8D6F3F86-9345-3AEF-2337-847CA9B41D22}"/>
              </a:ext>
            </a:extLst>
          </p:cNvPr>
          <p:cNvSpPr txBox="1"/>
          <p:nvPr/>
        </p:nvSpPr>
        <p:spPr>
          <a:xfrm>
            <a:off x="-71193" y="1290379"/>
            <a:ext cx="1223946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4000" b="1" u="sng" dirty="0">
                <a:latin typeface="Avenir Next LT Pro" panose="020B0504020202020204" pitchFamily="34" charset="0"/>
              </a:rPr>
              <a:t>Support Tools and Strategies </a:t>
            </a:r>
            <a:r>
              <a:rPr lang="it-IT" sz="4000" b="1" u="sng" dirty="0" err="1">
                <a:latin typeface="Avenir Next LT Pro" panose="020B0504020202020204" pitchFamily="34" charset="0"/>
              </a:rPr>
              <a:t>Prediction</a:t>
            </a:r>
            <a:endParaRPr lang="it-IT" sz="4000" b="1" u="sng" dirty="0">
              <a:latin typeface="Avenir Next LT Pro" panose="020B0504020202020204" pitchFamily="34" charset="0"/>
            </a:endParaRPr>
          </a:p>
        </p:txBody>
      </p:sp>
      <p:pic>
        <p:nvPicPr>
          <p:cNvPr id="21" name="Immagine 20">
            <a:extLst>
              <a:ext uri="{FF2B5EF4-FFF2-40B4-BE49-F238E27FC236}">
                <a16:creationId xmlns:a16="http://schemas.microsoft.com/office/drawing/2014/main" id="{36593EC2-E5D4-2A89-CD53-DB48F6E0C9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04" y="2047056"/>
            <a:ext cx="9449953" cy="2688876"/>
          </a:xfrm>
          <a:prstGeom prst="rect">
            <a:avLst/>
          </a:prstGeom>
        </p:spPr>
      </p:pic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BAB2955A-04B3-0754-F182-87820E1D572F}"/>
              </a:ext>
            </a:extLst>
          </p:cNvPr>
          <p:cNvSpPr txBox="1"/>
          <p:nvPr/>
        </p:nvSpPr>
        <p:spPr>
          <a:xfrm>
            <a:off x="5645217" y="3201060"/>
            <a:ext cx="254813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2400" b="1" i="1" dirty="0">
                <a:solidFill>
                  <a:srgbClr val="3159A2"/>
                </a:solidFill>
                <a:latin typeface="Avenir Next LT Pro" panose="020B0504020202020204" pitchFamily="34" charset="0"/>
              </a:rPr>
              <a:t>PREDICTION</a:t>
            </a:r>
            <a:endParaRPr lang="it-IT" sz="1800" b="1" i="1" dirty="0">
              <a:solidFill>
                <a:srgbClr val="3159A2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A5C62F0F-F9E3-93CE-C587-C8B314E0D507}"/>
              </a:ext>
            </a:extLst>
          </p:cNvPr>
          <p:cNvSpPr txBox="1"/>
          <p:nvPr/>
        </p:nvSpPr>
        <p:spPr>
          <a:xfrm>
            <a:off x="37124" y="5365006"/>
            <a:ext cx="770358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400" b="1" dirty="0">
                <a:ln w="12700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Avenir Next LT Pro" panose="020B0504020202020204" pitchFamily="34" charset="0"/>
              </a:rPr>
              <a:t>TOOLS ACCURACY PREDICTION = 92,5%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sz="800" b="1" dirty="0">
              <a:ln w="12700">
                <a:solidFill>
                  <a:schemeClr val="tx1"/>
                </a:solidFill>
              </a:ln>
              <a:solidFill>
                <a:srgbClr val="FF0000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  <a:latin typeface="Avenir Next LT Pro" panose="020B05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400" b="1" dirty="0">
                <a:ln w="12700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Avenir Next LT Pro" panose="020B0504020202020204" pitchFamily="34" charset="0"/>
              </a:rPr>
              <a:t>STRATEGIES ACCURACY PREDICTION = 95,4%</a:t>
            </a:r>
            <a:endParaRPr lang="it-IT" sz="2400" dirty="0">
              <a:ln w="12700">
                <a:solidFill>
                  <a:schemeClr val="tx1"/>
                </a:solidFill>
              </a:ln>
              <a:solidFill>
                <a:srgbClr val="FF0000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C1EE77F0-4572-9BD1-1756-803ABD8E76B9}"/>
              </a:ext>
            </a:extLst>
          </p:cNvPr>
          <p:cNvSpPr txBox="1"/>
          <p:nvPr/>
        </p:nvSpPr>
        <p:spPr>
          <a:xfrm>
            <a:off x="9221786" y="6352864"/>
            <a:ext cx="285398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it-IT" sz="2000" b="1" dirty="0">
                <a:latin typeface="Avenir Next LT Pro" panose="020B0504020202020204" pitchFamily="34" charset="0"/>
              </a:rPr>
              <a:t>[Evento]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0E31CFE3-6793-A78D-EE88-95CCEF25BFC7}"/>
              </a:ext>
            </a:extLst>
          </p:cNvPr>
          <p:cNvSpPr txBox="1"/>
          <p:nvPr/>
        </p:nvSpPr>
        <p:spPr>
          <a:xfrm>
            <a:off x="9378881" y="3092746"/>
            <a:ext cx="288065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400" b="1" i="1" dirty="0">
                <a:solidFill>
                  <a:srgbClr val="C00000"/>
                </a:solidFill>
                <a:latin typeface="Avenir Next LT Pro" panose="020B0504020202020204" pitchFamily="34" charset="0"/>
              </a:rPr>
              <a:t>SVM + k-NN + Random </a:t>
            </a:r>
            <a:r>
              <a:rPr lang="it-IT" sz="1400" b="1" i="1" dirty="0" err="1">
                <a:solidFill>
                  <a:srgbClr val="C00000"/>
                </a:solidFill>
                <a:latin typeface="Avenir Next LT Pro" panose="020B0504020202020204" pitchFamily="34" charset="0"/>
              </a:rPr>
              <a:t>Forest</a:t>
            </a:r>
            <a:endParaRPr lang="it-IT" sz="1400" b="1" i="1" dirty="0">
              <a:solidFill>
                <a:srgbClr val="C00000"/>
              </a:solidFill>
              <a:latin typeface="Avenir Next LT Pro" panose="020B0504020202020204" pitchFamily="34" charset="0"/>
            </a:endParaRPr>
          </a:p>
          <a:p>
            <a:pPr algn="ctr"/>
            <a:r>
              <a:rPr lang="it-IT" sz="1400" b="1" dirty="0">
                <a:solidFill>
                  <a:srgbClr val="C00000"/>
                </a:solidFill>
                <a:latin typeface="Avenir Next LT Pro" panose="020B0504020202020204" pitchFamily="34" charset="0"/>
              </a:rPr>
              <a:t>SPECIFIC TUNING</a:t>
            </a:r>
            <a:endParaRPr lang="it-IT" sz="1400" b="1" dirty="0">
              <a:solidFill>
                <a:srgbClr val="C00000"/>
              </a:solidFill>
            </a:endParaRPr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10079258-9010-78DD-B2AD-7FB18F0B3AF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9320" t="19233" r="33882" b="51914"/>
          <a:stretch/>
        </p:blipFill>
        <p:spPr>
          <a:xfrm>
            <a:off x="9464471" y="3675992"/>
            <a:ext cx="2727529" cy="1425784"/>
          </a:xfrm>
          <a:prstGeom prst="rect">
            <a:avLst/>
          </a:prstGeom>
        </p:spPr>
      </p:pic>
      <p:cxnSp>
        <p:nvCxnSpPr>
          <p:cNvPr id="14" name="Connettore a gomito 13">
            <a:extLst>
              <a:ext uri="{FF2B5EF4-FFF2-40B4-BE49-F238E27FC236}">
                <a16:creationId xmlns:a16="http://schemas.microsoft.com/office/drawing/2014/main" id="{F043B197-C50E-CD32-8594-1E1D446463B1}"/>
              </a:ext>
            </a:extLst>
          </p:cNvPr>
          <p:cNvCxnSpPr>
            <a:cxnSpLocks/>
          </p:cNvCxnSpPr>
          <p:nvPr/>
        </p:nvCxnSpPr>
        <p:spPr>
          <a:xfrm>
            <a:off x="4260913" y="4048061"/>
            <a:ext cx="5095730" cy="821901"/>
          </a:xfrm>
          <a:prstGeom prst="bentConnector3">
            <a:avLst>
              <a:gd name="adj1" fmla="val 977"/>
            </a:avLst>
          </a:prstGeom>
          <a:ln w="101600">
            <a:solidFill>
              <a:srgbClr val="FF0000"/>
            </a:solidFill>
            <a:tailEnd type="triangle"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Immagine 19">
            <a:extLst>
              <a:ext uri="{FF2B5EF4-FFF2-40B4-BE49-F238E27FC236}">
                <a16:creationId xmlns:a16="http://schemas.microsoft.com/office/drawing/2014/main" id="{F1A282A0-6969-71F9-FB70-74987477CB4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9435" t="48083" r="35541" b="16941"/>
          <a:stretch/>
        </p:blipFill>
        <p:spPr>
          <a:xfrm>
            <a:off x="9464471" y="5024700"/>
            <a:ext cx="2635029" cy="1754313"/>
          </a:xfrm>
          <a:prstGeom prst="rect">
            <a:avLst/>
          </a:prstGeom>
        </p:spPr>
      </p:pic>
      <p:sp>
        <p:nvSpPr>
          <p:cNvPr id="22" name="Rettangolo 21">
            <a:extLst>
              <a:ext uri="{FF2B5EF4-FFF2-40B4-BE49-F238E27FC236}">
                <a16:creationId xmlns:a16="http://schemas.microsoft.com/office/drawing/2014/main" id="{78698A25-58EC-3227-0ADC-BE7936575827}"/>
              </a:ext>
            </a:extLst>
          </p:cNvPr>
          <p:cNvSpPr/>
          <p:nvPr/>
        </p:nvSpPr>
        <p:spPr>
          <a:xfrm>
            <a:off x="9381264" y="3550965"/>
            <a:ext cx="2945808" cy="1436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342926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2000">
              <a:schemeClr val="accent4">
                <a:lumMod val="20000"/>
                <a:lumOff val="80000"/>
              </a:schemeClr>
            </a:gs>
            <a:gs pos="58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60000"/>
                <a:lumOff val="4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1030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33" name="Freeform: Shape 1032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35" name="Rectangle 1034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7" name="Rectangle 1036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9" name="Freeform: Shape 1038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041" name="Isosceles Triangle 1040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Immagine che contiene testo&#10;&#10;Descrizione generata automaticamente">
            <a:extLst>
              <a:ext uri="{FF2B5EF4-FFF2-40B4-BE49-F238E27FC236}">
                <a16:creationId xmlns:a16="http://schemas.microsoft.com/office/drawing/2014/main" id="{FAF5A276-37A0-3B61-4DF8-0C24EA8EBC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54" t="24827" r="8766" b="28963"/>
          <a:stretch/>
        </p:blipFill>
        <p:spPr bwMode="auto">
          <a:xfrm>
            <a:off x="-4" y="11864"/>
            <a:ext cx="2266014" cy="842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43" name="Isosceles Triangle 1042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8984C5EC-9FAE-A577-4AFD-2F08009DE0E1}"/>
              </a:ext>
            </a:extLst>
          </p:cNvPr>
          <p:cNvSpPr txBox="1"/>
          <p:nvPr/>
        </p:nvSpPr>
        <p:spPr>
          <a:xfrm>
            <a:off x="9530939" y="3937"/>
            <a:ext cx="2684792" cy="861774"/>
          </a:xfrm>
          <a:prstGeom prst="rect">
            <a:avLst/>
          </a:prstGeom>
          <a:noFill/>
          <a:effectLst/>
        </p:spPr>
        <p:txBody>
          <a:bodyPr wrap="square" rtlCol="0">
            <a:spAutoFit/>
            <a:scene3d>
              <a:camera prst="orthographicFront">
                <a:rot lat="300000" lon="900000" rev="0"/>
              </a:camera>
              <a:lightRig rig="threePt" dir="t"/>
            </a:scene3d>
            <a:sp3d extrusionH="57150">
              <a:bevelT h="38100" prst="artDeco"/>
              <a:bevelB w="6350" h="25400"/>
            </a:sp3d>
          </a:bodyPr>
          <a:lstStyle/>
          <a:p>
            <a:pPr algn="ctr"/>
            <a:r>
              <a:rPr lang="it-IT" sz="3200" b="1" i="1" dirty="0">
                <a:ln w="12700">
                  <a:solidFill>
                    <a:schemeClr val="tx1"/>
                  </a:solidFill>
                </a:ln>
                <a:gradFill flip="none" rotWithShape="1">
                  <a:gsLst>
                    <a:gs pos="17000">
                      <a:schemeClr val="bg1">
                        <a:lumMod val="75000"/>
                      </a:schemeClr>
                    </a:gs>
                    <a:gs pos="100000">
                      <a:srgbClr val="3E69C0"/>
                    </a:gs>
                    <a:gs pos="0">
                      <a:srgbClr val="3E69C0"/>
                    </a:gs>
                    <a:gs pos="75000">
                      <a:srgbClr val="DFCF9E"/>
                    </a:gs>
                    <a:gs pos="49000">
                      <a:srgbClr val="FFDE7C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effectLst>
                  <a:glow rad="254000">
                    <a:schemeClr val="bg1"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50800" stA="20000" endPos="32000" dir="5400000" sy="-100000" algn="bl" rotWithShape="0"/>
                </a:effectLst>
                <a:latin typeface="Avenir Next LT Pro" panose="020B0504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VRAILEXIA</a:t>
            </a:r>
          </a:p>
          <a:p>
            <a:pPr algn="ctr">
              <a:lnSpc>
                <a:spcPct val="90000"/>
              </a:lnSpc>
            </a:pPr>
            <a:r>
              <a:rPr lang="it-IT" sz="2000" b="1" i="1" dirty="0">
                <a:ln w="12700">
                  <a:solidFill>
                    <a:schemeClr val="tx1"/>
                  </a:solidFill>
                </a:ln>
                <a:gradFill flip="none" rotWithShape="1">
                  <a:gsLst>
                    <a:gs pos="17000">
                      <a:schemeClr val="bg1">
                        <a:lumMod val="75000"/>
                      </a:schemeClr>
                    </a:gs>
                    <a:gs pos="100000">
                      <a:srgbClr val="3E69C0"/>
                    </a:gs>
                    <a:gs pos="0">
                      <a:srgbClr val="3E69C0"/>
                    </a:gs>
                    <a:gs pos="75000">
                      <a:srgbClr val="DFCF9E"/>
                    </a:gs>
                    <a:gs pos="49000">
                      <a:srgbClr val="FFDE7C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effectLst>
                  <a:glow rad="254000">
                    <a:schemeClr val="bg1"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50800" stA="20000" endPos="32000" dir="5400000" sy="-100000" algn="bl" rotWithShape="0"/>
                </a:effectLst>
                <a:latin typeface="Avenir Next LT Pro" panose="020B0504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PROJECT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F7FE33C3-8A7D-96F3-F863-8F3EFF5F1B51}"/>
              </a:ext>
            </a:extLst>
          </p:cNvPr>
          <p:cNvSpPr txBox="1"/>
          <p:nvPr/>
        </p:nvSpPr>
        <p:spPr>
          <a:xfrm>
            <a:off x="-23731" y="372846"/>
            <a:ext cx="12192000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5000" b="1" dirty="0">
                <a:ln w="25400">
                  <a:solidFill>
                    <a:schemeClr val="tx1"/>
                  </a:solidFill>
                </a:ln>
                <a:solidFill>
                  <a:srgbClr val="91B578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50800" stA="20000" endPos="32000" dir="5400000" sy="-100000" algn="bl" rotWithShape="0"/>
                </a:effectLst>
                <a:latin typeface="Avenir Next LT Pro" panose="020B0504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PRELIMINARY RESULTS</a:t>
            </a:r>
            <a:endParaRPr lang="it-IT" sz="8000" b="1" dirty="0">
              <a:ln w="25400">
                <a:solidFill>
                  <a:schemeClr val="tx1"/>
                </a:solidFill>
              </a:ln>
              <a:solidFill>
                <a:srgbClr val="91B578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  <a:reflection blurRad="50800" stA="20000" endPos="32000" dir="5400000" sy="-100000" algn="bl" rotWithShape="0"/>
              </a:effectLst>
              <a:latin typeface="Avenir Next LT Pro" panose="020B0504020202020204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8D6F3F86-9345-3AEF-2337-847CA9B41D22}"/>
              </a:ext>
            </a:extLst>
          </p:cNvPr>
          <p:cNvSpPr txBox="1"/>
          <p:nvPr/>
        </p:nvSpPr>
        <p:spPr>
          <a:xfrm>
            <a:off x="-71193" y="1290379"/>
            <a:ext cx="1223946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4000" b="1" u="sng" dirty="0">
                <a:latin typeface="Avenir Next LT Pro" panose="020B0504020202020204" pitchFamily="34" charset="0"/>
              </a:rPr>
              <a:t>Support Tools and Strategies </a:t>
            </a:r>
            <a:r>
              <a:rPr lang="it-IT" sz="4000" b="1" u="sng" dirty="0" err="1">
                <a:latin typeface="Avenir Next LT Pro" panose="020B0504020202020204" pitchFamily="34" charset="0"/>
              </a:rPr>
              <a:t>Prediction</a:t>
            </a:r>
            <a:endParaRPr lang="it-IT" sz="4000" b="1" u="sng" dirty="0">
              <a:latin typeface="Avenir Next LT Pro" panose="020B0504020202020204" pitchFamily="34" charset="0"/>
            </a:endParaRPr>
          </a:p>
        </p:txBody>
      </p:sp>
      <p:pic>
        <p:nvPicPr>
          <p:cNvPr id="21" name="Immagine 20">
            <a:extLst>
              <a:ext uri="{FF2B5EF4-FFF2-40B4-BE49-F238E27FC236}">
                <a16:creationId xmlns:a16="http://schemas.microsoft.com/office/drawing/2014/main" id="{36593EC2-E5D4-2A89-CD53-DB48F6E0C91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9748"/>
          <a:stretch/>
        </p:blipFill>
        <p:spPr>
          <a:xfrm>
            <a:off x="757980" y="2071310"/>
            <a:ext cx="5693767" cy="2688876"/>
          </a:xfrm>
          <a:prstGeom prst="rect">
            <a:avLst/>
          </a:prstGeom>
        </p:spPr>
      </p:pic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BAB2955A-04B3-0754-F182-87820E1D572F}"/>
              </a:ext>
            </a:extLst>
          </p:cNvPr>
          <p:cNvSpPr txBox="1"/>
          <p:nvPr/>
        </p:nvSpPr>
        <p:spPr>
          <a:xfrm>
            <a:off x="3194294" y="2475099"/>
            <a:ext cx="354417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2400" b="1" i="1" dirty="0">
                <a:solidFill>
                  <a:srgbClr val="FF0000"/>
                </a:solidFill>
                <a:latin typeface="Avenir Next LT Pro" panose="020B0504020202020204" pitchFamily="34" charset="0"/>
              </a:rPr>
              <a:t>STUDENT PROFILING</a:t>
            </a:r>
            <a:endParaRPr lang="it-IT" sz="1800" b="1" i="1" dirty="0">
              <a:solidFill>
                <a:srgbClr val="FF0000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A5C62F0F-F9E3-93CE-C587-C8B314E0D507}"/>
              </a:ext>
            </a:extLst>
          </p:cNvPr>
          <p:cNvSpPr txBox="1"/>
          <p:nvPr/>
        </p:nvSpPr>
        <p:spPr>
          <a:xfrm>
            <a:off x="289335" y="5592275"/>
            <a:ext cx="1187893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3200" b="1" dirty="0">
                <a:ln w="12700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Avenir Next LT Pro" panose="020B0504020202020204" pitchFamily="34" charset="0"/>
              </a:rPr>
              <a:t>AVERAGE RECOMMENDATION ERROR = 0,29/5 =5.8%</a:t>
            </a:r>
            <a:endParaRPr lang="it-IT" sz="3200" dirty="0">
              <a:ln w="12700">
                <a:solidFill>
                  <a:schemeClr val="tx1"/>
                </a:solidFill>
              </a:ln>
              <a:solidFill>
                <a:srgbClr val="FF0000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</p:txBody>
      </p:sp>
      <p:cxnSp>
        <p:nvCxnSpPr>
          <p:cNvPr id="4" name="Connettore 2 3">
            <a:extLst>
              <a:ext uri="{FF2B5EF4-FFF2-40B4-BE49-F238E27FC236}">
                <a16:creationId xmlns:a16="http://schemas.microsoft.com/office/drawing/2014/main" id="{27EA9037-AFF4-92CC-4785-5D5628292A56}"/>
              </a:ext>
            </a:extLst>
          </p:cNvPr>
          <p:cNvCxnSpPr>
            <a:cxnSpLocks/>
          </p:cNvCxnSpPr>
          <p:nvPr/>
        </p:nvCxnSpPr>
        <p:spPr>
          <a:xfrm>
            <a:off x="6565832" y="3415129"/>
            <a:ext cx="1338610" cy="3835"/>
          </a:xfrm>
          <a:prstGeom prst="straightConnector1">
            <a:avLst/>
          </a:prstGeom>
          <a:ln w="101600">
            <a:solidFill>
              <a:srgbClr val="3159A2"/>
            </a:solidFill>
            <a:tailEnd type="triangle"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Immagine 5">
            <a:extLst>
              <a:ext uri="{FF2B5EF4-FFF2-40B4-BE49-F238E27FC236}">
                <a16:creationId xmlns:a16="http://schemas.microsoft.com/office/drawing/2014/main" id="{E027BC92-F74C-C289-7BDC-C57CD282D07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 l="42765" t="7709" r="49541" b="77552"/>
          <a:stretch/>
        </p:blipFill>
        <p:spPr>
          <a:xfrm>
            <a:off x="8050641" y="2550449"/>
            <a:ext cx="926358" cy="942517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7CD55635-A742-1F39-1F27-5A1B6269E4C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 l="78600" t="3125" r="9537" b="78481"/>
          <a:stretch/>
        </p:blipFill>
        <p:spPr>
          <a:xfrm>
            <a:off x="8018528" y="3401029"/>
            <a:ext cx="1144418" cy="942517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5991FE48-0763-1B09-473D-1387E2F7BDE8}"/>
              </a:ext>
            </a:extLst>
          </p:cNvPr>
          <p:cNvSpPr txBox="1"/>
          <p:nvPr/>
        </p:nvSpPr>
        <p:spPr>
          <a:xfrm>
            <a:off x="8916763" y="3028132"/>
            <a:ext cx="274481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600" b="1" dirty="0" err="1">
                <a:solidFill>
                  <a:srgbClr val="3159A2"/>
                </a:solidFill>
                <a:latin typeface="Avenir Next LT Pro" panose="020B0504020202020204" pitchFamily="34" charset="0"/>
              </a:rPr>
              <a:t>Recommended</a:t>
            </a:r>
            <a:endParaRPr lang="it-IT" sz="1600" b="1" dirty="0">
              <a:solidFill>
                <a:srgbClr val="3159A2"/>
              </a:solidFill>
              <a:latin typeface="Avenir Next LT Pro" panose="020B0504020202020204" pitchFamily="34" charset="0"/>
            </a:endParaRPr>
          </a:p>
          <a:p>
            <a:pPr algn="ctr"/>
            <a:r>
              <a:rPr lang="it-IT" sz="1600" b="1" dirty="0">
                <a:solidFill>
                  <a:srgbClr val="3159A2"/>
                </a:solidFill>
                <a:latin typeface="Avenir Next LT Pro" panose="020B0504020202020204" pitchFamily="34" charset="0"/>
              </a:rPr>
              <a:t>Tools and Strategies </a:t>
            </a:r>
            <a:endParaRPr lang="it-IT" sz="1600" b="1" dirty="0">
              <a:solidFill>
                <a:srgbClr val="3159A2"/>
              </a:solidFill>
            </a:endParaRPr>
          </a:p>
        </p:txBody>
      </p:sp>
      <p:sp>
        <p:nvSpPr>
          <p:cNvPr id="12" name="Rettangolo con angoli arrotondati 11">
            <a:extLst>
              <a:ext uri="{FF2B5EF4-FFF2-40B4-BE49-F238E27FC236}">
                <a16:creationId xmlns:a16="http://schemas.microsoft.com/office/drawing/2014/main" id="{3DB936AB-A295-CB7E-8F28-AD5A49012B83}"/>
              </a:ext>
            </a:extLst>
          </p:cNvPr>
          <p:cNvSpPr/>
          <p:nvPr/>
        </p:nvSpPr>
        <p:spPr>
          <a:xfrm>
            <a:off x="3466045" y="2936764"/>
            <a:ext cx="2985702" cy="1242892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 b="1" i="1" dirty="0">
                <a:solidFill>
                  <a:schemeClr val="tx1"/>
                </a:solidFill>
                <a:latin typeface="Avenir Next LT Pro" panose="020B0504020202020204" pitchFamily="34" charset="0"/>
              </a:rPr>
              <a:t>RECOMMENDATION</a:t>
            </a:r>
          </a:p>
          <a:p>
            <a:pPr algn="ctr"/>
            <a:r>
              <a:rPr lang="it-IT" sz="2000" b="1" i="1" dirty="0">
                <a:solidFill>
                  <a:schemeClr val="tx1"/>
                </a:solidFill>
                <a:latin typeface="Avenir Next LT Pro" panose="020B0504020202020204" pitchFamily="34" charset="0"/>
              </a:rPr>
              <a:t>SYSTEM</a:t>
            </a:r>
          </a:p>
        </p:txBody>
      </p:sp>
      <p:cxnSp>
        <p:nvCxnSpPr>
          <p:cNvPr id="10" name="Connettore 2 9">
            <a:extLst>
              <a:ext uri="{FF2B5EF4-FFF2-40B4-BE49-F238E27FC236}">
                <a16:creationId xmlns:a16="http://schemas.microsoft.com/office/drawing/2014/main" id="{15DD7E8E-DA47-61CD-16D8-F609A908F8DF}"/>
              </a:ext>
            </a:extLst>
          </p:cNvPr>
          <p:cNvCxnSpPr>
            <a:cxnSpLocks/>
          </p:cNvCxnSpPr>
          <p:nvPr/>
        </p:nvCxnSpPr>
        <p:spPr>
          <a:xfrm>
            <a:off x="4958896" y="4283348"/>
            <a:ext cx="713034" cy="394669"/>
          </a:xfrm>
          <a:prstGeom prst="straightConnector1">
            <a:avLst/>
          </a:prstGeom>
          <a:ln w="101600">
            <a:solidFill>
              <a:srgbClr val="FF0000"/>
            </a:solidFill>
            <a:tailEnd type="triangle"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6B006198-2229-1CED-E9B6-E73BBF3B21A9}"/>
              </a:ext>
            </a:extLst>
          </p:cNvPr>
          <p:cNvSpPr txBox="1"/>
          <p:nvPr/>
        </p:nvSpPr>
        <p:spPr>
          <a:xfrm>
            <a:off x="5225013" y="4546807"/>
            <a:ext cx="440929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b="1" i="1" dirty="0">
                <a:solidFill>
                  <a:srgbClr val="C00000"/>
                </a:solidFill>
                <a:latin typeface="Avenir Next LT Pro" panose="020B0504020202020204" pitchFamily="34" charset="0"/>
              </a:rPr>
              <a:t>COLLABORATIVE FILTERING</a:t>
            </a:r>
          </a:p>
          <a:p>
            <a:pPr algn="ctr"/>
            <a:r>
              <a:rPr lang="it-IT" b="1" i="1" dirty="0" err="1">
                <a:solidFill>
                  <a:srgbClr val="C00000"/>
                </a:solidFill>
                <a:latin typeface="Avenir Next LT Pro" panose="020B0504020202020204" pitchFamily="34" charset="0"/>
              </a:rPr>
              <a:t>Hybrid</a:t>
            </a:r>
            <a:r>
              <a:rPr lang="it-IT" b="1" i="1" dirty="0">
                <a:solidFill>
                  <a:srgbClr val="C00000"/>
                </a:solidFill>
                <a:latin typeface="Avenir Next LT Pro" panose="020B0504020202020204" pitchFamily="34" charset="0"/>
              </a:rPr>
              <a:t> (item/user </a:t>
            </a:r>
            <a:r>
              <a:rPr lang="it-IT" b="1" i="1" dirty="0" err="1">
                <a:solidFill>
                  <a:srgbClr val="C00000"/>
                </a:solidFill>
                <a:latin typeface="Avenir Next LT Pro" panose="020B0504020202020204" pitchFamily="34" charset="0"/>
              </a:rPr>
              <a:t>based</a:t>
            </a:r>
            <a:r>
              <a:rPr lang="it-IT" b="1" i="1" dirty="0">
                <a:solidFill>
                  <a:srgbClr val="C00000"/>
                </a:solidFill>
                <a:latin typeface="Avenir Next LT Pro" panose="020B0504020202020204" pitchFamily="34" charset="0"/>
              </a:rPr>
              <a:t>) </a:t>
            </a:r>
            <a:r>
              <a:rPr lang="it-IT" b="1" i="1" dirty="0" err="1">
                <a:solidFill>
                  <a:srgbClr val="C00000"/>
                </a:solidFill>
                <a:latin typeface="Avenir Next LT Pro" panose="020B0504020202020204" pitchFamily="34" charset="0"/>
              </a:rPr>
              <a:t>approach</a:t>
            </a:r>
            <a:endParaRPr lang="it-IT" b="1" i="1" dirty="0">
              <a:solidFill>
                <a:srgbClr val="C00000"/>
              </a:solidFill>
              <a:latin typeface="Avenir Next LT Pro" panose="020B0504020202020204" pitchFamily="34" charset="0"/>
            </a:endParaRPr>
          </a:p>
          <a:p>
            <a:pPr algn="ctr"/>
            <a:r>
              <a:rPr lang="it-IT" b="1" i="1" dirty="0">
                <a:solidFill>
                  <a:srgbClr val="C00000"/>
                </a:solidFill>
                <a:latin typeface="Avenir Next LT Pro" panose="020B0504020202020204" pitchFamily="34" charset="0"/>
              </a:rPr>
              <a:t>Pearson </a:t>
            </a:r>
            <a:r>
              <a:rPr lang="it-IT" b="1" i="1" dirty="0" err="1">
                <a:solidFill>
                  <a:srgbClr val="C00000"/>
                </a:solidFill>
                <a:latin typeface="Avenir Next LT Pro" panose="020B0504020202020204" pitchFamily="34" charset="0"/>
              </a:rPr>
              <a:t>correlation</a:t>
            </a:r>
            <a:endParaRPr lang="it-IT" b="1" i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696984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1030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33" name="Freeform: Shape 1032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35" name="Rectangle 1034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7" name="Rectangle 1036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9" name="Freeform: Shape 1038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041" name="Isosceles Triangle 1040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3" name="Isosceles Triangle 1042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FCC97AF9-68DC-1BFC-EAC9-3D4141E54164}"/>
              </a:ext>
            </a:extLst>
          </p:cNvPr>
          <p:cNvSpPr/>
          <p:nvPr/>
        </p:nvSpPr>
        <p:spPr>
          <a:xfrm>
            <a:off x="1874937" y="1855229"/>
            <a:ext cx="9346553" cy="3289611"/>
          </a:xfrm>
          <a:prstGeom prst="rect">
            <a:avLst/>
          </a:prstGeom>
          <a:solidFill>
            <a:srgbClr val="9ABA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it-IT" sz="4000" b="1" dirty="0">
                <a:solidFill>
                  <a:srgbClr val="FFFFFF"/>
                </a:solidFill>
                <a:latin typeface="Avenir Next LT Pro" panose="020B0504020202020204" pitchFamily="34" charset="0"/>
              </a:rPr>
              <a:t>LA PIATTAFORMA REASY:</a:t>
            </a:r>
          </a:p>
          <a:p>
            <a:pPr lvl="0" algn="ctr"/>
            <a:r>
              <a:rPr lang="it-IT" sz="4000" b="1" dirty="0">
                <a:solidFill>
                  <a:srgbClr val="FFFFFF"/>
                </a:solidFill>
                <a:latin typeface="Avenir Next LT Pro" panose="020B0504020202020204" pitchFamily="34" charset="0"/>
              </a:rPr>
              <a:t>ESEMPIO PRATICO DI UTILIZZO DELL’IA NEL SOCIALE</a:t>
            </a: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EA998DA9-A103-1FB3-6022-6A7B468CA649}"/>
              </a:ext>
            </a:extLst>
          </p:cNvPr>
          <p:cNvSpPr/>
          <p:nvPr/>
        </p:nvSpPr>
        <p:spPr>
          <a:xfrm>
            <a:off x="757980" y="2616242"/>
            <a:ext cx="1752184" cy="3340860"/>
          </a:xfrm>
          <a:prstGeom prst="rect">
            <a:avLst/>
          </a:prstGeom>
          <a:solidFill>
            <a:srgbClr val="7893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8000" b="1" dirty="0">
                <a:solidFill>
                  <a:schemeClr val="bg1"/>
                </a:solidFill>
                <a:latin typeface="Avenir Next LT Pro" panose="020B0504020202020204" pitchFamily="34" charset="0"/>
                <a:ea typeface="Lato"/>
                <a:cs typeface="Lato"/>
                <a:sym typeface="Lato"/>
              </a:rPr>
              <a:t>4.</a:t>
            </a:r>
            <a:endParaRPr lang="it-IT" sz="8000" b="1" dirty="0">
              <a:solidFill>
                <a:schemeClr val="bg1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6" name="Triangolo 15">
            <a:extLst>
              <a:ext uri="{FF2B5EF4-FFF2-40B4-BE49-F238E27FC236}">
                <a16:creationId xmlns:a16="http://schemas.microsoft.com/office/drawing/2014/main" id="{F013A4F2-68D0-835D-B7C0-27117EC53D07}"/>
              </a:ext>
            </a:extLst>
          </p:cNvPr>
          <p:cNvSpPr/>
          <p:nvPr/>
        </p:nvSpPr>
        <p:spPr>
          <a:xfrm>
            <a:off x="1874937" y="1855229"/>
            <a:ext cx="635227" cy="761013"/>
          </a:xfrm>
          <a:prstGeom prst="triangle">
            <a:avLst>
              <a:gd name="adj" fmla="val 0"/>
            </a:avLst>
          </a:prstGeom>
          <a:solidFill>
            <a:srgbClr val="C4D6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2243576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p37"/>
          <p:cNvSpPr txBox="1">
            <a:spLocks noGrp="1"/>
          </p:cNvSpPr>
          <p:nvPr>
            <p:ph type="subTitle" idx="1"/>
          </p:nvPr>
        </p:nvSpPr>
        <p:spPr>
          <a:xfrm>
            <a:off x="452675" y="2543984"/>
            <a:ext cx="10080800" cy="17700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00" tIns="45700" rIns="91400" bIns="45700" rtlCol="0" anchor="ctr" anchorCtr="0">
            <a:noAutofit/>
          </a:bodyPr>
          <a:lstStyle/>
          <a:p>
            <a:pPr marL="0" indent="0">
              <a:spcBef>
                <a:spcPts val="0"/>
              </a:spcBef>
              <a:buSzPts val="6400"/>
            </a:pPr>
            <a:r>
              <a:rPr lang="en" sz="8100"/>
              <a:t>Reasy</a:t>
            </a:r>
            <a:endParaRPr sz="8100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p38"/>
          <p:cNvSpPr txBox="1">
            <a:spLocks noGrp="1"/>
          </p:cNvSpPr>
          <p:nvPr>
            <p:ph type="body" idx="2"/>
          </p:nvPr>
        </p:nvSpPr>
        <p:spPr>
          <a:xfrm>
            <a:off x="200251" y="527300"/>
            <a:ext cx="11791600" cy="2058800"/>
          </a:xfrm>
          <a:prstGeom prst="rect">
            <a:avLst/>
          </a:prstGeom>
        </p:spPr>
        <p:txBody>
          <a:bodyPr spcFirstLastPara="1" vert="horz" wrap="square" lIns="91433" tIns="45700" rIns="91433" bIns="45700" rtlCol="0" anchor="t" anchorCtr="0">
            <a:noAutofit/>
          </a:bodyPr>
          <a:lstStyle/>
          <a:p>
            <a:pPr marL="0" indent="0" algn="ctr">
              <a:lnSpc>
                <a:spcPct val="115000"/>
              </a:lnSpc>
            </a:pPr>
            <a:r>
              <a:rPr lang="en" sz="4000">
                <a:solidFill>
                  <a:srgbClr val="3626A7"/>
                </a:solidFill>
              </a:rPr>
              <a:t>Strumento per l’apprendimento accessibile</a:t>
            </a:r>
            <a:endParaRPr sz="4000">
              <a:solidFill>
                <a:srgbClr val="3626A7"/>
              </a:solidFill>
            </a:endParaRPr>
          </a:p>
          <a:p>
            <a:pPr marL="0" indent="0" algn="ctr">
              <a:lnSpc>
                <a:spcPct val="115000"/>
              </a:lnSpc>
            </a:pPr>
            <a:r>
              <a:rPr lang="en" sz="4000">
                <a:solidFill>
                  <a:srgbClr val="3626A7"/>
                </a:solidFill>
              </a:rPr>
              <a:t> degli </a:t>
            </a:r>
            <a:r>
              <a:rPr lang="en" sz="4000"/>
              <a:t>studenti con Dislessia</a:t>
            </a:r>
            <a:endParaRPr sz="4000"/>
          </a:p>
        </p:txBody>
      </p:sp>
      <p:pic>
        <p:nvPicPr>
          <p:cNvPr id="473" name="Google Shape;473;p38"/>
          <p:cNvPicPr preferRelativeResize="0"/>
          <p:nvPr/>
        </p:nvPicPr>
        <p:blipFill rotWithShape="1">
          <a:blip r:embed="rId3">
            <a:alphaModFix/>
          </a:blip>
          <a:srcRect l="4279" t="6497" r="4279" b="8561"/>
          <a:stretch/>
        </p:blipFill>
        <p:spPr>
          <a:xfrm>
            <a:off x="4243075" y="3640101"/>
            <a:ext cx="3516524" cy="2570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474" name="Google Shape;474;p38"/>
          <p:cNvPicPr preferRelativeResize="0"/>
          <p:nvPr/>
        </p:nvPicPr>
        <p:blipFill rotWithShape="1">
          <a:blip r:embed="rId4">
            <a:alphaModFix/>
          </a:blip>
          <a:srcRect b="14690"/>
          <a:stretch/>
        </p:blipFill>
        <p:spPr>
          <a:xfrm>
            <a:off x="1856126" y="4308575"/>
            <a:ext cx="1445727" cy="1233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5" name="Google Shape;475;p38"/>
          <p:cNvPicPr preferRelativeResize="0"/>
          <p:nvPr/>
        </p:nvPicPr>
        <p:blipFill rotWithShape="1">
          <a:blip r:embed="rId5">
            <a:alphaModFix/>
          </a:blip>
          <a:srcRect t="3871" b="25482"/>
          <a:stretch/>
        </p:blipFill>
        <p:spPr>
          <a:xfrm>
            <a:off x="8828226" y="4220401"/>
            <a:ext cx="1701725" cy="1113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6" name="Google Shape;476;p38"/>
          <p:cNvPicPr preferRelativeResize="0"/>
          <p:nvPr/>
        </p:nvPicPr>
        <p:blipFill rotWithShape="1">
          <a:blip r:embed="rId6">
            <a:alphaModFix/>
          </a:blip>
          <a:srcRect b="14148"/>
          <a:stretch/>
        </p:blipFill>
        <p:spPr>
          <a:xfrm>
            <a:off x="5278475" y="2446450"/>
            <a:ext cx="1445727" cy="118964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77" name="Google Shape;477;p38"/>
          <p:cNvCxnSpPr>
            <a:stCxn id="474" idx="0"/>
          </p:cNvCxnSpPr>
          <p:nvPr/>
        </p:nvCxnSpPr>
        <p:spPr>
          <a:xfrm rot="-5400000">
            <a:off x="3498388" y="2089175"/>
            <a:ext cx="1300000" cy="3138800"/>
          </a:xfrm>
          <a:prstGeom prst="curvedConnector2">
            <a:avLst/>
          </a:prstGeom>
          <a:noFill/>
          <a:ln w="28575" cap="flat" cmpd="sng">
            <a:solidFill>
              <a:srgbClr val="3626A7"/>
            </a:solidFill>
            <a:prstDash val="solid"/>
            <a:round/>
            <a:headEnd type="none" w="med" len="med"/>
            <a:tailEnd type="stealth" w="med" len="med"/>
          </a:ln>
        </p:spPr>
      </p:cxnSp>
      <p:cxnSp>
        <p:nvCxnSpPr>
          <p:cNvPr id="478" name="Google Shape;478;p38"/>
          <p:cNvCxnSpPr>
            <a:stCxn id="474" idx="2"/>
          </p:cNvCxnSpPr>
          <p:nvPr/>
        </p:nvCxnSpPr>
        <p:spPr>
          <a:xfrm rot="-5400000" flipH="1">
            <a:off x="3812788" y="4308075"/>
            <a:ext cx="1142800" cy="3610400"/>
          </a:xfrm>
          <a:prstGeom prst="curvedConnector2">
            <a:avLst/>
          </a:prstGeom>
          <a:noFill/>
          <a:ln w="28575" cap="flat" cmpd="sng">
            <a:solidFill>
              <a:srgbClr val="3626A7"/>
            </a:solidFill>
            <a:prstDash val="solid"/>
            <a:round/>
            <a:headEnd type="stealth" w="med" len="med"/>
            <a:tailEnd type="none" w="med" len="med"/>
          </a:ln>
        </p:spPr>
      </p:cxnSp>
      <p:cxnSp>
        <p:nvCxnSpPr>
          <p:cNvPr id="479" name="Google Shape;479;p38"/>
          <p:cNvCxnSpPr>
            <a:endCxn id="475" idx="2"/>
          </p:cNvCxnSpPr>
          <p:nvPr/>
        </p:nvCxnSpPr>
        <p:spPr>
          <a:xfrm rot="10800000" flipH="1">
            <a:off x="6189488" y="5334300"/>
            <a:ext cx="3489600" cy="1336000"/>
          </a:xfrm>
          <a:prstGeom prst="curvedConnector2">
            <a:avLst/>
          </a:prstGeom>
          <a:noFill/>
          <a:ln w="28575" cap="flat" cmpd="sng">
            <a:solidFill>
              <a:srgbClr val="3626A7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80" name="Google Shape;480;p38"/>
          <p:cNvCxnSpPr>
            <a:endCxn id="475" idx="0"/>
          </p:cNvCxnSpPr>
          <p:nvPr/>
        </p:nvCxnSpPr>
        <p:spPr>
          <a:xfrm>
            <a:off x="6350688" y="3020400"/>
            <a:ext cx="3328400" cy="1200000"/>
          </a:xfrm>
          <a:prstGeom prst="curvedConnector2">
            <a:avLst/>
          </a:prstGeom>
          <a:noFill/>
          <a:ln w="28575" cap="flat" cmpd="sng">
            <a:solidFill>
              <a:srgbClr val="3626A7"/>
            </a:solidFill>
            <a:prstDash val="solid"/>
            <a:round/>
            <a:headEnd type="none" w="med" len="med"/>
            <a:tailEnd type="stealth" w="med" len="med"/>
          </a:ln>
        </p:spPr>
      </p:cxnSp>
      <p:pic>
        <p:nvPicPr>
          <p:cNvPr id="481" name="Google Shape;481;p3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1202743" y="5925624"/>
            <a:ext cx="876808" cy="766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39"/>
          <p:cNvSpPr txBox="1">
            <a:spLocks noGrp="1"/>
          </p:cNvSpPr>
          <p:nvPr>
            <p:ph type="subTitle" idx="1"/>
          </p:nvPr>
        </p:nvSpPr>
        <p:spPr>
          <a:xfrm>
            <a:off x="0" y="2390351"/>
            <a:ext cx="12192000" cy="16556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00" tIns="45700" rIns="91400" bIns="45700" rtlCol="0" anchor="ctr" anchorCtr="0">
            <a:noAutofit/>
          </a:bodyPr>
          <a:lstStyle/>
          <a:p>
            <a:pPr marL="0" indent="0" algn="ctr">
              <a:spcBef>
                <a:spcPts val="1000"/>
              </a:spcBef>
              <a:buSzPts val="6400"/>
            </a:pPr>
            <a:r>
              <a:rPr lang="en" sz="8100"/>
              <a:t>Funzionalità</a:t>
            </a:r>
            <a:endParaRPr sz="8100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p40"/>
          <p:cNvSpPr txBox="1"/>
          <p:nvPr/>
        </p:nvSpPr>
        <p:spPr>
          <a:xfrm>
            <a:off x="423351" y="342225"/>
            <a:ext cx="11666400" cy="804800"/>
          </a:xfrm>
          <a:prstGeom prst="rect">
            <a:avLst/>
          </a:prstGeom>
          <a:noFill/>
          <a:ln>
            <a:noFill/>
          </a:ln>
          <a:effectLst>
            <a:outerShdw blurRad="57150" dist="19050" dir="1800000" algn="bl" rotWithShape="0">
              <a:schemeClr val="dk2">
                <a:alpha val="49020"/>
              </a:schemeClr>
            </a:outerShdw>
          </a:effectLst>
        </p:spPr>
        <p:txBody>
          <a:bodyPr spcFirstLastPara="1" wrap="square" lIns="91400" tIns="91400" rIns="91400" bIns="91400" anchor="t" anchorCtr="0">
            <a:normAutofit/>
          </a:bodyPr>
          <a:lstStyle/>
          <a:p>
            <a:pPr>
              <a:buClr>
                <a:srgbClr val="000000"/>
              </a:buClr>
              <a:buSzPts val="2500"/>
            </a:pPr>
            <a:r>
              <a:rPr lang="en" sz="3333" b="1">
                <a:solidFill>
                  <a:srgbClr val="3626A7"/>
                </a:solidFill>
                <a:latin typeface="Nunito"/>
                <a:ea typeface="Nunito"/>
                <a:cs typeface="Nunito"/>
                <a:sym typeface="Nunito"/>
              </a:rPr>
              <a:t>Caricamento file di testo</a:t>
            </a:r>
            <a:endParaRPr sz="3333" b="1">
              <a:solidFill>
                <a:srgbClr val="3626A7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494" name="Google Shape;494;p40"/>
          <p:cNvSpPr txBox="1"/>
          <p:nvPr/>
        </p:nvSpPr>
        <p:spPr>
          <a:xfrm>
            <a:off x="6223380" y="1272561"/>
            <a:ext cx="5068000" cy="4103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spAutoFit/>
          </a:bodyPr>
          <a:lstStyle/>
          <a:p>
            <a:pPr>
              <a:buClr>
                <a:srgbClr val="000000"/>
              </a:buClr>
              <a:buSzPts val="1100"/>
            </a:pPr>
            <a:endParaRPr sz="1467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5" name="Google Shape;495;p40"/>
          <p:cNvSpPr txBox="1"/>
          <p:nvPr/>
        </p:nvSpPr>
        <p:spPr>
          <a:xfrm>
            <a:off x="7276772" y="1319812"/>
            <a:ext cx="3502800" cy="12925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spAutoFit/>
          </a:bodyPr>
          <a:lstStyle/>
          <a:p>
            <a:pPr algn="ctr">
              <a:buClr>
                <a:srgbClr val="000000"/>
              </a:buClr>
              <a:buSzPts val="1800"/>
            </a:pPr>
            <a:r>
              <a:rPr lang="en" sz="24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Pdf libro/testo o </a:t>
            </a:r>
            <a:endParaRPr sz="1867"/>
          </a:p>
          <a:p>
            <a:pPr algn="ctr">
              <a:buClr>
                <a:srgbClr val="000000"/>
              </a:buClr>
              <a:buSzPts val="1800"/>
            </a:pPr>
            <a:r>
              <a:rPr lang="en" sz="24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foto degli appunti </a:t>
            </a:r>
            <a:endParaRPr sz="1867"/>
          </a:p>
          <a:p>
            <a:pPr algn="ctr">
              <a:buClr>
                <a:srgbClr val="000000"/>
              </a:buClr>
              <a:buSzPts val="1800"/>
            </a:pPr>
            <a:r>
              <a:rPr lang="en" sz="24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scritti a mano</a:t>
            </a:r>
            <a:endParaRPr sz="240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496" name="Google Shape;496;p4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202745" y="5925625"/>
            <a:ext cx="876807" cy="7662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97" name="Google Shape;497;p40"/>
          <p:cNvCxnSpPr/>
          <p:nvPr/>
        </p:nvCxnSpPr>
        <p:spPr>
          <a:xfrm>
            <a:off x="9028172" y="2816700"/>
            <a:ext cx="0" cy="1151600"/>
          </a:xfrm>
          <a:prstGeom prst="straightConnector1">
            <a:avLst/>
          </a:prstGeom>
          <a:noFill/>
          <a:ln w="38100" cap="flat" cmpd="sng">
            <a:solidFill>
              <a:srgbClr val="3626A7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498" name="Google Shape;498;p40"/>
          <p:cNvSpPr txBox="1"/>
          <p:nvPr/>
        </p:nvSpPr>
        <p:spPr>
          <a:xfrm>
            <a:off x="6494224" y="4027601"/>
            <a:ext cx="5068000" cy="9869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spAutoFit/>
          </a:bodyPr>
          <a:lstStyle/>
          <a:p>
            <a:pPr algn="ctr">
              <a:lnSpc>
                <a:spcPct val="115000"/>
              </a:lnSpc>
              <a:buClr>
                <a:srgbClr val="000000"/>
              </a:buClr>
              <a:buSzPts val="1700"/>
            </a:pPr>
            <a:r>
              <a:rPr lang="en" sz="2267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documento di testo con font </a:t>
            </a:r>
            <a:endParaRPr sz="2267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algn="ctr">
              <a:lnSpc>
                <a:spcPct val="115000"/>
              </a:lnSpc>
              <a:buClr>
                <a:srgbClr val="000000"/>
              </a:buClr>
              <a:buSzPts val="1700"/>
            </a:pPr>
            <a:r>
              <a:rPr lang="en" sz="2267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ad alta leggibilità e modificabile</a:t>
            </a:r>
            <a:endParaRPr sz="2267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99" name="Google Shape;499;p40"/>
          <p:cNvSpPr/>
          <p:nvPr/>
        </p:nvSpPr>
        <p:spPr>
          <a:xfrm>
            <a:off x="7108585" y="1280825"/>
            <a:ext cx="3839184" cy="1370520"/>
          </a:xfrm>
          <a:prstGeom prst="flowChartTerminator">
            <a:avLst/>
          </a:prstGeom>
          <a:noFill/>
          <a:ln w="28575" cap="flat" cmpd="sng">
            <a:solidFill>
              <a:srgbClr val="FB8B2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00" tIns="91400" rIns="91400" bIns="91400" anchor="ctr" anchorCtr="0">
            <a:noAutofit/>
          </a:bodyPr>
          <a:lstStyle/>
          <a:p>
            <a:pPr>
              <a:buClr>
                <a:srgbClr val="000000"/>
              </a:buClr>
              <a:buSzPts val="1100"/>
            </a:pPr>
            <a:endParaRPr sz="1467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0" name="Google Shape;500;p40"/>
          <p:cNvSpPr/>
          <p:nvPr/>
        </p:nvSpPr>
        <p:spPr>
          <a:xfrm>
            <a:off x="6558159" y="4046789"/>
            <a:ext cx="4940064" cy="1013256"/>
          </a:xfrm>
          <a:prstGeom prst="flowChartTerminator">
            <a:avLst/>
          </a:prstGeom>
          <a:noFill/>
          <a:ln w="28575" cap="flat" cmpd="sng">
            <a:solidFill>
              <a:srgbClr val="FB8B2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00" tIns="91400" rIns="91400" bIns="91400" anchor="ctr" anchorCtr="0">
            <a:noAutofit/>
          </a:bodyPr>
          <a:lstStyle/>
          <a:p>
            <a:pPr>
              <a:buClr>
                <a:srgbClr val="000000"/>
              </a:buClr>
              <a:buSzPts val="1100"/>
            </a:pPr>
            <a:endParaRPr sz="1467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01" name="Google Shape;501;p4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813737" y="5529501"/>
            <a:ext cx="2428875" cy="714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02" name="Google Shape;502;p40"/>
          <p:cNvPicPr preferRelativeResize="0"/>
          <p:nvPr/>
        </p:nvPicPr>
        <p:blipFill rotWithShape="1">
          <a:blip r:embed="rId5">
            <a:alphaModFix/>
          </a:blip>
          <a:srcRect t="4689"/>
          <a:stretch/>
        </p:blipFill>
        <p:spPr>
          <a:xfrm>
            <a:off x="2055400" y="1147125"/>
            <a:ext cx="2614000" cy="5393600"/>
          </a:xfrm>
          <a:prstGeom prst="roundRect">
            <a:avLst>
              <a:gd name="adj" fmla="val 9344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p41"/>
          <p:cNvSpPr txBox="1"/>
          <p:nvPr/>
        </p:nvSpPr>
        <p:spPr>
          <a:xfrm>
            <a:off x="412272" y="442596"/>
            <a:ext cx="11666400" cy="804800"/>
          </a:xfrm>
          <a:prstGeom prst="rect">
            <a:avLst/>
          </a:prstGeom>
          <a:noFill/>
          <a:ln>
            <a:noFill/>
          </a:ln>
          <a:effectLst>
            <a:outerShdw blurRad="57150" dist="19050" dir="1800000" algn="bl" rotWithShape="0">
              <a:schemeClr val="dk2">
                <a:alpha val="49020"/>
              </a:schemeClr>
            </a:outerShdw>
          </a:effectLst>
        </p:spPr>
        <p:txBody>
          <a:bodyPr spcFirstLastPara="1" wrap="square" lIns="91400" tIns="91400" rIns="91400" bIns="91400" anchor="t" anchorCtr="0">
            <a:normAutofit/>
          </a:bodyPr>
          <a:lstStyle/>
          <a:p>
            <a:pPr>
              <a:buClr>
                <a:srgbClr val="000000"/>
              </a:buClr>
              <a:buSzPts val="2500"/>
            </a:pPr>
            <a:r>
              <a:rPr lang="en" sz="3333" b="1">
                <a:solidFill>
                  <a:srgbClr val="3626A7"/>
                </a:solidFill>
                <a:latin typeface="Nunito"/>
                <a:ea typeface="Nunito"/>
                <a:cs typeface="Nunito"/>
                <a:sym typeface="Nunito"/>
              </a:rPr>
              <a:t>Modifica del testo</a:t>
            </a:r>
            <a:endParaRPr sz="3333" b="1">
              <a:solidFill>
                <a:srgbClr val="3626A7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509" name="Google Shape;509;p41"/>
          <p:cNvSpPr txBox="1"/>
          <p:nvPr/>
        </p:nvSpPr>
        <p:spPr>
          <a:xfrm>
            <a:off x="6223380" y="1272561"/>
            <a:ext cx="5068000" cy="4103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spAutoFit/>
          </a:bodyPr>
          <a:lstStyle/>
          <a:p>
            <a:pPr>
              <a:buClr>
                <a:srgbClr val="000000"/>
              </a:buClr>
              <a:buSzPts val="1100"/>
            </a:pPr>
            <a:endParaRPr sz="1467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10" name="Google Shape;510;p4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202745" y="5925625"/>
            <a:ext cx="876807" cy="766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1" name="Google Shape;511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45461" y="1515451"/>
            <a:ext cx="7901095" cy="3827099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Google Shape;517;p42"/>
          <p:cNvSpPr txBox="1"/>
          <p:nvPr/>
        </p:nvSpPr>
        <p:spPr>
          <a:xfrm>
            <a:off x="373600" y="461325"/>
            <a:ext cx="11666400" cy="838400"/>
          </a:xfrm>
          <a:prstGeom prst="rect">
            <a:avLst/>
          </a:prstGeom>
          <a:noFill/>
          <a:ln>
            <a:noFill/>
          </a:ln>
          <a:effectLst>
            <a:outerShdw blurRad="5715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33" tIns="91433" rIns="91433" bIns="91433" anchor="t" anchorCtr="0">
            <a:normAutofit/>
          </a:bodyPr>
          <a:lstStyle/>
          <a:p>
            <a:r>
              <a:rPr lang="en" sz="3333" b="1">
                <a:solidFill>
                  <a:srgbClr val="3626A7"/>
                </a:solidFill>
                <a:latin typeface="Nunito"/>
                <a:ea typeface="Nunito"/>
                <a:cs typeface="Nunito"/>
                <a:sym typeface="Nunito"/>
              </a:rPr>
              <a:t>Modifica del carattere del testo</a:t>
            </a:r>
            <a:endParaRPr sz="3333" b="1">
              <a:solidFill>
                <a:srgbClr val="3626A7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518" name="Google Shape;518;p42"/>
          <p:cNvSpPr txBox="1"/>
          <p:nvPr/>
        </p:nvSpPr>
        <p:spPr>
          <a:xfrm>
            <a:off x="2087623" y="2776838"/>
            <a:ext cx="4635200" cy="17546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91433" rIns="91433" bIns="91433" anchor="t" anchorCtr="0">
            <a:spAutoFit/>
          </a:bodyPr>
          <a:lstStyle/>
          <a:p>
            <a:pPr marL="457189" indent="-364058">
              <a:lnSpc>
                <a:spcPct val="150000"/>
              </a:lnSpc>
              <a:buSzPts val="1700"/>
              <a:buFont typeface="Roboto"/>
              <a:buChar char="●"/>
            </a:pPr>
            <a:r>
              <a:rPr lang="en" sz="2267">
                <a:latin typeface="Roboto"/>
                <a:ea typeface="Roboto"/>
                <a:cs typeface="Roboto"/>
                <a:sym typeface="Roboto"/>
              </a:rPr>
              <a:t>tipo di font</a:t>
            </a:r>
            <a:endParaRPr sz="2267">
              <a:latin typeface="Roboto"/>
              <a:ea typeface="Roboto"/>
              <a:cs typeface="Roboto"/>
              <a:sym typeface="Roboto"/>
            </a:endParaRPr>
          </a:p>
          <a:p>
            <a:pPr marL="457189" indent="-364058">
              <a:lnSpc>
                <a:spcPct val="150000"/>
              </a:lnSpc>
              <a:buSzPts val="1700"/>
              <a:buFont typeface="Roboto"/>
              <a:buChar char="●"/>
            </a:pPr>
            <a:r>
              <a:rPr lang="en" sz="2267">
                <a:latin typeface="Roboto"/>
                <a:ea typeface="Roboto"/>
                <a:cs typeface="Roboto"/>
                <a:sym typeface="Roboto"/>
              </a:rPr>
              <a:t>grandezza</a:t>
            </a:r>
            <a:endParaRPr sz="2267">
              <a:latin typeface="Roboto"/>
              <a:ea typeface="Roboto"/>
              <a:cs typeface="Roboto"/>
              <a:sym typeface="Roboto"/>
            </a:endParaRPr>
          </a:p>
          <a:p>
            <a:pPr marL="457189" indent="-364058">
              <a:lnSpc>
                <a:spcPct val="150000"/>
              </a:lnSpc>
              <a:buSzPts val="1700"/>
              <a:buFont typeface="Roboto"/>
              <a:buChar char="●"/>
            </a:pPr>
            <a:r>
              <a:rPr lang="en" sz="2267">
                <a:latin typeface="Roboto"/>
                <a:ea typeface="Roboto"/>
                <a:cs typeface="Roboto"/>
                <a:sym typeface="Roboto"/>
              </a:rPr>
              <a:t>interlinea</a:t>
            </a:r>
            <a:endParaRPr sz="2267"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519" name="Google Shape;519;p42"/>
          <p:cNvCxnSpPr/>
          <p:nvPr/>
        </p:nvCxnSpPr>
        <p:spPr>
          <a:xfrm rot="10800000" flipH="1">
            <a:off x="5596425" y="3573637"/>
            <a:ext cx="1448000" cy="7200"/>
          </a:xfrm>
          <a:prstGeom prst="straightConnector1">
            <a:avLst/>
          </a:prstGeom>
          <a:noFill/>
          <a:ln w="28575" cap="flat" cmpd="sng">
            <a:solidFill>
              <a:srgbClr val="3626A7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520" name="Google Shape;520;p42"/>
          <p:cNvSpPr/>
          <p:nvPr/>
        </p:nvSpPr>
        <p:spPr>
          <a:xfrm>
            <a:off x="1584524" y="2712975"/>
            <a:ext cx="3925296" cy="1728576"/>
          </a:xfrm>
          <a:prstGeom prst="flowChartTerminator">
            <a:avLst/>
          </a:prstGeom>
          <a:noFill/>
          <a:ln w="28575" cap="flat" cmpd="sng">
            <a:solidFill>
              <a:srgbClr val="FB8B2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33" tIns="91433" rIns="91433" bIns="91433" anchor="ctr" anchorCtr="0">
            <a:noAutofit/>
          </a:bodyPr>
          <a:lstStyle/>
          <a:p>
            <a:endParaRPr sz="2400"/>
          </a:p>
        </p:txBody>
      </p:sp>
      <p:pic>
        <p:nvPicPr>
          <p:cNvPr id="521" name="Google Shape;521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202743" y="5925624"/>
            <a:ext cx="876808" cy="766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2" name="Google Shape;522;p42"/>
          <p:cNvPicPr preferRelativeResize="0"/>
          <p:nvPr/>
        </p:nvPicPr>
        <p:blipFill rotWithShape="1">
          <a:blip r:embed="rId4">
            <a:alphaModFix/>
          </a:blip>
          <a:srcRect t="5528" b="40052"/>
          <a:stretch/>
        </p:blipFill>
        <p:spPr>
          <a:xfrm>
            <a:off x="7130875" y="1116793"/>
            <a:ext cx="3925251" cy="4624419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47625" dir="7380000" algn="bl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Google Shape;528;p43"/>
          <p:cNvSpPr txBox="1"/>
          <p:nvPr/>
        </p:nvSpPr>
        <p:spPr>
          <a:xfrm>
            <a:off x="484175" y="372300"/>
            <a:ext cx="11717600" cy="890000"/>
          </a:xfrm>
          <a:prstGeom prst="rect">
            <a:avLst/>
          </a:prstGeom>
          <a:noFill/>
          <a:ln>
            <a:noFill/>
          </a:ln>
          <a:effectLst>
            <a:outerShdw blurRad="57150" dist="19050" dir="1800000" algn="bl" rotWithShape="0">
              <a:schemeClr val="dk2">
                <a:alpha val="49410"/>
              </a:schemeClr>
            </a:outerShdw>
          </a:effectLst>
        </p:spPr>
        <p:txBody>
          <a:bodyPr spcFirstLastPara="1" wrap="square" lIns="91400" tIns="91400" rIns="91400" bIns="91400" anchor="t" anchorCtr="0">
            <a:normAutofit/>
          </a:bodyPr>
          <a:lstStyle/>
          <a:p>
            <a:pPr>
              <a:buClr>
                <a:srgbClr val="000000"/>
              </a:buClr>
              <a:buSzPts val="2500"/>
            </a:pPr>
            <a:r>
              <a:rPr lang="en" sz="3333" b="1">
                <a:solidFill>
                  <a:srgbClr val="3626A7"/>
                </a:solidFill>
                <a:latin typeface="Nunito"/>
                <a:ea typeface="Nunito"/>
                <a:cs typeface="Nunito"/>
                <a:sym typeface="Nunito"/>
              </a:rPr>
              <a:t>Analisi parola</a:t>
            </a:r>
            <a:endParaRPr sz="3333" b="1">
              <a:solidFill>
                <a:srgbClr val="3626A7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529" name="Google Shape;529;p4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202745" y="5925625"/>
            <a:ext cx="876807" cy="766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30" name="Google Shape;530;p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8801" y="1321800"/>
            <a:ext cx="10347468" cy="5003699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magine che contiene testo&#10;&#10;Descrizione generata automaticamente">
            <a:extLst>
              <a:ext uri="{FF2B5EF4-FFF2-40B4-BE49-F238E27FC236}">
                <a16:creationId xmlns:a16="http://schemas.microsoft.com/office/drawing/2014/main" id="{FAF5A276-37A0-3B61-4DF8-0C24EA8EBC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54" t="24827" r="8766" b="28963"/>
          <a:stretch/>
        </p:blipFill>
        <p:spPr bwMode="auto">
          <a:xfrm>
            <a:off x="-4" y="11864"/>
            <a:ext cx="2266014" cy="842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8984C5EC-9FAE-A577-4AFD-2F08009DE0E1}"/>
              </a:ext>
            </a:extLst>
          </p:cNvPr>
          <p:cNvSpPr txBox="1"/>
          <p:nvPr/>
        </p:nvSpPr>
        <p:spPr>
          <a:xfrm>
            <a:off x="9530939" y="3937"/>
            <a:ext cx="2684792" cy="861774"/>
          </a:xfrm>
          <a:prstGeom prst="rect">
            <a:avLst/>
          </a:prstGeom>
          <a:noFill/>
          <a:effectLst/>
        </p:spPr>
        <p:txBody>
          <a:bodyPr wrap="square" rtlCol="0">
            <a:spAutoFit/>
            <a:scene3d>
              <a:camera prst="orthographicFront">
                <a:rot lat="300000" lon="900000" rev="0"/>
              </a:camera>
              <a:lightRig rig="threePt" dir="t"/>
            </a:scene3d>
            <a:sp3d extrusionH="57150">
              <a:bevelT h="38100" prst="artDeco"/>
              <a:bevelB w="6350" h="25400"/>
            </a:sp3d>
          </a:bodyPr>
          <a:lstStyle/>
          <a:p>
            <a:pPr algn="ctr"/>
            <a:r>
              <a:rPr lang="it-IT" sz="3200" b="1" i="1" dirty="0">
                <a:ln w="12700">
                  <a:solidFill>
                    <a:schemeClr val="tx1"/>
                  </a:solidFill>
                </a:ln>
                <a:gradFill flip="none" rotWithShape="1">
                  <a:gsLst>
                    <a:gs pos="17000">
                      <a:schemeClr val="bg1">
                        <a:lumMod val="75000"/>
                      </a:schemeClr>
                    </a:gs>
                    <a:gs pos="100000">
                      <a:srgbClr val="3E69C0"/>
                    </a:gs>
                    <a:gs pos="0">
                      <a:srgbClr val="3E69C0"/>
                    </a:gs>
                    <a:gs pos="75000">
                      <a:srgbClr val="DFCF9E"/>
                    </a:gs>
                    <a:gs pos="49000">
                      <a:srgbClr val="FFDE7C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effectLst>
                  <a:glow rad="254000">
                    <a:schemeClr val="bg1"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50800" stA="20000" endPos="32000" dir="5400000" sy="-100000" algn="bl" rotWithShape="0"/>
                </a:effectLst>
                <a:latin typeface="Avenir Next LT Pro" panose="020B0504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VRAILEXIA</a:t>
            </a:r>
          </a:p>
          <a:p>
            <a:pPr algn="ctr">
              <a:lnSpc>
                <a:spcPct val="90000"/>
              </a:lnSpc>
            </a:pPr>
            <a:r>
              <a:rPr lang="it-IT" sz="2000" b="1" i="1" dirty="0">
                <a:ln w="12700">
                  <a:solidFill>
                    <a:schemeClr val="tx1"/>
                  </a:solidFill>
                </a:ln>
                <a:gradFill flip="none" rotWithShape="1">
                  <a:gsLst>
                    <a:gs pos="17000">
                      <a:schemeClr val="bg1">
                        <a:lumMod val="75000"/>
                      </a:schemeClr>
                    </a:gs>
                    <a:gs pos="100000">
                      <a:srgbClr val="3E69C0"/>
                    </a:gs>
                    <a:gs pos="0">
                      <a:srgbClr val="3E69C0"/>
                    </a:gs>
                    <a:gs pos="75000">
                      <a:srgbClr val="DFCF9E"/>
                    </a:gs>
                    <a:gs pos="49000">
                      <a:srgbClr val="FFDE7C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effectLst>
                  <a:glow rad="254000">
                    <a:schemeClr val="bg1"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50800" stA="20000" endPos="32000" dir="5400000" sy="-100000" algn="bl" rotWithShape="0"/>
                </a:effectLst>
                <a:latin typeface="Avenir Next LT Pro" panose="020B0504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PROJECT</a:t>
            </a: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3AD48E88-3A91-7CEA-EB5A-5A25FF91B950}"/>
              </a:ext>
            </a:extLst>
          </p:cNvPr>
          <p:cNvSpPr/>
          <p:nvPr/>
        </p:nvSpPr>
        <p:spPr>
          <a:xfrm>
            <a:off x="1874937" y="1855229"/>
            <a:ext cx="9346553" cy="3289611"/>
          </a:xfrm>
          <a:prstGeom prst="rect">
            <a:avLst/>
          </a:prstGeom>
          <a:solidFill>
            <a:srgbClr val="C050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it-IT" sz="6000" b="1" dirty="0">
                <a:solidFill>
                  <a:srgbClr val="FFFFFF"/>
                </a:solidFill>
                <a:latin typeface="Avenir Next LT Pro" panose="020B0504020202020204" pitchFamily="34" charset="0"/>
                <a:ea typeface="Lato"/>
                <a:cs typeface="Lato"/>
                <a:sym typeface="Lato"/>
              </a:rPr>
              <a:t>NEL CUORE</a:t>
            </a:r>
          </a:p>
          <a:p>
            <a:pPr lvl="0" algn="ctr"/>
            <a:r>
              <a:rPr lang="it-IT" sz="6000" b="1" dirty="0">
                <a:solidFill>
                  <a:srgbClr val="FFFFFF"/>
                </a:solidFill>
                <a:latin typeface="Avenir Next LT Pro" panose="020B0504020202020204" pitchFamily="34" charset="0"/>
                <a:ea typeface="Lato"/>
                <a:cs typeface="Lato"/>
                <a:sym typeface="Lato"/>
              </a:rPr>
              <a:t>DEL PROGETTO</a:t>
            </a:r>
          </a:p>
          <a:p>
            <a:pPr lvl="0" algn="ctr"/>
            <a:r>
              <a:rPr lang="it-IT" sz="6000" b="1" dirty="0">
                <a:solidFill>
                  <a:srgbClr val="FFFFFF"/>
                </a:solidFill>
                <a:latin typeface="Avenir Next LT Pro" panose="020B0504020202020204" pitchFamily="34" charset="0"/>
                <a:ea typeface="Lato"/>
                <a:cs typeface="Lato"/>
                <a:sym typeface="Lato"/>
              </a:rPr>
              <a:t>VRAILEXIA</a:t>
            </a:r>
            <a:endParaRPr lang="it-IT" sz="6000" b="1" dirty="0">
              <a:solidFill>
                <a:srgbClr val="FFFFFF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0CF22180-921D-29B2-F6F3-DE20068C767B}"/>
              </a:ext>
            </a:extLst>
          </p:cNvPr>
          <p:cNvSpPr/>
          <p:nvPr/>
        </p:nvSpPr>
        <p:spPr>
          <a:xfrm>
            <a:off x="757980" y="2616242"/>
            <a:ext cx="1752184" cy="3340860"/>
          </a:xfrm>
          <a:prstGeom prst="rect">
            <a:avLst/>
          </a:prstGeom>
          <a:solidFill>
            <a:srgbClr val="9537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8000" b="1" dirty="0">
                <a:solidFill>
                  <a:schemeClr val="bg1"/>
                </a:solidFill>
                <a:latin typeface="Avenir Next LT Pro" panose="020B0504020202020204" pitchFamily="34" charset="0"/>
                <a:ea typeface="Lato"/>
                <a:cs typeface="Lato"/>
                <a:sym typeface="Lato"/>
              </a:rPr>
              <a:t>3.</a:t>
            </a:r>
            <a:endParaRPr lang="it-IT" sz="8000" b="1" dirty="0">
              <a:solidFill>
                <a:schemeClr val="bg1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6" name="Triangolo 15">
            <a:extLst>
              <a:ext uri="{FF2B5EF4-FFF2-40B4-BE49-F238E27FC236}">
                <a16:creationId xmlns:a16="http://schemas.microsoft.com/office/drawing/2014/main" id="{0DE828ED-84C7-28CE-F13C-C5579171DAFA}"/>
              </a:ext>
            </a:extLst>
          </p:cNvPr>
          <p:cNvSpPr/>
          <p:nvPr/>
        </p:nvSpPr>
        <p:spPr>
          <a:xfrm>
            <a:off x="1874937" y="1855229"/>
            <a:ext cx="635227" cy="761013"/>
          </a:xfrm>
          <a:prstGeom prst="triangle">
            <a:avLst>
              <a:gd name="adj" fmla="val 0"/>
            </a:avLst>
          </a:prstGeom>
          <a:solidFill>
            <a:srgbClr val="DB96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048B3A72-046C-958B-92ED-8C723EA81480}"/>
              </a:ext>
            </a:extLst>
          </p:cNvPr>
          <p:cNvSpPr txBox="1"/>
          <p:nvPr/>
        </p:nvSpPr>
        <p:spPr>
          <a:xfrm>
            <a:off x="0" y="6378903"/>
            <a:ext cx="285398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000" b="1" dirty="0">
                <a:latin typeface="Avenir Next LT Pro" panose="020B0504020202020204" pitchFamily="34" charset="0"/>
              </a:rPr>
              <a:t>Andrea Zingoni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7BF69C58-49CB-3E05-6499-E922AF4E71D0}"/>
              </a:ext>
            </a:extLst>
          </p:cNvPr>
          <p:cNvSpPr txBox="1"/>
          <p:nvPr/>
        </p:nvSpPr>
        <p:spPr>
          <a:xfrm>
            <a:off x="9221786" y="6352864"/>
            <a:ext cx="285398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it-IT" sz="2000" b="1" dirty="0" err="1">
                <a:latin typeface="Avenir Next LT Pro" panose="020B0504020202020204" pitchFamily="34" charset="0"/>
              </a:rPr>
              <a:t>AIxIA</a:t>
            </a:r>
            <a:r>
              <a:rPr lang="it-IT" sz="2000" b="1" dirty="0">
                <a:latin typeface="Avenir Next LT Pro" panose="020B0504020202020204" pitchFamily="34" charset="0"/>
              </a:rPr>
              <a:t> – MLDM2022</a:t>
            </a:r>
          </a:p>
        </p:txBody>
      </p:sp>
    </p:spTree>
    <p:extLst>
      <p:ext uri="{BB962C8B-B14F-4D97-AF65-F5344CB8AC3E}">
        <p14:creationId xmlns:p14="http://schemas.microsoft.com/office/powerpoint/2010/main" val="376214678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Google Shape;536;p44"/>
          <p:cNvSpPr txBox="1"/>
          <p:nvPr/>
        </p:nvSpPr>
        <p:spPr>
          <a:xfrm>
            <a:off x="1992267" y="3843617"/>
            <a:ext cx="2185600" cy="1090400"/>
          </a:xfrm>
          <a:prstGeom prst="rect">
            <a:avLst/>
          </a:prstGeom>
          <a:noFill/>
          <a:ln>
            <a:noFill/>
          </a:ln>
          <a:effectLst>
            <a:outerShdw blurRad="57150" dist="19050" dir="18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33" tIns="91433" rIns="91433" bIns="91433" anchor="t" anchorCtr="0">
            <a:noAutofit/>
          </a:bodyPr>
          <a:lstStyle/>
          <a:p>
            <a:pPr>
              <a:lnSpc>
                <a:spcPct val="80000"/>
              </a:lnSpc>
              <a:buSzPts val="523"/>
            </a:pPr>
            <a:r>
              <a:rPr lang="en" sz="2516" b="1">
                <a:solidFill>
                  <a:srgbClr val="3626A7"/>
                </a:solidFill>
                <a:latin typeface="Nunito"/>
                <a:ea typeface="Nunito"/>
                <a:cs typeface="Nunito"/>
                <a:sym typeface="Nunito"/>
              </a:rPr>
              <a:t>Associazione </a:t>
            </a:r>
            <a:endParaRPr sz="2516" b="1">
              <a:solidFill>
                <a:srgbClr val="3626A7"/>
              </a:solidFill>
              <a:latin typeface="Nunito"/>
              <a:ea typeface="Nunito"/>
              <a:cs typeface="Nunito"/>
              <a:sym typeface="Nunito"/>
            </a:endParaRPr>
          </a:p>
          <a:p>
            <a:pPr>
              <a:lnSpc>
                <a:spcPct val="80000"/>
              </a:lnSpc>
              <a:buSzPts val="523"/>
            </a:pPr>
            <a:r>
              <a:rPr lang="en" sz="2516" b="1">
                <a:solidFill>
                  <a:srgbClr val="3626A7"/>
                </a:solidFill>
                <a:latin typeface="Nunito"/>
                <a:ea typeface="Nunito"/>
                <a:cs typeface="Nunito"/>
                <a:sym typeface="Nunito"/>
              </a:rPr>
              <a:t>Immagine </a:t>
            </a:r>
            <a:endParaRPr sz="2516" b="1">
              <a:solidFill>
                <a:srgbClr val="3626A7"/>
              </a:solidFill>
              <a:latin typeface="Nunito"/>
              <a:ea typeface="Nunito"/>
              <a:cs typeface="Nunito"/>
              <a:sym typeface="Nunito"/>
            </a:endParaRPr>
          </a:p>
          <a:p>
            <a:pPr>
              <a:lnSpc>
                <a:spcPct val="80000"/>
              </a:lnSpc>
              <a:buSzPts val="523"/>
            </a:pPr>
            <a:r>
              <a:rPr lang="en" sz="2516" b="1">
                <a:solidFill>
                  <a:srgbClr val="3626A7"/>
                </a:solidFill>
                <a:latin typeface="Nunito"/>
                <a:ea typeface="Nunito"/>
                <a:cs typeface="Nunito"/>
                <a:sym typeface="Nunito"/>
              </a:rPr>
              <a:t>a una parola</a:t>
            </a:r>
            <a:endParaRPr sz="2516" b="1">
              <a:solidFill>
                <a:srgbClr val="3626A7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537" name="Google Shape;537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09338" y="7882025"/>
            <a:ext cx="1444727" cy="596125"/>
          </a:xfrm>
          <a:prstGeom prst="rect">
            <a:avLst/>
          </a:prstGeom>
          <a:noFill/>
          <a:ln>
            <a:noFill/>
          </a:ln>
          <a:effectLst>
            <a:outerShdw blurRad="71438" dist="38100" dir="5400000" algn="bl" rotWithShape="0">
              <a:srgbClr val="000000">
                <a:alpha val="50000"/>
              </a:srgbClr>
            </a:outerShdw>
          </a:effectLst>
        </p:spPr>
      </p:pic>
      <p:cxnSp>
        <p:nvCxnSpPr>
          <p:cNvPr id="538" name="Google Shape;538;p44"/>
          <p:cNvCxnSpPr/>
          <p:nvPr/>
        </p:nvCxnSpPr>
        <p:spPr>
          <a:xfrm flipH="1">
            <a:off x="3427151" y="7112725"/>
            <a:ext cx="9200" cy="707600"/>
          </a:xfrm>
          <a:prstGeom prst="straightConnector1">
            <a:avLst/>
          </a:prstGeom>
          <a:noFill/>
          <a:ln w="28575" cap="flat" cmpd="sng">
            <a:solidFill>
              <a:srgbClr val="0000FF"/>
            </a:solidFill>
            <a:prstDash val="solid"/>
            <a:round/>
            <a:headEnd type="none" w="med" len="med"/>
            <a:tailEnd type="triangle" w="med" len="med"/>
          </a:ln>
        </p:spPr>
      </p:cxnSp>
      <p:pic>
        <p:nvPicPr>
          <p:cNvPr id="539" name="Google Shape;539;p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202743" y="5925624"/>
            <a:ext cx="876808" cy="766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40" name="Google Shape;540;p44"/>
          <p:cNvPicPr preferRelativeResize="0"/>
          <p:nvPr/>
        </p:nvPicPr>
        <p:blipFill rotWithShape="1">
          <a:blip r:embed="rId5">
            <a:alphaModFix/>
          </a:blip>
          <a:srcRect l="65944" t="22614" r="5104" b="11721"/>
          <a:stretch/>
        </p:blipFill>
        <p:spPr>
          <a:xfrm>
            <a:off x="4522200" y="854965"/>
            <a:ext cx="4693864" cy="5148067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541" name="Google Shape;541;p44"/>
          <p:cNvSpPr txBox="1"/>
          <p:nvPr/>
        </p:nvSpPr>
        <p:spPr>
          <a:xfrm>
            <a:off x="1992265" y="2583767"/>
            <a:ext cx="3848800" cy="596000"/>
          </a:xfrm>
          <a:prstGeom prst="rect">
            <a:avLst/>
          </a:prstGeom>
          <a:noFill/>
          <a:ln>
            <a:noFill/>
          </a:ln>
          <a:effectLst>
            <a:outerShdw blurRad="57150" dist="19050" dir="18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33" tIns="91433" rIns="91433" bIns="91433" anchor="t" anchorCtr="0">
            <a:noAutofit/>
          </a:bodyPr>
          <a:lstStyle/>
          <a:p>
            <a:pPr>
              <a:lnSpc>
                <a:spcPct val="80000"/>
              </a:lnSpc>
              <a:buSzPts val="523"/>
            </a:pPr>
            <a:r>
              <a:rPr lang="en" sz="2516" b="1">
                <a:solidFill>
                  <a:srgbClr val="3626A7"/>
                </a:solidFill>
                <a:latin typeface="Nunito"/>
                <a:ea typeface="Nunito"/>
                <a:cs typeface="Nunito"/>
                <a:sym typeface="Nunito"/>
              </a:rPr>
              <a:t>Dizionario</a:t>
            </a:r>
            <a:endParaRPr sz="2516" b="1">
              <a:solidFill>
                <a:srgbClr val="3626A7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542" name="Google Shape;542;p44"/>
          <p:cNvSpPr txBox="1"/>
          <p:nvPr/>
        </p:nvSpPr>
        <p:spPr>
          <a:xfrm>
            <a:off x="1992265" y="1068900"/>
            <a:ext cx="3848800" cy="596000"/>
          </a:xfrm>
          <a:prstGeom prst="rect">
            <a:avLst/>
          </a:prstGeom>
          <a:noFill/>
          <a:ln>
            <a:noFill/>
          </a:ln>
          <a:effectLst>
            <a:outerShdw blurRad="57150" dist="19050" dir="18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33" tIns="91433" rIns="91433" bIns="91433" anchor="t" anchorCtr="0">
            <a:noAutofit/>
          </a:bodyPr>
          <a:lstStyle/>
          <a:p>
            <a:pPr>
              <a:lnSpc>
                <a:spcPct val="80000"/>
              </a:lnSpc>
              <a:buSzPts val="523"/>
            </a:pPr>
            <a:r>
              <a:rPr lang="en" sz="2516" b="1">
                <a:solidFill>
                  <a:srgbClr val="3626A7"/>
                </a:solidFill>
                <a:latin typeface="Nunito"/>
                <a:ea typeface="Nunito"/>
                <a:cs typeface="Nunito"/>
                <a:sym typeface="Nunito"/>
              </a:rPr>
              <a:t>Sintesi vocale</a:t>
            </a:r>
            <a:endParaRPr sz="2516" b="1">
              <a:solidFill>
                <a:srgbClr val="3626A7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cxnSp>
        <p:nvCxnSpPr>
          <p:cNvPr id="543" name="Google Shape;543;p44"/>
          <p:cNvCxnSpPr/>
          <p:nvPr/>
        </p:nvCxnSpPr>
        <p:spPr>
          <a:xfrm>
            <a:off x="1992267" y="1534567"/>
            <a:ext cx="2390400" cy="2000"/>
          </a:xfrm>
          <a:prstGeom prst="curvedConnector3">
            <a:avLst>
              <a:gd name="adj1" fmla="val 50000"/>
            </a:avLst>
          </a:prstGeom>
          <a:noFill/>
          <a:ln w="19050" cap="flat" cmpd="sng">
            <a:solidFill>
              <a:srgbClr val="3626A7"/>
            </a:solidFill>
            <a:prstDash val="solid"/>
            <a:round/>
            <a:headEnd type="none" w="sm" len="sm"/>
            <a:tailEnd type="stealth" w="med" len="med"/>
          </a:ln>
        </p:spPr>
      </p:cxnSp>
      <p:cxnSp>
        <p:nvCxnSpPr>
          <p:cNvPr id="544" name="Google Shape;544;p44"/>
          <p:cNvCxnSpPr/>
          <p:nvPr/>
        </p:nvCxnSpPr>
        <p:spPr>
          <a:xfrm>
            <a:off x="1992267" y="3054967"/>
            <a:ext cx="2390400" cy="2000"/>
          </a:xfrm>
          <a:prstGeom prst="curvedConnector3">
            <a:avLst>
              <a:gd name="adj1" fmla="val 50000"/>
            </a:avLst>
          </a:prstGeom>
          <a:noFill/>
          <a:ln w="19050" cap="flat" cmpd="sng">
            <a:solidFill>
              <a:srgbClr val="3626A7"/>
            </a:solidFill>
            <a:prstDash val="solid"/>
            <a:round/>
            <a:headEnd type="none" w="sm" len="sm"/>
            <a:tailEnd type="stealth" w="med" len="med"/>
          </a:ln>
        </p:spPr>
      </p:cxnSp>
      <p:cxnSp>
        <p:nvCxnSpPr>
          <p:cNvPr id="545" name="Google Shape;545;p44"/>
          <p:cNvCxnSpPr/>
          <p:nvPr/>
        </p:nvCxnSpPr>
        <p:spPr>
          <a:xfrm>
            <a:off x="1992267" y="4934033"/>
            <a:ext cx="2390400" cy="2000"/>
          </a:xfrm>
          <a:prstGeom prst="curvedConnector3">
            <a:avLst>
              <a:gd name="adj1" fmla="val 50000"/>
            </a:avLst>
          </a:prstGeom>
          <a:noFill/>
          <a:ln w="19050" cap="flat" cmpd="sng">
            <a:solidFill>
              <a:srgbClr val="3626A7"/>
            </a:solidFill>
            <a:prstDash val="solid"/>
            <a:round/>
            <a:headEnd type="none" w="sm" len="sm"/>
            <a:tailEnd type="stealth" w="med" len="med"/>
          </a:ln>
        </p:spPr>
      </p:cxn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Google Shape;551;p45"/>
          <p:cNvSpPr txBox="1"/>
          <p:nvPr/>
        </p:nvSpPr>
        <p:spPr>
          <a:xfrm>
            <a:off x="484175" y="372300"/>
            <a:ext cx="11717600" cy="890000"/>
          </a:xfrm>
          <a:prstGeom prst="rect">
            <a:avLst/>
          </a:prstGeom>
          <a:noFill/>
          <a:ln>
            <a:noFill/>
          </a:ln>
          <a:effectLst>
            <a:outerShdw blurRad="57150" dist="19050" dir="1800000" algn="bl" rotWithShape="0">
              <a:schemeClr val="dk2">
                <a:alpha val="49410"/>
              </a:schemeClr>
            </a:outerShdw>
          </a:effectLst>
        </p:spPr>
        <p:txBody>
          <a:bodyPr spcFirstLastPara="1" wrap="square" lIns="91400" tIns="91400" rIns="91400" bIns="91400" anchor="t" anchorCtr="0">
            <a:normAutofit/>
          </a:bodyPr>
          <a:lstStyle/>
          <a:p>
            <a:pPr>
              <a:buClr>
                <a:srgbClr val="000000"/>
              </a:buClr>
              <a:buSzPts val="2500"/>
            </a:pPr>
            <a:r>
              <a:rPr lang="en" sz="3333" b="1">
                <a:solidFill>
                  <a:srgbClr val="3626A7"/>
                </a:solidFill>
                <a:latin typeface="Nunito"/>
                <a:ea typeface="Nunito"/>
                <a:cs typeface="Nunito"/>
                <a:sym typeface="Nunito"/>
              </a:rPr>
              <a:t>Dizionario</a:t>
            </a:r>
            <a:endParaRPr sz="3333" b="1">
              <a:solidFill>
                <a:srgbClr val="3626A7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552" name="Google Shape;552;p4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202745" y="5925625"/>
            <a:ext cx="876807" cy="766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3" name="Google Shape;553;p45"/>
          <p:cNvPicPr preferRelativeResize="0"/>
          <p:nvPr/>
        </p:nvPicPr>
        <p:blipFill rotWithShape="1">
          <a:blip r:embed="rId4">
            <a:alphaModFix/>
          </a:blip>
          <a:srcRect l="8069" r="13585"/>
          <a:stretch/>
        </p:blipFill>
        <p:spPr>
          <a:xfrm>
            <a:off x="4435200" y="1021634"/>
            <a:ext cx="3321600" cy="5189301"/>
          </a:xfrm>
          <a:prstGeom prst="rect">
            <a:avLst/>
          </a:prstGeom>
          <a:noFill/>
          <a:ln>
            <a:noFill/>
          </a:ln>
        </p:spPr>
      </p:pic>
      <p:sp>
        <p:nvSpPr>
          <p:cNvPr id="554" name="Google Shape;554;p45"/>
          <p:cNvSpPr txBox="1"/>
          <p:nvPr/>
        </p:nvSpPr>
        <p:spPr>
          <a:xfrm>
            <a:off x="484167" y="1262301"/>
            <a:ext cx="2276400" cy="574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n" sz="2133" b="1">
                <a:solidFill>
                  <a:srgbClr val="3626A7"/>
                </a:solidFill>
                <a:latin typeface="Nunito"/>
                <a:ea typeface="Nunito"/>
                <a:cs typeface="Nunito"/>
                <a:sym typeface="Nunito"/>
              </a:rPr>
              <a:t>da mobile</a:t>
            </a:r>
            <a:endParaRPr sz="2133" b="1">
              <a:solidFill>
                <a:srgbClr val="3626A7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0" name="Google Shape;560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09338" y="7882025"/>
            <a:ext cx="1444727" cy="596125"/>
          </a:xfrm>
          <a:prstGeom prst="rect">
            <a:avLst/>
          </a:prstGeom>
          <a:noFill/>
          <a:ln>
            <a:noFill/>
          </a:ln>
          <a:effectLst>
            <a:outerShdw blurRad="71438" dist="38100" dir="5400000" algn="bl" rotWithShape="0">
              <a:srgbClr val="000000">
                <a:alpha val="50000"/>
              </a:srgbClr>
            </a:outerShdw>
          </a:effectLst>
        </p:spPr>
      </p:pic>
      <p:cxnSp>
        <p:nvCxnSpPr>
          <p:cNvPr id="561" name="Google Shape;561;p46"/>
          <p:cNvCxnSpPr/>
          <p:nvPr/>
        </p:nvCxnSpPr>
        <p:spPr>
          <a:xfrm flipH="1">
            <a:off x="3427151" y="7112725"/>
            <a:ext cx="9200" cy="707600"/>
          </a:xfrm>
          <a:prstGeom prst="straightConnector1">
            <a:avLst/>
          </a:prstGeom>
          <a:noFill/>
          <a:ln w="28575" cap="flat" cmpd="sng">
            <a:solidFill>
              <a:srgbClr val="0000FF"/>
            </a:solidFill>
            <a:prstDash val="solid"/>
            <a:round/>
            <a:headEnd type="none" w="med" len="med"/>
            <a:tailEnd type="triangle" w="med" len="med"/>
          </a:ln>
        </p:spPr>
      </p:cxnSp>
      <p:pic>
        <p:nvPicPr>
          <p:cNvPr id="562" name="Google Shape;562;p4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202743" y="5925624"/>
            <a:ext cx="876808" cy="766200"/>
          </a:xfrm>
          <a:prstGeom prst="rect">
            <a:avLst/>
          </a:prstGeom>
          <a:noFill/>
          <a:ln>
            <a:noFill/>
          </a:ln>
        </p:spPr>
      </p:pic>
      <p:sp>
        <p:nvSpPr>
          <p:cNvPr id="563" name="Google Shape;563;p46"/>
          <p:cNvSpPr txBox="1"/>
          <p:nvPr/>
        </p:nvSpPr>
        <p:spPr>
          <a:xfrm>
            <a:off x="393925" y="274375"/>
            <a:ext cx="10211600" cy="697549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33" tIns="91433" rIns="91433" bIns="91433" anchor="t" anchorCtr="0">
            <a:spAutoFit/>
          </a:bodyPr>
          <a:lstStyle/>
          <a:p>
            <a:r>
              <a:rPr lang="en" sz="3333" b="1">
                <a:solidFill>
                  <a:srgbClr val="3626A7"/>
                </a:solidFill>
                <a:latin typeface="Nunito"/>
                <a:ea typeface="Nunito"/>
                <a:cs typeface="Nunito"/>
                <a:sym typeface="Nunito"/>
              </a:rPr>
              <a:t>Disegno da associare a una parola</a:t>
            </a:r>
            <a:endParaRPr sz="1467"/>
          </a:p>
        </p:txBody>
      </p:sp>
      <p:cxnSp>
        <p:nvCxnSpPr>
          <p:cNvPr id="564" name="Google Shape;564;p46"/>
          <p:cNvCxnSpPr/>
          <p:nvPr/>
        </p:nvCxnSpPr>
        <p:spPr>
          <a:xfrm rot="10800000" flipH="1">
            <a:off x="5174057" y="3760491"/>
            <a:ext cx="1343600" cy="17200"/>
          </a:xfrm>
          <a:prstGeom prst="straightConnector1">
            <a:avLst/>
          </a:prstGeom>
          <a:noFill/>
          <a:ln w="28575" cap="flat" cmpd="sng">
            <a:solidFill>
              <a:srgbClr val="3626A7"/>
            </a:solidFill>
            <a:prstDash val="solid"/>
            <a:round/>
            <a:headEnd type="none" w="sm" len="sm"/>
            <a:tailEnd type="triangle" w="med" len="med"/>
          </a:ln>
        </p:spPr>
      </p:cxnSp>
      <p:pic>
        <p:nvPicPr>
          <p:cNvPr id="565" name="Google Shape;565;p46"/>
          <p:cNvPicPr preferRelativeResize="0"/>
          <p:nvPr/>
        </p:nvPicPr>
        <p:blipFill rotWithShape="1">
          <a:blip r:embed="rId5">
            <a:alphaModFix/>
          </a:blip>
          <a:srcRect l="11977" t="1831" r="24210" b="2272"/>
          <a:stretch/>
        </p:blipFill>
        <p:spPr>
          <a:xfrm>
            <a:off x="1959767" y="1190200"/>
            <a:ext cx="2926000" cy="5443200"/>
          </a:xfrm>
          <a:prstGeom prst="roundRect">
            <a:avLst>
              <a:gd name="adj" fmla="val 11779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566" name="Google Shape;566;p46"/>
          <p:cNvPicPr preferRelativeResize="0"/>
          <p:nvPr/>
        </p:nvPicPr>
        <p:blipFill rotWithShape="1">
          <a:blip r:embed="rId6">
            <a:alphaModFix/>
          </a:blip>
          <a:srcRect l="12994" t="2129" r="22451" b="3227"/>
          <a:stretch/>
        </p:blipFill>
        <p:spPr>
          <a:xfrm>
            <a:off x="7045533" y="1190200"/>
            <a:ext cx="2987200" cy="5443200"/>
          </a:xfrm>
          <a:prstGeom prst="roundRect">
            <a:avLst>
              <a:gd name="adj" fmla="val 7704"/>
            </a:avLst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567" name="Google Shape;567;p46"/>
          <p:cNvSpPr txBox="1"/>
          <p:nvPr/>
        </p:nvSpPr>
        <p:spPr>
          <a:xfrm>
            <a:off x="7675533" y="2510100"/>
            <a:ext cx="1444800" cy="451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n" sz="1333"/>
              <a:t>WORLD</a:t>
            </a:r>
            <a:endParaRPr sz="1333"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" name="Google Shape;573;p47"/>
          <p:cNvSpPr txBox="1"/>
          <p:nvPr/>
        </p:nvSpPr>
        <p:spPr>
          <a:xfrm>
            <a:off x="341725" y="360975"/>
            <a:ext cx="11940800" cy="934400"/>
          </a:xfrm>
          <a:prstGeom prst="rect">
            <a:avLst/>
          </a:prstGeom>
          <a:noFill/>
          <a:ln>
            <a:noFill/>
          </a:ln>
          <a:effectLst>
            <a:outerShdw blurRad="57150" dist="19050" dir="1800000" algn="bl" rotWithShape="0">
              <a:schemeClr val="dk2">
                <a:alpha val="49410"/>
              </a:schemeClr>
            </a:outerShdw>
          </a:effectLst>
        </p:spPr>
        <p:txBody>
          <a:bodyPr spcFirstLastPara="1" wrap="square" lIns="91400" tIns="91400" rIns="91400" bIns="91400" anchor="t" anchorCtr="0">
            <a:normAutofit/>
          </a:bodyPr>
          <a:lstStyle/>
          <a:p>
            <a:pPr>
              <a:buClr>
                <a:srgbClr val="000000"/>
              </a:buClr>
              <a:buSzPts val="2500"/>
            </a:pPr>
            <a:r>
              <a:rPr lang="en" sz="3333" b="1">
                <a:solidFill>
                  <a:srgbClr val="3626A7"/>
                </a:solidFill>
                <a:latin typeface="Nunito"/>
                <a:ea typeface="Nunito"/>
                <a:cs typeface="Nunito"/>
                <a:sym typeface="Nunito"/>
              </a:rPr>
              <a:t>Evidenziazione di lettere o parole</a:t>
            </a:r>
            <a:endParaRPr sz="3333" b="1">
              <a:solidFill>
                <a:srgbClr val="3626A7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574" name="Google Shape;574;p4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353341" y="6051316"/>
            <a:ext cx="710351" cy="6207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75" name="Google Shape;575;p47"/>
          <p:cNvCxnSpPr/>
          <p:nvPr/>
        </p:nvCxnSpPr>
        <p:spPr>
          <a:xfrm>
            <a:off x="4579800" y="3135700"/>
            <a:ext cx="2370800" cy="1049200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rgbClr val="3626A7"/>
            </a:solidFill>
            <a:prstDash val="solid"/>
            <a:round/>
            <a:headEnd type="none" w="sm" len="sm"/>
            <a:tailEnd type="stealth" w="med" len="med"/>
          </a:ln>
        </p:spPr>
      </p:cxnSp>
      <p:pic>
        <p:nvPicPr>
          <p:cNvPr id="576" name="Google Shape;576;p47"/>
          <p:cNvPicPr preferRelativeResize="0"/>
          <p:nvPr/>
        </p:nvPicPr>
        <p:blipFill rotWithShape="1">
          <a:blip r:embed="rId4">
            <a:alphaModFix/>
          </a:blip>
          <a:srcRect t="11725" b="17722"/>
          <a:stretch/>
        </p:blipFill>
        <p:spPr>
          <a:xfrm>
            <a:off x="901200" y="1095276"/>
            <a:ext cx="3555421" cy="5430600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38100" dir="702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577" name="Google Shape;577;p47"/>
          <p:cNvPicPr preferRelativeResize="0"/>
          <p:nvPr/>
        </p:nvPicPr>
        <p:blipFill rotWithShape="1">
          <a:blip r:embed="rId5">
            <a:alphaModFix/>
          </a:blip>
          <a:srcRect t="5782" b="64160"/>
          <a:stretch/>
        </p:blipFill>
        <p:spPr>
          <a:xfrm>
            <a:off x="7221725" y="2353926"/>
            <a:ext cx="4477424" cy="29133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Google Shape;583;p48"/>
          <p:cNvSpPr/>
          <p:nvPr/>
        </p:nvSpPr>
        <p:spPr>
          <a:xfrm>
            <a:off x="675713" y="2350351"/>
            <a:ext cx="4742928" cy="1998576"/>
          </a:xfrm>
          <a:prstGeom prst="flowChartTerminator">
            <a:avLst/>
          </a:prstGeom>
          <a:noFill/>
          <a:ln w="28575" cap="flat" cmpd="sng">
            <a:solidFill>
              <a:srgbClr val="FB8B2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00" tIns="91400" rIns="91400" bIns="91400" anchor="ctr" anchorCtr="0">
            <a:noAutofit/>
          </a:bodyPr>
          <a:lstStyle/>
          <a:p>
            <a:pPr>
              <a:buClr>
                <a:srgbClr val="000000"/>
              </a:buClr>
              <a:buSzPts val="1100"/>
            </a:pPr>
            <a:endParaRPr sz="1467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4" name="Google Shape;584;p48"/>
          <p:cNvSpPr txBox="1"/>
          <p:nvPr/>
        </p:nvSpPr>
        <p:spPr>
          <a:xfrm>
            <a:off x="393925" y="425625"/>
            <a:ext cx="11704000" cy="819200"/>
          </a:xfrm>
          <a:prstGeom prst="rect">
            <a:avLst/>
          </a:prstGeom>
          <a:noFill/>
          <a:ln>
            <a:noFill/>
          </a:ln>
          <a:effectLst>
            <a:outerShdw blurRad="57150" dist="19050" dir="1800000" algn="bl" rotWithShape="0">
              <a:schemeClr val="dk2">
                <a:alpha val="49410"/>
              </a:schemeClr>
            </a:outerShdw>
          </a:effectLst>
        </p:spPr>
        <p:txBody>
          <a:bodyPr spcFirstLastPara="1" wrap="square" lIns="91400" tIns="91400" rIns="91400" bIns="91400" anchor="t" anchorCtr="0">
            <a:normAutofit/>
          </a:bodyPr>
          <a:lstStyle/>
          <a:p>
            <a:pPr>
              <a:buClr>
                <a:srgbClr val="000000"/>
              </a:buClr>
              <a:buSzPts val="2500"/>
            </a:pPr>
            <a:r>
              <a:rPr lang="en" sz="3333" b="1">
                <a:solidFill>
                  <a:srgbClr val="3626A7"/>
                </a:solidFill>
                <a:latin typeface="Nunito"/>
                <a:ea typeface="Nunito"/>
                <a:cs typeface="Nunito"/>
                <a:sym typeface="Nunito"/>
              </a:rPr>
              <a:t>Sintesi vocale</a:t>
            </a:r>
            <a:endParaRPr sz="3333" b="1">
              <a:solidFill>
                <a:srgbClr val="3626A7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585" name="Google Shape;585;p48"/>
          <p:cNvSpPr txBox="1"/>
          <p:nvPr/>
        </p:nvSpPr>
        <p:spPr>
          <a:xfrm>
            <a:off x="1100992" y="2667251"/>
            <a:ext cx="6274000" cy="12312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spAutoFit/>
          </a:bodyPr>
          <a:lstStyle/>
          <a:p>
            <a:pPr marL="457189" indent="-364058">
              <a:lnSpc>
                <a:spcPct val="150000"/>
              </a:lnSpc>
              <a:buClr>
                <a:srgbClr val="000000"/>
              </a:buClr>
              <a:buSzPts val="2300"/>
              <a:buFont typeface="Roboto"/>
              <a:buChar char="●"/>
            </a:pPr>
            <a:r>
              <a:rPr lang="en" sz="2267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velocità di riproduzione </a:t>
            </a:r>
            <a:endParaRPr sz="2267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189" indent="-364058">
              <a:lnSpc>
                <a:spcPct val="150000"/>
              </a:lnSpc>
              <a:buClr>
                <a:srgbClr val="000000"/>
              </a:buClr>
              <a:buSzPts val="2300"/>
              <a:buFont typeface="Roboto"/>
              <a:buChar char="●"/>
            </a:pPr>
            <a:r>
              <a:rPr lang="en" sz="2267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voce (</a:t>
            </a:r>
            <a:r>
              <a:rPr lang="en" sz="2267">
                <a:latin typeface="Roboto"/>
                <a:ea typeface="Roboto"/>
                <a:cs typeface="Roboto"/>
                <a:sym typeface="Roboto"/>
              </a:rPr>
              <a:t>diverse tipologie</a:t>
            </a:r>
            <a:r>
              <a:rPr lang="en" sz="2267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)</a:t>
            </a:r>
            <a:endParaRPr sz="2267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586" name="Google Shape;586;p4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202745" y="5925625"/>
            <a:ext cx="876807" cy="766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7" name="Google Shape;587;p4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654382" y="5106342"/>
            <a:ext cx="2785620" cy="819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8" name="Google Shape;588;p4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025926" y="1804510"/>
            <a:ext cx="4682273" cy="3090301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800"/>
              </a:srgbClr>
            </a:outerShdw>
          </a:effectLst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Google Shape;593;p49"/>
          <p:cNvSpPr txBox="1">
            <a:spLocks noGrp="1"/>
          </p:cNvSpPr>
          <p:nvPr>
            <p:ph type="body" idx="2"/>
          </p:nvPr>
        </p:nvSpPr>
        <p:spPr>
          <a:xfrm>
            <a:off x="733300" y="661967"/>
            <a:ext cx="10134800" cy="9440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60933" rIns="121900" bIns="60933" rtlCol="0" anchor="t" anchorCtr="0">
            <a:noAutofit/>
          </a:bodyPr>
          <a:lstStyle/>
          <a:p>
            <a:pPr marL="0" indent="0">
              <a:buSzPts val="2000"/>
            </a:pPr>
            <a:r>
              <a:rPr lang="en" sz="3333">
                <a:solidFill>
                  <a:srgbClr val="3626A7"/>
                </a:solidFill>
              </a:rPr>
              <a:t>Ascolto di una frase selezionata o dell’intero testo</a:t>
            </a:r>
            <a:endParaRPr sz="3333">
              <a:solidFill>
                <a:srgbClr val="3626A7"/>
              </a:solidFill>
            </a:endParaRPr>
          </a:p>
        </p:txBody>
      </p:sp>
      <p:pic>
        <p:nvPicPr>
          <p:cNvPr id="594" name="Google Shape;594;p4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202745" y="5925625"/>
            <a:ext cx="876807" cy="766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5" name="Google Shape;595;p4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87967" y="1491433"/>
            <a:ext cx="10025447" cy="4845632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1" name="Google Shape;601;p5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709338" y="7882025"/>
            <a:ext cx="1444727" cy="596125"/>
          </a:xfrm>
          <a:prstGeom prst="rect">
            <a:avLst/>
          </a:prstGeom>
          <a:noFill/>
          <a:ln>
            <a:noFill/>
          </a:ln>
          <a:effectLst>
            <a:outerShdw blurRad="71438" dist="38100" dir="5400000" algn="bl" rotWithShape="0">
              <a:srgbClr val="000000">
                <a:alpha val="49410"/>
              </a:srgbClr>
            </a:outerShdw>
          </a:effectLst>
        </p:spPr>
      </p:pic>
      <p:cxnSp>
        <p:nvCxnSpPr>
          <p:cNvPr id="602" name="Google Shape;602;p50"/>
          <p:cNvCxnSpPr/>
          <p:nvPr/>
        </p:nvCxnSpPr>
        <p:spPr>
          <a:xfrm flipH="1">
            <a:off x="3427151" y="7112725"/>
            <a:ext cx="9200" cy="707600"/>
          </a:xfrm>
          <a:prstGeom prst="straightConnector1">
            <a:avLst/>
          </a:prstGeom>
          <a:noFill/>
          <a:ln w="28575" cap="flat" cmpd="sng">
            <a:solidFill>
              <a:srgbClr val="0000FF"/>
            </a:solidFill>
            <a:prstDash val="solid"/>
            <a:round/>
            <a:headEnd type="none" w="sm" len="sm"/>
            <a:tailEnd type="triangle" w="med" len="med"/>
          </a:ln>
        </p:spPr>
      </p:cxnSp>
      <p:pic>
        <p:nvPicPr>
          <p:cNvPr id="603" name="Google Shape;603;p5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202745" y="5925625"/>
            <a:ext cx="876807" cy="766200"/>
          </a:xfrm>
          <a:prstGeom prst="rect">
            <a:avLst/>
          </a:prstGeom>
          <a:noFill/>
          <a:ln>
            <a:noFill/>
          </a:ln>
        </p:spPr>
      </p:pic>
      <p:sp>
        <p:nvSpPr>
          <p:cNvPr id="604" name="Google Shape;604;p50"/>
          <p:cNvSpPr txBox="1"/>
          <p:nvPr/>
        </p:nvSpPr>
        <p:spPr>
          <a:xfrm>
            <a:off x="393925" y="274376"/>
            <a:ext cx="10211600" cy="697482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chemeClr val="dk2">
                <a:alpha val="49410"/>
              </a:schemeClr>
            </a:outerShdw>
          </a:effectLst>
        </p:spPr>
        <p:txBody>
          <a:bodyPr spcFirstLastPara="1" wrap="square" lIns="91400" tIns="91400" rIns="91400" bIns="91400" anchor="t" anchorCtr="0">
            <a:spAutoFit/>
          </a:bodyPr>
          <a:lstStyle/>
          <a:p>
            <a:pPr>
              <a:buClr>
                <a:srgbClr val="000000"/>
              </a:buClr>
              <a:buSzPts val="2500"/>
            </a:pPr>
            <a:r>
              <a:rPr lang="en" sz="3333" b="1">
                <a:solidFill>
                  <a:srgbClr val="3626A7"/>
                </a:solidFill>
                <a:latin typeface="Nunito"/>
                <a:ea typeface="Nunito"/>
                <a:cs typeface="Nunito"/>
                <a:sym typeface="Nunito"/>
              </a:rPr>
              <a:t>Creazione di mappe concettuali</a:t>
            </a:r>
            <a:endParaRPr sz="1467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05" name="Google Shape;605;p50"/>
          <p:cNvPicPr preferRelativeResize="0"/>
          <p:nvPr/>
        </p:nvPicPr>
        <p:blipFill rotWithShape="1">
          <a:blip r:embed="rId5">
            <a:alphaModFix/>
          </a:blip>
          <a:srcRect l="23649" t="15693" r="18443" b="17892"/>
          <a:stretch/>
        </p:blipFill>
        <p:spPr>
          <a:xfrm>
            <a:off x="2879003" y="1523464"/>
            <a:ext cx="6434003" cy="4150768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1" name="Google Shape;611;p5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709338" y="7882025"/>
            <a:ext cx="1444727" cy="596125"/>
          </a:xfrm>
          <a:prstGeom prst="rect">
            <a:avLst/>
          </a:prstGeom>
          <a:noFill/>
          <a:ln>
            <a:noFill/>
          </a:ln>
          <a:effectLst>
            <a:outerShdw blurRad="71438" dist="38100" dir="5400000" algn="bl" rotWithShape="0">
              <a:srgbClr val="000000">
                <a:alpha val="49410"/>
              </a:srgbClr>
            </a:outerShdw>
          </a:effectLst>
        </p:spPr>
      </p:pic>
      <p:cxnSp>
        <p:nvCxnSpPr>
          <p:cNvPr id="612" name="Google Shape;612;p51"/>
          <p:cNvCxnSpPr/>
          <p:nvPr/>
        </p:nvCxnSpPr>
        <p:spPr>
          <a:xfrm flipH="1">
            <a:off x="3427151" y="7112725"/>
            <a:ext cx="9200" cy="707600"/>
          </a:xfrm>
          <a:prstGeom prst="straightConnector1">
            <a:avLst/>
          </a:prstGeom>
          <a:noFill/>
          <a:ln w="28575" cap="flat" cmpd="sng">
            <a:solidFill>
              <a:srgbClr val="0000FF"/>
            </a:solidFill>
            <a:prstDash val="solid"/>
            <a:round/>
            <a:headEnd type="none" w="sm" len="sm"/>
            <a:tailEnd type="triangle" w="med" len="med"/>
          </a:ln>
        </p:spPr>
      </p:cxnSp>
      <p:pic>
        <p:nvPicPr>
          <p:cNvPr id="613" name="Google Shape;613;p5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202745" y="5925625"/>
            <a:ext cx="876807" cy="766200"/>
          </a:xfrm>
          <a:prstGeom prst="rect">
            <a:avLst/>
          </a:prstGeom>
          <a:noFill/>
          <a:ln>
            <a:noFill/>
          </a:ln>
        </p:spPr>
      </p:pic>
      <p:sp>
        <p:nvSpPr>
          <p:cNvPr id="614" name="Google Shape;614;p51"/>
          <p:cNvSpPr txBox="1"/>
          <p:nvPr/>
        </p:nvSpPr>
        <p:spPr>
          <a:xfrm>
            <a:off x="393925" y="274376"/>
            <a:ext cx="10211600" cy="697482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chemeClr val="dk2">
                <a:alpha val="49410"/>
              </a:schemeClr>
            </a:outerShdw>
          </a:effectLst>
        </p:spPr>
        <p:txBody>
          <a:bodyPr spcFirstLastPara="1" wrap="square" lIns="91400" tIns="91400" rIns="91400" bIns="91400" anchor="t" anchorCtr="0">
            <a:spAutoFit/>
          </a:bodyPr>
          <a:lstStyle/>
          <a:p>
            <a:pPr>
              <a:buClr>
                <a:srgbClr val="000000"/>
              </a:buClr>
              <a:buSzPts val="2500"/>
            </a:pPr>
            <a:r>
              <a:rPr lang="en" sz="3333" b="1">
                <a:solidFill>
                  <a:srgbClr val="3626A7"/>
                </a:solidFill>
                <a:latin typeface="Nunito"/>
                <a:ea typeface="Nunito"/>
                <a:cs typeface="Nunito"/>
                <a:sym typeface="Nunito"/>
              </a:rPr>
              <a:t>Creazione di mappe concettuali</a:t>
            </a:r>
            <a:endParaRPr sz="1467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15" name="Google Shape;615;p51"/>
          <p:cNvPicPr preferRelativeResize="0"/>
          <p:nvPr/>
        </p:nvPicPr>
        <p:blipFill rotWithShape="1">
          <a:blip r:embed="rId5">
            <a:alphaModFix/>
          </a:blip>
          <a:srcRect l="20603" t="7680" b="5829"/>
          <a:stretch/>
        </p:blipFill>
        <p:spPr>
          <a:xfrm>
            <a:off x="2228631" y="1401367"/>
            <a:ext cx="7734733" cy="4352468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1" name="Google Shape;621;p5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709338" y="7882025"/>
            <a:ext cx="1444727" cy="596125"/>
          </a:xfrm>
          <a:prstGeom prst="rect">
            <a:avLst/>
          </a:prstGeom>
          <a:noFill/>
          <a:ln>
            <a:noFill/>
          </a:ln>
          <a:effectLst>
            <a:outerShdw blurRad="71438" dist="38100" dir="5400000" algn="bl" rotWithShape="0">
              <a:srgbClr val="000000">
                <a:alpha val="49410"/>
              </a:srgbClr>
            </a:outerShdw>
          </a:effectLst>
        </p:spPr>
      </p:pic>
      <p:cxnSp>
        <p:nvCxnSpPr>
          <p:cNvPr id="622" name="Google Shape;622;p52"/>
          <p:cNvCxnSpPr/>
          <p:nvPr/>
        </p:nvCxnSpPr>
        <p:spPr>
          <a:xfrm flipH="1">
            <a:off x="3427151" y="7112725"/>
            <a:ext cx="9200" cy="707600"/>
          </a:xfrm>
          <a:prstGeom prst="straightConnector1">
            <a:avLst/>
          </a:prstGeom>
          <a:noFill/>
          <a:ln w="28575" cap="flat" cmpd="sng">
            <a:solidFill>
              <a:srgbClr val="0000FF"/>
            </a:solidFill>
            <a:prstDash val="solid"/>
            <a:round/>
            <a:headEnd type="none" w="sm" len="sm"/>
            <a:tailEnd type="triangle" w="med" len="med"/>
          </a:ln>
        </p:spPr>
      </p:cxnSp>
      <p:pic>
        <p:nvPicPr>
          <p:cNvPr id="623" name="Google Shape;623;p5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202745" y="5925625"/>
            <a:ext cx="876807" cy="766200"/>
          </a:xfrm>
          <a:prstGeom prst="rect">
            <a:avLst/>
          </a:prstGeom>
          <a:noFill/>
          <a:ln>
            <a:noFill/>
          </a:ln>
        </p:spPr>
      </p:pic>
      <p:sp>
        <p:nvSpPr>
          <p:cNvPr id="624" name="Google Shape;624;p52"/>
          <p:cNvSpPr txBox="1"/>
          <p:nvPr/>
        </p:nvSpPr>
        <p:spPr>
          <a:xfrm>
            <a:off x="393925" y="274376"/>
            <a:ext cx="10211600" cy="697482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chemeClr val="dk2">
                <a:alpha val="49410"/>
              </a:schemeClr>
            </a:outerShdw>
          </a:effectLst>
        </p:spPr>
        <p:txBody>
          <a:bodyPr spcFirstLastPara="1" wrap="square" lIns="91400" tIns="91400" rIns="91400" bIns="91400" anchor="t" anchorCtr="0">
            <a:spAutoFit/>
          </a:bodyPr>
          <a:lstStyle/>
          <a:p>
            <a:pPr>
              <a:buClr>
                <a:srgbClr val="000000"/>
              </a:buClr>
              <a:buSzPts val="2500"/>
            </a:pPr>
            <a:r>
              <a:rPr lang="en" sz="3333" b="1">
                <a:solidFill>
                  <a:srgbClr val="3626A7"/>
                </a:solidFill>
                <a:latin typeface="Nunito"/>
                <a:ea typeface="Nunito"/>
                <a:cs typeface="Nunito"/>
                <a:sym typeface="Nunito"/>
              </a:rPr>
              <a:t>Creazione di mappe concettuali</a:t>
            </a:r>
            <a:endParaRPr sz="1467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25" name="Google Shape;625;p5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691733" y="1364733"/>
            <a:ext cx="2993200" cy="5160800"/>
          </a:xfrm>
          <a:prstGeom prst="roundRect">
            <a:avLst>
              <a:gd name="adj" fmla="val 4976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626" name="Google Shape;626;p52"/>
          <p:cNvSpPr txBox="1"/>
          <p:nvPr/>
        </p:nvSpPr>
        <p:spPr>
          <a:xfrm>
            <a:off x="432933" y="1290934"/>
            <a:ext cx="2276400" cy="574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n" sz="2133" b="1">
                <a:solidFill>
                  <a:srgbClr val="3626A7"/>
                </a:solidFill>
                <a:latin typeface="Nunito"/>
                <a:ea typeface="Nunito"/>
                <a:cs typeface="Nunito"/>
                <a:sym typeface="Nunito"/>
              </a:rPr>
              <a:t>da mobile</a:t>
            </a:r>
            <a:endParaRPr sz="2133" b="1">
              <a:solidFill>
                <a:srgbClr val="3626A7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1" name="Google Shape;631;p53" descr="Moodle Desktop su App Stor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509767" y="2371834"/>
            <a:ext cx="2114335" cy="211433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410"/>
              </a:srgbClr>
            </a:outerShdw>
          </a:effectLst>
        </p:spPr>
      </p:pic>
      <p:grpSp>
        <p:nvGrpSpPr>
          <p:cNvPr id="632" name="Google Shape;632;p53"/>
          <p:cNvGrpSpPr/>
          <p:nvPr/>
        </p:nvGrpSpPr>
        <p:grpSpPr>
          <a:xfrm>
            <a:off x="5038833" y="2371800"/>
            <a:ext cx="2114400" cy="2114400"/>
            <a:chOff x="3644900" y="2032975"/>
            <a:chExt cx="1585800" cy="1585800"/>
          </a:xfrm>
        </p:grpSpPr>
        <p:sp>
          <p:nvSpPr>
            <p:cNvPr id="633" name="Google Shape;633;p53"/>
            <p:cNvSpPr/>
            <p:nvPr/>
          </p:nvSpPr>
          <p:spPr>
            <a:xfrm>
              <a:off x="3644900" y="2032975"/>
              <a:ext cx="1585800" cy="1585800"/>
            </a:xfrm>
            <a:prstGeom prst="roundRect">
              <a:avLst>
                <a:gd name="adj" fmla="val 8981"/>
              </a:avLst>
            </a:pr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4941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86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634" name="Google Shape;634;p53" descr="Microsoft Teams - Wikipedia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3896226" y="2322525"/>
              <a:ext cx="1083150" cy="1006699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49410"/>
                </a:srgbClr>
              </a:outerShdw>
            </a:effectLst>
          </p:spPr>
        </p:pic>
      </p:grpSp>
      <p:grpSp>
        <p:nvGrpSpPr>
          <p:cNvPr id="635" name="Google Shape;635;p53"/>
          <p:cNvGrpSpPr/>
          <p:nvPr/>
        </p:nvGrpSpPr>
        <p:grpSpPr>
          <a:xfrm>
            <a:off x="1567884" y="2371800"/>
            <a:ext cx="2114400" cy="2114400"/>
            <a:chOff x="1288413" y="2032975"/>
            <a:chExt cx="1585800" cy="1585800"/>
          </a:xfrm>
        </p:grpSpPr>
        <p:sp>
          <p:nvSpPr>
            <p:cNvPr id="636" name="Google Shape;636;p53"/>
            <p:cNvSpPr/>
            <p:nvPr/>
          </p:nvSpPr>
          <p:spPr>
            <a:xfrm>
              <a:off x="1288413" y="2032975"/>
              <a:ext cx="1585800" cy="1585800"/>
            </a:xfrm>
            <a:prstGeom prst="roundRect">
              <a:avLst>
                <a:gd name="adj" fmla="val 8981"/>
              </a:avLst>
            </a:pr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4941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86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637" name="Google Shape;637;p53" descr="Google Classroom - App su Google Play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592725" y="2337275"/>
              <a:ext cx="977199" cy="977199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49410"/>
                </a:srgbClr>
              </a:outerShdw>
            </a:effectLst>
          </p:spPr>
        </p:pic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1030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33" name="Freeform: Shape 1032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35" name="Rectangle 1034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7" name="Rectangle 1036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9" name="Freeform: Shape 1038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041" name="Isosceles Triangle 1040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Immagine che contiene testo&#10;&#10;Descrizione generata automaticamente">
            <a:extLst>
              <a:ext uri="{FF2B5EF4-FFF2-40B4-BE49-F238E27FC236}">
                <a16:creationId xmlns:a16="http://schemas.microsoft.com/office/drawing/2014/main" id="{FAF5A276-37A0-3B61-4DF8-0C24EA8EBC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54" t="24827" r="8766" b="28963"/>
          <a:stretch/>
        </p:blipFill>
        <p:spPr bwMode="auto">
          <a:xfrm>
            <a:off x="109787" y="202969"/>
            <a:ext cx="3671668" cy="1364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43" name="Isosceles Triangle 1042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3C0FA780-2FA6-A9CB-9088-5884F4DB7C63}"/>
              </a:ext>
            </a:extLst>
          </p:cNvPr>
          <p:cNvSpPr txBox="1"/>
          <p:nvPr/>
        </p:nvSpPr>
        <p:spPr>
          <a:xfrm>
            <a:off x="916405" y="2136175"/>
            <a:ext cx="10030270" cy="3323987"/>
          </a:xfrm>
          <a:prstGeom prst="rect">
            <a:avLst/>
          </a:prstGeom>
          <a:noFill/>
          <a:effectLst/>
        </p:spPr>
        <p:txBody>
          <a:bodyPr wrap="square" rtlCol="0">
            <a:spAutoFit/>
            <a:scene3d>
              <a:camera prst="orthographicFront">
                <a:rot lat="300000" lon="900000" rev="0"/>
              </a:camera>
              <a:lightRig rig="threePt" dir="t"/>
            </a:scene3d>
            <a:sp3d extrusionH="57150">
              <a:bevelT h="38100" prst="artDeco"/>
              <a:bevelB w="6350" h="25400"/>
            </a:sp3d>
          </a:bodyPr>
          <a:lstStyle/>
          <a:p>
            <a:pPr algn="ctr"/>
            <a:r>
              <a:rPr lang="it-IT" sz="13800" b="1" i="1" dirty="0">
                <a:ln w="25400">
                  <a:solidFill>
                    <a:schemeClr val="tx1"/>
                  </a:solidFill>
                </a:ln>
                <a:gradFill flip="none" rotWithShape="1">
                  <a:gsLst>
                    <a:gs pos="22000">
                      <a:schemeClr val="bg1">
                        <a:lumMod val="75000"/>
                      </a:schemeClr>
                    </a:gs>
                    <a:gs pos="100000">
                      <a:srgbClr val="3E69C0"/>
                    </a:gs>
                    <a:gs pos="0">
                      <a:srgbClr val="3E69C0"/>
                    </a:gs>
                    <a:gs pos="75000">
                      <a:srgbClr val="DFCF9E"/>
                    </a:gs>
                    <a:gs pos="49000">
                      <a:srgbClr val="FFDE7C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50800" stA="20000" endPos="32000" dir="5400000" sy="-100000" algn="bl" rotWithShape="0"/>
                </a:effectLst>
                <a:latin typeface="Avenir Next LT Pro" panose="020B0504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VRAILEXIA</a:t>
            </a:r>
          </a:p>
          <a:p>
            <a:pPr algn="ctr">
              <a:lnSpc>
                <a:spcPct val="90000"/>
              </a:lnSpc>
            </a:pPr>
            <a:r>
              <a:rPr lang="it-IT" sz="8000" b="1" i="1" dirty="0">
                <a:ln w="25400">
                  <a:solidFill>
                    <a:schemeClr val="tx1"/>
                  </a:solidFill>
                </a:ln>
                <a:gradFill flip="none" rotWithShape="1">
                  <a:gsLst>
                    <a:gs pos="22000">
                      <a:schemeClr val="bg1">
                        <a:lumMod val="75000"/>
                      </a:schemeClr>
                    </a:gs>
                    <a:gs pos="100000">
                      <a:srgbClr val="3E69C0"/>
                    </a:gs>
                    <a:gs pos="0">
                      <a:srgbClr val="3E69C0"/>
                    </a:gs>
                    <a:gs pos="75000">
                      <a:srgbClr val="DFCF9E"/>
                    </a:gs>
                    <a:gs pos="49000">
                      <a:srgbClr val="FFDE7C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50800" stA="20000" endPos="32000" dir="5400000" sy="-100000" algn="bl" rotWithShape="0"/>
                </a:effectLst>
                <a:latin typeface="Avenir Next LT Pro" panose="020B0504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PROJECT</a:t>
            </a:r>
          </a:p>
        </p:txBody>
      </p:sp>
    </p:spTree>
    <p:extLst>
      <p:ext uri="{BB962C8B-B14F-4D97-AF65-F5344CB8AC3E}">
        <p14:creationId xmlns:p14="http://schemas.microsoft.com/office/powerpoint/2010/main" val="10509469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3" name="Google Shape;643;p5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202745" y="5925625"/>
            <a:ext cx="876807" cy="766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4" name="Google Shape;644;p5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949551" y="516251"/>
            <a:ext cx="766200" cy="766200"/>
          </a:xfrm>
          <a:prstGeom prst="rect">
            <a:avLst/>
          </a:prstGeom>
          <a:noFill/>
          <a:ln>
            <a:noFill/>
          </a:ln>
        </p:spPr>
      </p:pic>
      <p:sp>
        <p:nvSpPr>
          <p:cNvPr id="645" name="Google Shape;645;p54"/>
          <p:cNvSpPr txBox="1"/>
          <p:nvPr/>
        </p:nvSpPr>
        <p:spPr>
          <a:xfrm>
            <a:off x="3715751" y="537701"/>
            <a:ext cx="6458000" cy="7231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spAutoFit/>
          </a:bodyPr>
          <a:lstStyle/>
          <a:p>
            <a:pPr>
              <a:buClr>
                <a:srgbClr val="000000"/>
              </a:buClr>
              <a:buSzPts val="2625"/>
            </a:pPr>
            <a:r>
              <a:rPr lang="en" sz="3500" b="1">
                <a:solidFill>
                  <a:srgbClr val="3626A7"/>
                </a:solidFill>
                <a:latin typeface="Nunito"/>
                <a:ea typeface="Nunito"/>
                <a:cs typeface="Nunito"/>
                <a:sym typeface="Nunito"/>
              </a:rPr>
              <a:t>Reasy Chrome Extension</a:t>
            </a:r>
            <a:endParaRPr sz="3500" b="1">
              <a:solidFill>
                <a:srgbClr val="3626A7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646" name="Google Shape;646;p5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501201" y="1145785"/>
            <a:ext cx="9189601" cy="5169151"/>
          </a:xfrm>
          <a:prstGeom prst="rect">
            <a:avLst/>
          </a:prstGeom>
          <a:noFill/>
          <a:ln>
            <a:noFill/>
          </a:ln>
        </p:spPr>
      </p:pic>
      <p:pic>
        <p:nvPicPr>
          <p:cNvPr id="647" name="Google Shape;647;p5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81700" y="2265201"/>
            <a:ext cx="3366667" cy="2948567"/>
          </a:xfrm>
          <a:prstGeom prst="rect">
            <a:avLst/>
          </a:prstGeom>
          <a:noFill/>
          <a:ln>
            <a:noFill/>
          </a:ln>
        </p:spPr>
      </p:pic>
      <p:pic>
        <p:nvPicPr>
          <p:cNvPr id="648" name="Google Shape;648;p54"/>
          <p:cNvPicPr preferRelativeResize="0"/>
          <p:nvPr/>
        </p:nvPicPr>
        <p:blipFill rotWithShape="1">
          <a:blip r:embed="rId7">
            <a:alphaModFix/>
          </a:blip>
          <a:srcRect l="16572" t="9016" r="10869"/>
          <a:stretch/>
        </p:blipFill>
        <p:spPr>
          <a:xfrm rot="10800000" flipH="1">
            <a:off x="2979434" y="5559233"/>
            <a:ext cx="6142132" cy="258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3" name="Google Shape;653;p5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39867" y="391134"/>
            <a:ext cx="5577428" cy="607573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654" name="Google Shape;654;p55"/>
          <p:cNvSpPr/>
          <p:nvPr/>
        </p:nvSpPr>
        <p:spPr>
          <a:xfrm>
            <a:off x="5627100" y="592933"/>
            <a:ext cx="331600" cy="320800"/>
          </a:xfrm>
          <a:prstGeom prst="ellipse">
            <a:avLst/>
          </a:prstGeom>
          <a:noFill/>
          <a:ln w="38100" cap="flat" cmpd="sng">
            <a:solidFill>
              <a:srgbClr val="003D7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</a:pPr>
            <a:endParaRPr sz="1867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655" name="Google Shape;655;p55"/>
          <p:cNvCxnSpPr/>
          <p:nvPr/>
        </p:nvCxnSpPr>
        <p:spPr>
          <a:xfrm rot="176184">
            <a:off x="5973339" y="800328"/>
            <a:ext cx="2397148" cy="617651"/>
          </a:xfrm>
          <a:prstGeom prst="curvedConnector3">
            <a:avLst>
              <a:gd name="adj1" fmla="val 90179"/>
            </a:avLst>
          </a:prstGeom>
          <a:noFill/>
          <a:ln w="28575" cap="flat" cmpd="sng">
            <a:solidFill>
              <a:srgbClr val="003D7F"/>
            </a:solidFill>
            <a:prstDash val="solid"/>
            <a:round/>
            <a:headEnd type="none" w="sm" len="sm"/>
            <a:tailEnd type="triangle" w="med" len="med"/>
          </a:ln>
        </p:spPr>
      </p:cxnSp>
      <p:pic>
        <p:nvPicPr>
          <p:cNvPr id="656" name="Google Shape;656;p5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40534" y="1478967"/>
            <a:ext cx="4641401" cy="5154133"/>
          </a:xfrm>
          <a:prstGeom prst="rect">
            <a:avLst/>
          </a:prstGeom>
          <a:noFill/>
          <a:ln>
            <a:noFill/>
          </a:ln>
          <a:effectLst>
            <a:outerShdw blurRad="57150" dist="47625" dir="8700000" algn="bl" rotWithShape="0">
              <a:srgbClr val="000000">
                <a:alpha val="49800"/>
              </a:srgbClr>
            </a:outerShdw>
          </a:effectLst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1" name="Google Shape;661;p56"/>
          <p:cNvPicPr preferRelativeResize="0"/>
          <p:nvPr/>
        </p:nvPicPr>
        <p:blipFill rotWithShape="1">
          <a:blip r:embed="rId3">
            <a:alphaModFix/>
          </a:blip>
          <a:srcRect l="35599" t="31223" r="14785" b="57891"/>
          <a:stretch/>
        </p:blipFill>
        <p:spPr>
          <a:xfrm>
            <a:off x="2080815" y="216401"/>
            <a:ext cx="8030365" cy="1147167"/>
          </a:xfrm>
          <a:prstGeom prst="rect">
            <a:avLst/>
          </a:prstGeom>
          <a:noFill/>
          <a:ln>
            <a:noFill/>
          </a:ln>
        </p:spPr>
      </p:pic>
      <p:pic>
        <p:nvPicPr>
          <p:cNvPr id="662" name="Google Shape;662;p56"/>
          <p:cNvPicPr preferRelativeResize="0"/>
          <p:nvPr/>
        </p:nvPicPr>
        <p:blipFill rotWithShape="1">
          <a:blip r:embed="rId4">
            <a:alphaModFix/>
          </a:blip>
          <a:srcRect l="17843" t="8327" r="32146" b="57624"/>
          <a:stretch/>
        </p:blipFill>
        <p:spPr>
          <a:xfrm>
            <a:off x="7627767" y="2281467"/>
            <a:ext cx="4418000" cy="3282400"/>
          </a:xfrm>
          <a:prstGeom prst="roundRect">
            <a:avLst>
              <a:gd name="adj" fmla="val 5000"/>
            </a:avLst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800"/>
              </a:srgbClr>
            </a:outerShdw>
          </a:effectLst>
        </p:spPr>
      </p:pic>
      <p:pic>
        <p:nvPicPr>
          <p:cNvPr id="663" name="Google Shape;663;p5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244500" y="5013768"/>
            <a:ext cx="2186533" cy="1399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64" name="Google Shape;664;p56"/>
          <p:cNvPicPr preferRelativeResize="0"/>
          <p:nvPr/>
        </p:nvPicPr>
        <p:blipFill rotWithShape="1">
          <a:blip r:embed="rId6">
            <a:alphaModFix/>
          </a:blip>
          <a:srcRect b="4287"/>
          <a:stretch/>
        </p:blipFill>
        <p:spPr>
          <a:xfrm>
            <a:off x="2142267" y="5079069"/>
            <a:ext cx="2317535" cy="1399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65" name="Google Shape;665;p5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60401" y="3525611"/>
            <a:ext cx="2317532" cy="12564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66" name="Google Shape;666;p56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60400" y="1672400"/>
            <a:ext cx="2317533" cy="136326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67" name="Google Shape;667;p56"/>
          <p:cNvCxnSpPr>
            <a:endCxn id="666" idx="3"/>
          </p:cNvCxnSpPr>
          <p:nvPr/>
        </p:nvCxnSpPr>
        <p:spPr>
          <a:xfrm rot="5400000">
            <a:off x="2229733" y="1451833"/>
            <a:ext cx="1250400" cy="554000"/>
          </a:xfrm>
          <a:prstGeom prst="curvedConnector2">
            <a:avLst/>
          </a:prstGeom>
          <a:noFill/>
          <a:ln w="19050" cap="flat" cmpd="sng">
            <a:solidFill>
              <a:srgbClr val="FF934D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668" name="Google Shape;668;p56"/>
          <p:cNvCxnSpPr>
            <a:endCxn id="665" idx="3"/>
          </p:cNvCxnSpPr>
          <p:nvPr/>
        </p:nvCxnSpPr>
        <p:spPr>
          <a:xfrm rot="5400000">
            <a:off x="1921932" y="1759456"/>
            <a:ext cx="3050400" cy="1738400"/>
          </a:xfrm>
          <a:prstGeom prst="curvedConnector2">
            <a:avLst/>
          </a:prstGeom>
          <a:noFill/>
          <a:ln w="19050" cap="flat" cmpd="sng">
            <a:solidFill>
              <a:srgbClr val="FF934D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669" name="Google Shape;669;p56"/>
          <p:cNvCxnSpPr>
            <a:endCxn id="664" idx="0"/>
          </p:cNvCxnSpPr>
          <p:nvPr/>
        </p:nvCxnSpPr>
        <p:spPr>
          <a:xfrm rot="5400000">
            <a:off x="2586033" y="1866468"/>
            <a:ext cx="3927600" cy="2497600"/>
          </a:xfrm>
          <a:prstGeom prst="curvedConnector3">
            <a:avLst>
              <a:gd name="adj1" fmla="val 72278"/>
            </a:avLst>
          </a:prstGeom>
          <a:noFill/>
          <a:ln w="19050" cap="flat" cmpd="sng">
            <a:solidFill>
              <a:srgbClr val="FF934D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670" name="Google Shape;670;p56"/>
          <p:cNvCxnSpPr>
            <a:endCxn id="663" idx="0"/>
          </p:cNvCxnSpPr>
          <p:nvPr/>
        </p:nvCxnSpPr>
        <p:spPr>
          <a:xfrm rot="5400000">
            <a:off x="4856167" y="2584967"/>
            <a:ext cx="3910400" cy="947200"/>
          </a:xfrm>
          <a:prstGeom prst="curvedConnector3">
            <a:avLst>
              <a:gd name="adj1" fmla="val 50000"/>
            </a:avLst>
          </a:prstGeom>
          <a:noFill/>
          <a:ln w="19050" cap="flat" cmpd="sng">
            <a:solidFill>
              <a:srgbClr val="FF934D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671" name="Google Shape;671;p56"/>
          <p:cNvCxnSpPr>
            <a:endCxn id="662" idx="0"/>
          </p:cNvCxnSpPr>
          <p:nvPr/>
        </p:nvCxnSpPr>
        <p:spPr>
          <a:xfrm rot="-5400000" flipH="1">
            <a:off x="8791367" y="1236067"/>
            <a:ext cx="1121200" cy="969600"/>
          </a:xfrm>
          <a:prstGeom prst="curvedConnector3">
            <a:avLst>
              <a:gd name="adj1" fmla="val 50000"/>
            </a:avLst>
          </a:prstGeom>
          <a:noFill/>
          <a:ln w="19050" cap="flat" cmpd="sng">
            <a:solidFill>
              <a:srgbClr val="FF934D"/>
            </a:solidFill>
            <a:prstDash val="solid"/>
            <a:round/>
            <a:headEnd type="none" w="sm" len="sm"/>
            <a:tailEnd type="triangle" w="med" len="med"/>
          </a:ln>
        </p:spPr>
      </p:cxn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6" name="Google Shape;676;p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65651" y="203200"/>
            <a:ext cx="5660685" cy="6451600"/>
          </a:xfrm>
          <a:prstGeom prst="rect">
            <a:avLst/>
          </a:prstGeom>
          <a:noFill/>
          <a:ln>
            <a:noFill/>
          </a:ln>
          <a:effectLst>
            <a:outerShdw blurRad="57150" dist="66675" dir="8280000" algn="bl" rotWithShape="0">
              <a:srgbClr val="000000">
                <a:alpha val="50000"/>
              </a:srgbClr>
            </a:outerShdw>
          </a:effectLst>
        </p:spPr>
      </p:pic>
      <p:sp>
        <p:nvSpPr>
          <p:cNvPr id="677" name="Google Shape;677;p57"/>
          <p:cNvSpPr/>
          <p:nvPr/>
        </p:nvSpPr>
        <p:spPr>
          <a:xfrm>
            <a:off x="3738233" y="5230400"/>
            <a:ext cx="4438400" cy="601200"/>
          </a:xfrm>
          <a:prstGeom prst="ellipse">
            <a:avLst/>
          </a:prstGeom>
          <a:noFill/>
          <a:ln w="28575" cap="flat" cmpd="sng">
            <a:solidFill>
              <a:srgbClr val="EBFD3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cxnSp>
        <p:nvCxnSpPr>
          <p:cNvPr id="678" name="Google Shape;678;p57"/>
          <p:cNvCxnSpPr/>
          <p:nvPr/>
        </p:nvCxnSpPr>
        <p:spPr>
          <a:xfrm rot="10800000" flipH="1">
            <a:off x="1060900" y="5523800"/>
            <a:ext cx="1804000" cy="14400"/>
          </a:xfrm>
          <a:prstGeom prst="straightConnector1">
            <a:avLst/>
          </a:prstGeom>
          <a:noFill/>
          <a:ln w="28575" cap="flat" cmpd="sng">
            <a:solidFill>
              <a:srgbClr val="3626A7"/>
            </a:solidFill>
            <a:prstDash val="solid"/>
            <a:round/>
            <a:headEnd type="none" w="med" len="med"/>
            <a:tailEnd type="triangle" w="med" len="med"/>
          </a:ln>
        </p:spPr>
      </p:cxn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3" name="Google Shape;683;p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30951" y="203201"/>
            <a:ext cx="5730084" cy="6451599"/>
          </a:xfrm>
          <a:prstGeom prst="rect">
            <a:avLst/>
          </a:prstGeom>
          <a:noFill/>
          <a:ln>
            <a:noFill/>
          </a:ln>
          <a:effectLst>
            <a:outerShdw blurRad="57150" dist="76200" dir="7920000" algn="bl" rotWithShape="0">
              <a:srgbClr val="000000">
                <a:alpha val="50000"/>
              </a:srgbClr>
            </a:outerShdw>
          </a:effectLst>
        </p:spPr>
      </p:pic>
      <p:cxnSp>
        <p:nvCxnSpPr>
          <p:cNvPr id="684" name="Google Shape;684;p58"/>
          <p:cNvCxnSpPr/>
          <p:nvPr/>
        </p:nvCxnSpPr>
        <p:spPr>
          <a:xfrm rot="10800000" flipH="1">
            <a:off x="1046600" y="6497333"/>
            <a:ext cx="1804000" cy="14400"/>
          </a:xfrm>
          <a:prstGeom prst="straightConnector1">
            <a:avLst/>
          </a:prstGeom>
          <a:noFill/>
          <a:ln w="28575" cap="flat" cmpd="sng">
            <a:solidFill>
              <a:srgbClr val="3626A7"/>
            </a:solidFill>
            <a:prstDash val="solid"/>
            <a:round/>
            <a:headEnd type="none" w="med" len="med"/>
            <a:tailEnd type="triangle" w="med" len="med"/>
          </a:ln>
        </p:spPr>
      </p:cxn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0" name="Google Shape;690;p5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202745" y="5925625"/>
            <a:ext cx="876807" cy="766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91" name="Google Shape;691;p59"/>
          <p:cNvPicPr preferRelativeResize="0"/>
          <p:nvPr/>
        </p:nvPicPr>
        <p:blipFill rotWithShape="1">
          <a:blip r:embed="rId4">
            <a:alphaModFix/>
          </a:blip>
          <a:srcRect r="5186"/>
          <a:stretch/>
        </p:blipFill>
        <p:spPr>
          <a:xfrm>
            <a:off x="701900" y="240351"/>
            <a:ext cx="10228805" cy="60683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" name="Google Shape;696;p60"/>
          <p:cNvSpPr txBox="1">
            <a:spLocks noGrp="1"/>
          </p:cNvSpPr>
          <p:nvPr>
            <p:ph type="title"/>
          </p:nvPr>
        </p:nvSpPr>
        <p:spPr>
          <a:xfrm>
            <a:off x="569008" y="1025547"/>
            <a:ext cx="11054000" cy="1174400"/>
          </a:xfrm>
          <a:prstGeom prst="rect">
            <a:avLst/>
          </a:prstGeom>
        </p:spPr>
        <p:txBody>
          <a:bodyPr spcFirstLastPara="1" vert="horz" wrap="square" lIns="91433" tIns="45700" rIns="91433" bIns="45700" rtlCol="0" anchor="t" anchorCtr="0">
            <a:noAutofit/>
          </a:bodyPr>
          <a:lstStyle/>
          <a:p>
            <a:pPr algn="ctr"/>
            <a:r>
              <a:rPr lang="en" sz="6667"/>
              <a:t>Grazie per l’attenzione</a:t>
            </a:r>
            <a:endParaRPr sz="6667"/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2" name="Google Shape;702;p61"/>
          <p:cNvSpPr txBox="1">
            <a:spLocks noGrp="1"/>
          </p:cNvSpPr>
          <p:nvPr>
            <p:ph type="subTitle" idx="1"/>
          </p:nvPr>
        </p:nvSpPr>
        <p:spPr>
          <a:xfrm>
            <a:off x="1055688" y="308861"/>
            <a:ext cx="10080800" cy="16556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00" tIns="45700" rIns="91400" bIns="45700" rtlCol="0" anchor="ctr" anchorCtr="0">
            <a:noAutofit/>
          </a:bodyPr>
          <a:lstStyle/>
          <a:p>
            <a:pPr marL="0" indent="0" algn="ctr">
              <a:spcBef>
                <a:spcPts val="1000"/>
              </a:spcBef>
              <a:buSzPts val="6400"/>
            </a:pPr>
            <a:r>
              <a:rPr lang="en" sz="6800"/>
              <a:t>Contatti</a:t>
            </a:r>
            <a:endParaRPr sz="6800"/>
          </a:p>
        </p:txBody>
      </p:sp>
      <p:pic>
        <p:nvPicPr>
          <p:cNvPr id="703" name="Google Shape;703;p6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786439" y="1964551"/>
            <a:ext cx="619125" cy="433387"/>
          </a:xfrm>
          <a:prstGeom prst="rect">
            <a:avLst/>
          </a:prstGeom>
          <a:noFill/>
          <a:ln>
            <a:noFill/>
          </a:ln>
        </p:spPr>
      </p:pic>
      <p:pic>
        <p:nvPicPr>
          <p:cNvPr id="704" name="Google Shape;704;p6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818963" y="4738626"/>
            <a:ext cx="554100" cy="554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5" name="Google Shape;705;p61"/>
          <p:cNvPicPr preferRelativeResize="0"/>
          <p:nvPr/>
        </p:nvPicPr>
        <p:blipFill rotWithShape="1">
          <a:blip r:embed="rId5">
            <a:alphaModFix/>
          </a:blip>
          <a:srcRect r="-10168" b="-10168"/>
          <a:stretch/>
        </p:blipFill>
        <p:spPr>
          <a:xfrm>
            <a:off x="5786426" y="3268261"/>
            <a:ext cx="619125" cy="60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06" name="Google Shape;706;p6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978225" y="6222225"/>
            <a:ext cx="433400" cy="433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7" name="Google Shape;707;p6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48251" y="6222225"/>
            <a:ext cx="239135" cy="433400"/>
          </a:xfrm>
          <a:prstGeom prst="rect">
            <a:avLst/>
          </a:prstGeom>
          <a:noFill/>
          <a:ln>
            <a:noFill/>
          </a:ln>
        </p:spPr>
      </p:pic>
      <p:sp>
        <p:nvSpPr>
          <p:cNvPr id="708" name="Google Shape;708;p61"/>
          <p:cNvSpPr txBox="1"/>
          <p:nvPr/>
        </p:nvSpPr>
        <p:spPr>
          <a:xfrm>
            <a:off x="4449625" y="2556051"/>
            <a:ext cx="3292800" cy="5539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spAutoFit/>
          </a:bodyPr>
          <a:lstStyle/>
          <a:p>
            <a:pPr algn="ctr"/>
            <a:r>
              <a:rPr lang="en" sz="24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contact@tech4all.ai</a:t>
            </a:r>
            <a:endParaRPr sz="24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09" name="Google Shape;709;p61"/>
          <p:cNvSpPr txBox="1"/>
          <p:nvPr/>
        </p:nvSpPr>
        <p:spPr>
          <a:xfrm>
            <a:off x="4505251" y="3932602"/>
            <a:ext cx="3181600" cy="5231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spAutoFit/>
          </a:bodyPr>
          <a:lstStyle/>
          <a:p>
            <a:pPr algn="ctr"/>
            <a:r>
              <a:rPr lang="en" sz="2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+39 366 112 6799</a:t>
            </a:r>
            <a:endParaRPr sz="22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10" name="Google Shape;710;p61"/>
          <p:cNvSpPr txBox="1"/>
          <p:nvPr/>
        </p:nvSpPr>
        <p:spPr>
          <a:xfrm>
            <a:off x="4758913" y="5395302"/>
            <a:ext cx="2674400" cy="5231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spAutoFit/>
          </a:bodyPr>
          <a:lstStyle/>
          <a:p>
            <a:pPr algn="ctr"/>
            <a:r>
              <a:rPr lang="en" sz="2200">
                <a:solidFill>
                  <a:schemeClr val="lt1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https://tech4all.ai/</a:t>
            </a:r>
            <a:endParaRPr sz="22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11" name="Google Shape;711;p61"/>
          <p:cNvSpPr txBox="1"/>
          <p:nvPr/>
        </p:nvSpPr>
        <p:spPr>
          <a:xfrm>
            <a:off x="2411613" y="6192614"/>
            <a:ext cx="2240800" cy="4923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spAutoFit/>
          </a:bodyPr>
          <a:lstStyle/>
          <a:p>
            <a:r>
              <a:rPr lang="en" sz="2000">
                <a:solidFill>
                  <a:schemeClr val="lt1"/>
                </a:solidFill>
                <a:uFill>
                  <a:noFill/>
                </a:uFill>
                <a:latin typeface="Arial"/>
                <a:ea typeface="Arial"/>
                <a:cs typeface="Arial"/>
                <a:sym typeface="Arial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@tech4all.ai</a:t>
            </a:r>
            <a:endParaRPr sz="20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2" name="Google Shape;712;p61"/>
          <p:cNvSpPr txBox="1"/>
          <p:nvPr/>
        </p:nvSpPr>
        <p:spPr>
          <a:xfrm>
            <a:off x="587379" y="6192626"/>
            <a:ext cx="1527200" cy="4923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spAutoFit/>
          </a:bodyPr>
          <a:lstStyle/>
          <a:p>
            <a:r>
              <a:rPr lang="en" sz="2000">
                <a:solidFill>
                  <a:schemeClr val="lt1"/>
                </a:solidFill>
                <a:uFill>
                  <a:noFill/>
                </a:uFill>
                <a:latin typeface="Arial"/>
                <a:ea typeface="Arial"/>
                <a:cs typeface="Arial"/>
                <a:sym typeface="Arial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Tech4All</a:t>
            </a:r>
            <a:endParaRPr sz="20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1030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33" name="Freeform: Shape 1032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35" name="Rectangle 1034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7" name="Rectangle 1036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9" name="Freeform: Shape 1038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041" name="Isosceles Triangle 1040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3" name="Isosceles Triangle 1042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8984C5EC-9FAE-A577-4AFD-2F08009DE0E1}"/>
              </a:ext>
            </a:extLst>
          </p:cNvPr>
          <p:cNvSpPr txBox="1"/>
          <p:nvPr/>
        </p:nvSpPr>
        <p:spPr>
          <a:xfrm>
            <a:off x="9530939" y="3937"/>
            <a:ext cx="2684792" cy="861774"/>
          </a:xfrm>
          <a:prstGeom prst="rect">
            <a:avLst/>
          </a:prstGeom>
          <a:noFill/>
          <a:effectLst/>
        </p:spPr>
        <p:txBody>
          <a:bodyPr wrap="square" rtlCol="0">
            <a:spAutoFit/>
            <a:scene3d>
              <a:camera prst="orthographicFront">
                <a:rot lat="300000" lon="900000" rev="0"/>
              </a:camera>
              <a:lightRig rig="threePt" dir="t"/>
            </a:scene3d>
            <a:sp3d extrusionH="57150">
              <a:bevelT h="38100" prst="artDeco"/>
              <a:bevelB w="6350" h="25400"/>
            </a:sp3d>
          </a:bodyPr>
          <a:lstStyle/>
          <a:p>
            <a:pPr algn="ctr"/>
            <a:r>
              <a:rPr lang="it-IT" sz="3200" b="1" i="1" dirty="0">
                <a:ln w="12700">
                  <a:solidFill>
                    <a:schemeClr val="tx1"/>
                  </a:solidFill>
                </a:ln>
                <a:gradFill flip="none" rotWithShape="1">
                  <a:gsLst>
                    <a:gs pos="17000">
                      <a:schemeClr val="bg1">
                        <a:lumMod val="75000"/>
                      </a:schemeClr>
                    </a:gs>
                    <a:gs pos="100000">
                      <a:srgbClr val="3E69C0"/>
                    </a:gs>
                    <a:gs pos="0">
                      <a:srgbClr val="3E69C0"/>
                    </a:gs>
                    <a:gs pos="75000">
                      <a:srgbClr val="DFCF9E"/>
                    </a:gs>
                    <a:gs pos="49000">
                      <a:srgbClr val="FFDE7C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effectLst>
                  <a:glow rad="254000">
                    <a:schemeClr val="bg1"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50800" stA="20000" endPos="32000" dir="5400000" sy="-100000" algn="bl" rotWithShape="0"/>
                </a:effectLst>
                <a:latin typeface="Avenir Next LT Pro" panose="020B0504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VRAILEXIA</a:t>
            </a:r>
          </a:p>
          <a:p>
            <a:pPr algn="ctr">
              <a:lnSpc>
                <a:spcPct val="90000"/>
              </a:lnSpc>
            </a:pPr>
            <a:r>
              <a:rPr lang="it-IT" sz="2000" b="1" i="1" dirty="0">
                <a:ln w="12700">
                  <a:solidFill>
                    <a:schemeClr val="tx1"/>
                  </a:solidFill>
                </a:ln>
                <a:gradFill flip="none" rotWithShape="1">
                  <a:gsLst>
                    <a:gs pos="17000">
                      <a:schemeClr val="bg1">
                        <a:lumMod val="75000"/>
                      </a:schemeClr>
                    </a:gs>
                    <a:gs pos="100000">
                      <a:srgbClr val="3E69C0"/>
                    </a:gs>
                    <a:gs pos="0">
                      <a:srgbClr val="3E69C0"/>
                    </a:gs>
                    <a:gs pos="75000">
                      <a:srgbClr val="DFCF9E"/>
                    </a:gs>
                    <a:gs pos="49000">
                      <a:srgbClr val="FFDE7C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effectLst>
                  <a:glow rad="254000">
                    <a:schemeClr val="bg1"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50800" stA="20000" endPos="32000" dir="5400000" sy="-100000" algn="bl" rotWithShape="0"/>
                </a:effectLst>
                <a:latin typeface="Avenir Next LT Pro" panose="020B0504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PROJECT</a:t>
            </a:r>
          </a:p>
        </p:txBody>
      </p:sp>
      <p:pic>
        <p:nvPicPr>
          <p:cNvPr id="15" name="Picture 2" descr="Immagine che contiene testo&#10;&#10;Descrizione generata automaticamente">
            <a:extLst>
              <a:ext uri="{FF2B5EF4-FFF2-40B4-BE49-F238E27FC236}">
                <a16:creationId xmlns:a16="http://schemas.microsoft.com/office/drawing/2014/main" id="{AC5E9816-67EB-A8D6-4DD4-01B3660ED18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54" t="24827" r="8766" b="28963"/>
          <a:stretch/>
        </p:blipFill>
        <p:spPr bwMode="auto">
          <a:xfrm>
            <a:off x="-4" y="11864"/>
            <a:ext cx="2266014" cy="842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Immagine 16">
            <a:extLst>
              <a:ext uri="{FF2B5EF4-FFF2-40B4-BE49-F238E27FC236}">
                <a16:creationId xmlns:a16="http://schemas.microsoft.com/office/drawing/2014/main" id="{B0F21944-2232-7CF1-1227-98195E6907B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00"/>
          <a:stretch/>
        </p:blipFill>
        <p:spPr>
          <a:xfrm>
            <a:off x="2162256" y="127239"/>
            <a:ext cx="7867488" cy="3600970"/>
          </a:xfrm>
          <a:prstGeom prst="rect">
            <a:avLst/>
          </a:prstGeom>
        </p:spPr>
      </p:pic>
      <p:cxnSp>
        <p:nvCxnSpPr>
          <p:cNvPr id="20" name="Connettore 1 3">
            <a:extLst>
              <a:ext uri="{FF2B5EF4-FFF2-40B4-BE49-F238E27FC236}">
                <a16:creationId xmlns:a16="http://schemas.microsoft.com/office/drawing/2014/main" id="{7D1A0145-FB84-E032-3CBE-1D4A86A53BAB}"/>
              </a:ext>
            </a:extLst>
          </p:cNvPr>
          <p:cNvCxnSpPr>
            <a:cxnSpLocks/>
          </p:cNvCxnSpPr>
          <p:nvPr/>
        </p:nvCxnSpPr>
        <p:spPr>
          <a:xfrm>
            <a:off x="2356338" y="2667693"/>
            <a:ext cx="1662996" cy="0"/>
          </a:xfrm>
          <a:prstGeom prst="line">
            <a:avLst/>
          </a:prstGeom>
          <a:ln w="1270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ttore 1 13">
            <a:extLst>
              <a:ext uri="{FF2B5EF4-FFF2-40B4-BE49-F238E27FC236}">
                <a16:creationId xmlns:a16="http://schemas.microsoft.com/office/drawing/2014/main" id="{15338662-6B26-5931-DCA5-2487B437544E}"/>
              </a:ext>
            </a:extLst>
          </p:cNvPr>
          <p:cNvCxnSpPr>
            <a:cxnSpLocks/>
          </p:cNvCxnSpPr>
          <p:nvPr/>
        </p:nvCxnSpPr>
        <p:spPr>
          <a:xfrm>
            <a:off x="5484190" y="2652078"/>
            <a:ext cx="4358931" cy="10392"/>
          </a:xfrm>
          <a:prstGeom prst="line">
            <a:avLst/>
          </a:prstGeom>
          <a:ln w="1270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ttore 2 21">
            <a:extLst>
              <a:ext uri="{FF2B5EF4-FFF2-40B4-BE49-F238E27FC236}">
                <a16:creationId xmlns:a16="http://schemas.microsoft.com/office/drawing/2014/main" id="{6C1A0992-C071-1A19-4F89-1D813F4A88C7}"/>
              </a:ext>
            </a:extLst>
          </p:cNvPr>
          <p:cNvCxnSpPr>
            <a:cxnSpLocks/>
            <a:endCxn id="26" idx="0"/>
          </p:cNvCxnSpPr>
          <p:nvPr/>
        </p:nvCxnSpPr>
        <p:spPr>
          <a:xfrm flipH="1">
            <a:off x="1589960" y="2661794"/>
            <a:ext cx="1680850" cy="1118411"/>
          </a:xfrm>
          <a:prstGeom prst="straightConnector1">
            <a:avLst/>
          </a:prstGeom>
          <a:ln w="1270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ttore 1 20">
            <a:extLst>
              <a:ext uri="{FF2B5EF4-FFF2-40B4-BE49-F238E27FC236}">
                <a16:creationId xmlns:a16="http://schemas.microsoft.com/office/drawing/2014/main" id="{E6BEAAC5-1516-0E35-840C-FF83ABA7A886}"/>
              </a:ext>
            </a:extLst>
          </p:cNvPr>
          <p:cNvCxnSpPr>
            <a:cxnSpLocks/>
          </p:cNvCxnSpPr>
          <p:nvPr/>
        </p:nvCxnSpPr>
        <p:spPr>
          <a:xfrm>
            <a:off x="4120617" y="2662470"/>
            <a:ext cx="1287451" cy="0"/>
          </a:xfrm>
          <a:prstGeom prst="line">
            <a:avLst/>
          </a:prstGeom>
          <a:ln w="127000">
            <a:solidFill>
              <a:srgbClr val="3E69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ttore 2 23">
            <a:extLst>
              <a:ext uri="{FF2B5EF4-FFF2-40B4-BE49-F238E27FC236}">
                <a16:creationId xmlns:a16="http://schemas.microsoft.com/office/drawing/2014/main" id="{B68ABE6A-9714-DA41-660B-A26064FD6D17}"/>
              </a:ext>
            </a:extLst>
          </p:cNvPr>
          <p:cNvCxnSpPr>
            <a:cxnSpLocks/>
            <a:endCxn id="27" idx="0"/>
          </p:cNvCxnSpPr>
          <p:nvPr/>
        </p:nvCxnSpPr>
        <p:spPr>
          <a:xfrm>
            <a:off x="7937670" y="2639531"/>
            <a:ext cx="2684673" cy="1358313"/>
          </a:xfrm>
          <a:prstGeom prst="straightConnector1">
            <a:avLst/>
          </a:prstGeom>
          <a:ln w="1270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ttore 2 24">
            <a:extLst>
              <a:ext uri="{FF2B5EF4-FFF2-40B4-BE49-F238E27FC236}">
                <a16:creationId xmlns:a16="http://schemas.microsoft.com/office/drawing/2014/main" id="{0B0F49FA-6983-363E-9110-A5763713660C}"/>
              </a:ext>
            </a:extLst>
          </p:cNvPr>
          <p:cNvCxnSpPr>
            <a:cxnSpLocks/>
            <a:endCxn id="28" idx="0"/>
          </p:cNvCxnSpPr>
          <p:nvPr/>
        </p:nvCxnSpPr>
        <p:spPr>
          <a:xfrm>
            <a:off x="4826653" y="2661794"/>
            <a:ext cx="543325" cy="1179966"/>
          </a:xfrm>
          <a:prstGeom prst="straightConnector1">
            <a:avLst/>
          </a:prstGeom>
          <a:ln w="127000">
            <a:solidFill>
              <a:srgbClr val="3E69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ttangolo 25">
            <a:extLst>
              <a:ext uri="{FF2B5EF4-FFF2-40B4-BE49-F238E27FC236}">
                <a16:creationId xmlns:a16="http://schemas.microsoft.com/office/drawing/2014/main" id="{B7035046-AAF1-F5B0-F818-FEA1381DFC5F}"/>
              </a:ext>
            </a:extLst>
          </p:cNvPr>
          <p:cNvSpPr/>
          <p:nvPr/>
        </p:nvSpPr>
        <p:spPr>
          <a:xfrm>
            <a:off x="419383" y="3780205"/>
            <a:ext cx="2341154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sz="4000" b="1" dirty="0">
                <a:ln w="12700">
                  <a:solidFill>
                    <a:schemeClr val="tx1"/>
                  </a:solidFill>
                </a:ln>
                <a:solidFill>
                  <a:srgbClr val="00B050"/>
                </a:solidFill>
                <a:latin typeface="Avenir Next LT Pro" panose="020B0504020202020204" pitchFamily="34" charset="0"/>
                <a:ea typeface="Lato"/>
                <a:cs typeface="Lato"/>
                <a:sym typeface="Lato"/>
              </a:rPr>
              <a:t>VIRTUAL</a:t>
            </a:r>
          </a:p>
          <a:p>
            <a:pPr algn="ctr"/>
            <a:r>
              <a:rPr lang="it-IT" sz="4000" b="1" dirty="0">
                <a:ln w="12700">
                  <a:solidFill>
                    <a:schemeClr val="tx1"/>
                  </a:solidFill>
                </a:ln>
                <a:solidFill>
                  <a:srgbClr val="00B050"/>
                </a:solidFill>
                <a:latin typeface="Avenir Next LT Pro" panose="020B0504020202020204" pitchFamily="34" charset="0"/>
                <a:ea typeface="Lato"/>
                <a:cs typeface="Lato"/>
                <a:sym typeface="Lato"/>
              </a:rPr>
              <a:t>REALITY</a:t>
            </a:r>
            <a:endParaRPr lang="it-IT" sz="4000" dirty="0">
              <a:ln w="12700">
                <a:solidFill>
                  <a:schemeClr val="tx1"/>
                </a:solidFill>
              </a:ln>
              <a:solidFill>
                <a:srgbClr val="00B050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27" name="Rettangolo 26">
            <a:extLst>
              <a:ext uri="{FF2B5EF4-FFF2-40B4-BE49-F238E27FC236}">
                <a16:creationId xmlns:a16="http://schemas.microsoft.com/office/drawing/2014/main" id="{F5BF642E-B12F-5A5D-747A-BEE53F6A17AE}"/>
              </a:ext>
            </a:extLst>
          </p:cNvPr>
          <p:cNvSpPr/>
          <p:nvPr/>
        </p:nvSpPr>
        <p:spPr>
          <a:xfrm>
            <a:off x="9278513" y="3997844"/>
            <a:ext cx="268766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sz="4000" b="1" dirty="0">
                <a:ln w="12700">
                  <a:solidFill>
                    <a:schemeClr val="tx1"/>
                  </a:solidFill>
                </a:ln>
                <a:solidFill>
                  <a:srgbClr val="FFFF00"/>
                </a:solidFill>
                <a:latin typeface="Avenir Next LT Pro" panose="020B0504020202020204" pitchFamily="34" charset="0"/>
                <a:ea typeface="Lato"/>
                <a:cs typeface="Lato"/>
                <a:sym typeface="Lato"/>
              </a:rPr>
              <a:t>DYSLEXIA</a:t>
            </a:r>
            <a:endParaRPr lang="it-IT" sz="4000" dirty="0">
              <a:ln w="12700">
                <a:solidFill>
                  <a:schemeClr val="tx1"/>
                </a:solidFill>
              </a:ln>
              <a:solidFill>
                <a:srgbClr val="FFFF00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28" name="Rettangolo 27">
            <a:extLst>
              <a:ext uri="{FF2B5EF4-FFF2-40B4-BE49-F238E27FC236}">
                <a16:creationId xmlns:a16="http://schemas.microsoft.com/office/drawing/2014/main" id="{233C98A9-E915-39D5-D680-FCDDD1DDCF32}"/>
              </a:ext>
            </a:extLst>
          </p:cNvPr>
          <p:cNvSpPr/>
          <p:nvPr/>
        </p:nvSpPr>
        <p:spPr>
          <a:xfrm>
            <a:off x="3536784" y="3841760"/>
            <a:ext cx="3666388" cy="126188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sz="3800" b="1" dirty="0">
                <a:ln w="12700">
                  <a:solidFill>
                    <a:schemeClr val="tx1"/>
                  </a:solidFill>
                </a:ln>
                <a:solidFill>
                  <a:srgbClr val="3E69C0"/>
                </a:solidFill>
                <a:latin typeface="Avenir Next LT Pro" panose="020B0504020202020204" pitchFamily="34" charset="0"/>
                <a:ea typeface="Lato"/>
                <a:cs typeface="Lato"/>
                <a:sym typeface="Lato"/>
              </a:rPr>
              <a:t>ARTIFICIAL</a:t>
            </a:r>
          </a:p>
          <a:p>
            <a:pPr algn="ctr"/>
            <a:r>
              <a:rPr lang="it-IT" sz="3800" b="1" dirty="0">
                <a:ln w="12700">
                  <a:solidFill>
                    <a:schemeClr val="tx1"/>
                  </a:solidFill>
                </a:ln>
                <a:solidFill>
                  <a:srgbClr val="3E69C0"/>
                </a:solidFill>
                <a:latin typeface="Avenir Next LT Pro" panose="020B0504020202020204" pitchFamily="34" charset="0"/>
                <a:ea typeface="Lato"/>
                <a:cs typeface="Lato"/>
                <a:sym typeface="Lato"/>
              </a:rPr>
              <a:t>INTELLIGENCE</a:t>
            </a:r>
            <a:endParaRPr lang="it-IT" sz="3800" dirty="0">
              <a:ln w="12700">
                <a:solidFill>
                  <a:schemeClr val="tx1"/>
                </a:solidFill>
              </a:ln>
              <a:solidFill>
                <a:srgbClr val="3E69C0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29" name="Rettangolo 28">
            <a:extLst>
              <a:ext uri="{FF2B5EF4-FFF2-40B4-BE49-F238E27FC236}">
                <a16:creationId xmlns:a16="http://schemas.microsoft.com/office/drawing/2014/main" id="{7CA57A6E-B654-9A5B-7A4C-3E56EC0423F9}"/>
              </a:ext>
            </a:extLst>
          </p:cNvPr>
          <p:cNvSpPr/>
          <p:nvPr/>
        </p:nvSpPr>
        <p:spPr>
          <a:xfrm>
            <a:off x="2923061" y="4029067"/>
            <a:ext cx="55977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sz="4400" b="1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Avenir Next LT Pro" panose="020B0504020202020204" pitchFamily="34" charset="0"/>
                <a:ea typeface="Lato"/>
                <a:cs typeface="Lato"/>
                <a:sym typeface="Lato"/>
              </a:rPr>
              <a:t>+</a:t>
            </a:r>
            <a:endParaRPr lang="it-IT" sz="4400" dirty="0">
              <a:ln>
                <a:solidFill>
                  <a:schemeClr val="tx1"/>
                </a:solidFill>
              </a:ln>
              <a:solidFill>
                <a:schemeClr val="tx1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30" name="Rettangolo 29">
            <a:extLst>
              <a:ext uri="{FF2B5EF4-FFF2-40B4-BE49-F238E27FC236}">
                <a16:creationId xmlns:a16="http://schemas.microsoft.com/office/drawing/2014/main" id="{0D9A9374-0A40-599F-2FF5-2C06DAC9938C}"/>
              </a:ext>
            </a:extLst>
          </p:cNvPr>
          <p:cNvSpPr/>
          <p:nvPr/>
        </p:nvSpPr>
        <p:spPr>
          <a:xfrm>
            <a:off x="7478742" y="4063913"/>
            <a:ext cx="147835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sz="2000" b="1" dirty="0" err="1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Avenir Next LT Pro" panose="020B0504020202020204" pitchFamily="34" charset="0"/>
                <a:ea typeface="Lato"/>
                <a:cs typeface="Lato"/>
                <a:sym typeface="Lato"/>
              </a:rPr>
              <a:t>applied</a:t>
            </a:r>
            <a:endParaRPr lang="it-IT" sz="2000" b="1" dirty="0">
              <a:ln>
                <a:solidFill>
                  <a:schemeClr val="tx1"/>
                </a:solidFill>
              </a:ln>
              <a:latin typeface="Avenir Next LT Pro" panose="020B0504020202020204" pitchFamily="34" charset="0"/>
              <a:ea typeface="Lato"/>
              <a:cs typeface="Lato"/>
              <a:sym typeface="Lato"/>
            </a:endParaRPr>
          </a:p>
          <a:p>
            <a:pPr algn="ctr"/>
            <a:r>
              <a:rPr lang="it-IT" sz="2000" b="1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Avenir Next LT Pro" panose="020B0504020202020204" pitchFamily="34" charset="0"/>
                <a:ea typeface="Lato"/>
                <a:cs typeface="Lato"/>
                <a:sym typeface="Lato"/>
              </a:rPr>
              <a:t>to support</a:t>
            </a:r>
            <a:endParaRPr lang="it-IT" sz="2000" dirty="0">
              <a:ln>
                <a:solidFill>
                  <a:schemeClr val="tx1"/>
                </a:solidFill>
              </a:ln>
              <a:solidFill>
                <a:schemeClr val="tx1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51" name="CasellaDiTesto 50">
            <a:extLst>
              <a:ext uri="{FF2B5EF4-FFF2-40B4-BE49-F238E27FC236}">
                <a16:creationId xmlns:a16="http://schemas.microsoft.com/office/drawing/2014/main" id="{FF3F7D52-AFAD-EA06-7F2F-27FD8D6F0B7B}"/>
              </a:ext>
            </a:extLst>
          </p:cNvPr>
          <p:cNvSpPr txBox="1"/>
          <p:nvPr/>
        </p:nvSpPr>
        <p:spPr>
          <a:xfrm>
            <a:off x="2544830" y="5160450"/>
            <a:ext cx="6676956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it-IT" sz="6000" b="1" i="1" dirty="0">
                <a:ln w="12700">
                  <a:solidFill>
                    <a:schemeClr val="tx1"/>
                  </a:solidFill>
                </a:ln>
                <a:solidFill>
                  <a:srgbClr val="FF0000"/>
                </a:solidFill>
                <a:latin typeface="Avenir Next LT Pro" panose="020B0504020202020204" pitchFamily="34" charset="0"/>
                <a:ea typeface="Lato"/>
                <a:cs typeface="Lato"/>
                <a:sym typeface="Lato"/>
              </a:rPr>
              <a:t>3-years project</a:t>
            </a:r>
          </a:p>
          <a:p>
            <a:pPr algn="ctr">
              <a:lnSpc>
                <a:spcPct val="90000"/>
              </a:lnSpc>
            </a:pPr>
            <a:r>
              <a:rPr lang="it-IT" sz="6000" b="1" i="1" dirty="0">
                <a:ln w="12700">
                  <a:solidFill>
                    <a:schemeClr val="tx1"/>
                  </a:solidFill>
                </a:ln>
                <a:solidFill>
                  <a:srgbClr val="FF0000"/>
                </a:solidFill>
                <a:latin typeface="Avenir Next LT Pro" panose="020B0504020202020204" pitchFamily="34" charset="0"/>
                <a:ea typeface="Lato"/>
                <a:cs typeface="Lato"/>
                <a:sym typeface="Lato"/>
              </a:rPr>
              <a:t>(1 </a:t>
            </a:r>
            <a:r>
              <a:rPr lang="it-IT" sz="6000" b="1" i="1" dirty="0" err="1">
                <a:ln w="12700">
                  <a:solidFill>
                    <a:schemeClr val="tx1"/>
                  </a:solidFill>
                </a:ln>
                <a:solidFill>
                  <a:srgbClr val="FF0000"/>
                </a:solidFill>
                <a:latin typeface="Avenir Next LT Pro" panose="020B0504020202020204" pitchFamily="34" charset="0"/>
                <a:ea typeface="Lato"/>
                <a:cs typeface="Lato"/>
                <a:sym typeface="Lato"/>
              </a:rPr>
              <a:t>year</a:t>
            </a:r>
            <a:r>
              <a:rPr lang="it-IT" sz="6000" b="1" i="1" dirty="0">
                <a:ln w="12700">
                  <a:solidFill>
                    <a:schemeClr val="tx1"/>
                  </a:solidFill>
                </a:ln>
                <a:solidFill>
                  <a:srgbClr val="FF0000"/>
                </a:solidFill>
                <a:latin typeface="Avenir Next LT Pro" panose="020B0504020202020204" pitchFamily="34" charset="0"/>
                <a:ea typeface="Lato"/>
                <a:cs typeface="Lato"/>
                <a:sym typeface="Lato"/>
              </a:rPr>
              <a:t> </a:t>
            </a:r>
            <a:r>
              <a:rPr lang="it-IT" sz="6000" b="1" i="1" dirty="0" err="1">
                <a:ln w="12700">
                  <a:solidFill>
                    <a:schemeClr val="tx1"/>
                  </a:solidFill>
                </a:ln>
                <a:solidFill>
                  <a:srgbClr val="FF0000"/>
                </a:solidFill>
                <a:latin typeface="Avenir Next LT Pro" panose="020B0504020202020204" pitchFamily="34" charset="0"/>
                <a:ea typeface="Lato"/>
                <a:cs typeface="Lato"/>
                <a:sym typeface="Lato"/>
              </a:rPr>
              <a:t>left</a:t>
            </a:r>
            <a:r>
              <a:rPr lang="it-IT" sz="6000" b="1" i="1" dirty="0">
                <a:ln w="12700">
                  <a:solidFill>
                    <a:schemeClr val="tx1"/>
                  </a:solidFill>
                </a:ln>
                <a:solidFill>
                  <a:srgbClr val="FF0000"/>
                </a:solidFill>
                <a:latin typeface="Avenir Next LT Pro" panose="020B0504020202020204" pitchFamily="34" charset="0"/>
                <a:ea typeface="Lato"/>
                <a:cs typeface="Lato"/>
                <a:sym typeface="Lato"/>
              </a:rPr>
              <a:t>)</a:t>
            </a:r>
            <a:endParaRPr lang="it-IT" sz="6000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40905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1030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33" name="Freeform: Shape 1032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35" name="Rectangle 1034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7" name="Rectangle 1036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9" name="Freeform: Shape 1038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041" name="Isosceles Triangle 1040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Immagine che contiene testo&#10;&#10;Descrizione generata automaticamente">
            <a:extLst>
              <a:ext uri="{FF2B5EF4-FFF2-40B4-BE49-F238E27FC236}">
                <a16:creationId xmlns:a16="http://schemas.microsoft.com/office/drawing/2014/main" id="{FAF5A276-37A0-3B61-4DF8-0C24EA8EBC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54" t="24827" r="8766" b="28963"/>
          <a:stretch/>
        </p:blipFill>
        <p:spPr bwMode="auto">
          <a:xfrm>
            <a:off x="-4" y="11864"/>
            <a:ext cx="2266014" cy="842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43" name="Isosceles Triangle 1042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8984C5EC-9FAE-A577-4AFD-2F08009DE0E1}"/>
              </a:ext>
            </a:extLst>
          </p:cNvPr>
          <p:cNvSpPr txBox="1"/>
          <p:nvPr/>
        </p:nvSpPr>
        <p:spPr>
          <a:xfrm>
            <a:off x="9530939" y="3937"/>
            <a:ext cx="2684792" cy="861774"/>
          </a:xfrm>
          <a:prstGeom prst="rect">
            <a:avLst/>
          </a:prstGeom>
          <a:noFill/>
          <a:effectLst/>
        </p:spPr>
        <p:txBody>
          <a:bodyPr wrap="square" rtlCol="0">
            <a:spAutoFit/>
            <a:scene3d>
              <a:camera prst="orthographicFront">
                <a:rot lat="300000" lon="900000" rev="0"/>
              </a:camera>
              <a:lightRig rig="threePt" dir="t"/>
            </a:scene3d>
            <a:sp3d extrusionH="57150">
              <a:bevelT h="38100" prst="artDeco"/>
              <a:bevelB w="6350" h="25400"/>
            </a:sp3d>
          </a:bodyPr>
          <a:lstStyle/>
          <a:p>
            <a:pPr algn="ctr"/>
            <a:r>
              <a:rPr lang="it-IT" sz="3200" b="1" i="1" dirty="0">
                <a:ln w="12700">
                  <a:solidFill>
                    <a:schemeClr val="tx1"/>
                  </a:solidFill>
                </a:ln>
                <a:gradFill flip="none" rotWithShape="1">
                  <a:gsLst>
                    <a:gs pos="17000">
                      <a:schemeClr val="bg1">
                        <a:lumMod val="75000"/>
                      </a:schemeClr>
                    </a:gs>
                    <a:gs pos="100000">
                      <a:srgbClr val="3E69C0"/>
                    </a:gs>
                    <a:gs pos="0">
                      <a:srgbClr val="3E69C0"/>
                    </a:gs>
                    <a:gs pos="75000">
                      <a:srgbClr val="DFCF9E"/>
                    </a:gs>
                    <a:gs pos="49000">
                      <a:srgbClr val="FFDE7C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effectLst>
                  <a:glow rad="254000">
                    <a:schemeClr val="bg1"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50800" stA="20000" endPos="32000" dir="5400000" sy="-100000" algn="bl" rotWithShape="0"/>
                </a:effectLst>
                <a:latin typeface="Avenir Next LT Pro" panose="020B0504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VRAILEXIA</a:t>
            </a:r>
          </a:p>
          <a:p>
            <a:pPr algn="ctr">
              <a:lnSpc>
                <a:spcPct val="90000"/>
              </a:lnSpc>
            </a:pPr>
            <a:r>
              <a:rPr lang="it-IT" sz="2000" b="1" i="1" dirty="0">
                <a:ln w="12700">
                  <a:solidFill>
                    <a:schemeClr val="tx1"/>
                  </a:solidFill>
                </a:ln>
                <a:gradFill flip="none" rotWithShape="1">
                  <a:gsLst>
                    <a:gs pos="17000">
                      <a:schemeClr val="bg1">
                        <a:lumMod val="75000"/>
                      </a:schemeClr>
                    </a:gs>
                    <a:gs pos="100000">
                      <a:srgbClr val="3E69C0"/>
                    </a:gs>
                    <a:gs pos="0">
                      <a:srgbClr val="3E69C0"/>
                    </a:gs>
                    <a:gs pos="75000">
                      <a:srgbClr val="DFCF9E"/>
                    </a:gs>
                    <a:gs pos="49000">
                      <a:srgbClr val="FFDE7C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effectLst>
                  <a:glow rad="254000">
                    <a:schemeClr val="bg1"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50800" stA="20000" endPos="32000" dir="5400000" sy="-100000" algn="bl" rotWithShape="0"/>
                </a:effectLst>
                <a:latin typeface="Avenir Next LT Pro" panose="020B0504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PROJECT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DBEA0BD2-0818-E89B-70CE-7FA7D7A96E1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00"/>
          <a:stretch/>
        </p:blipFill>
        <p:spPr>
          <a:xfrm>
            <a:off x="2162256" y="127239"/>
            <a:ext cx="7867488" cy="3600970"/>
          </a:xfrm>
          <a:prstGeom prst="rect">
            <a:avLst/>
          </a:prstGeom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13102120-DB91-C1CD-E93C-BED75130875E}"/>
              </a:ext>
            </a:extLst>
          </p:cNvPr>
          <p:cNvSpPr txBox="1"/>
          <p:nvPr/>
        </p:nvSpPr>
        <p:spPr>
          <a:xfrm>
            <a:off x="-23731" y="3479034"/>
            <a:ext cx="12191999" cy="27281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it-IT" sz="2900" i="1" dirty="0">
                <a:latin typeface="Avenir Next LT Pro" panose="020B0504020202020204" pitchFamily="34" charset="0"/>
              </a:rPr>
              <a:t>PROVIDE </a:t>
            </a:r>
            <a:r>
              <a:rPr lang="it-IT" sz="2900" b="1" i="1" dirty="0">
                <a:solidFill>
                  <a:srgbClr val="FF0000"/>
                </a:solidFill>
                <a:latin typeface="Avenir Next LT Pro" panose="020B0504020202020204" pitchFamily="34" charset="0"/>
              </a:rPr>
              <a:t>UNIVERSITY STUDENTS </a:t>
            </a:r>
            <a:r>
              <a:rPr lang="it-IT" sz="2900" i="1" dirty="0">
                <a:latin typeface="Avenir Next LT Pro" panose="020B0504020202020204" pitchFamily="34" charset="0"/>
              </a:rPr>
              <a:t>WITH </a:t>
            </a:r>
            <a:r>
              <a:rPr lang="it-IT" sz="2900" b="1" i="1" dirty="0">
                <a:solidFill>
                  <a:srgbClr val="FF0000"/>
                </a:solidFill>
                <a:latin typeface="Avenir Next LT Pro" panose="020B0504020202020204" pitchFamily="34" charset="0"/>
              </a:rPr>
              <a:t>DYSLEXIA</a:t>
            </a:r>
          </a:p>
          <a:p>
            <a:pPr algn="ctr">
              <a:lnSpc>
                <a:spcPct val="120000"/>
              </a:lnSpc>
            </a:pPr>
            <a:r>
              <a:rPr lang="it-IT" sz="2900" i="1" dirty="0">
                <a:latin typeface="Avenir Next LT Pro" panose="020B0504020202020204" pitchFamily="34" charset="0"/>
              </a:rPr>
              <a:t>WITH </a:t>
            </a:r>
            <a:r>
              <a:rPr lang="it-IT" sz="2900" b="1" i="1" u="dbl" dirty="0">
                <a:solidFill>
                  <a:srgbClr val="FF0000"/>
                </a:solidFill>
                <a:latin typeface="Avenir Next LT Pro" panose="020B0504020202020204" pitchFamily="34" charset="0"/>
              </a:rPr>
              <a:t>PERSONALIZED</a:t>
            </a:r>
            <a:r>
              <a:rPr lang="it-IT" sz="2900" i="1" dirty="0">
                <a:latin typeface="Avenir Next LT Pro" panose="020B0504020202020204" pitchFamily="34" charset="0"/>
              </a:rPr>
              <a:t> </a:t>
            </a:r>
            <a:r>
              <a:rPr lang="it-IT" sz="2900" b="1" i="1" dirty="0">
                <a:solidFill>
                  <a:srgbClr val="FF0000"/>
                </a:solidFill>
                <a:latin typeface="Avenir Next LT Pro" panose="020B0504020202020204" pitchFamily="34" charset="0"/>
              </a:rPr>
              <a:t>DIGITAL TOOLS</a:t>
            </a:r>
            <a:r>
              <a:rPr lang="it-IT" sz="2900" b="1" i="1" dirty="0">
                <a:latin typeface="Avenir Next LT Pro" panose="020B0504020202020204" pitchFamily="34" charset="0"/>
              </a:rPr>
              <a:t> </a:t>
            </a:r>
            <a:r>
              <a:rPr lang="it-IT" sz="2900" i="1" dirty="0">
                <a:latin typeface="Avenir Next LT Pro" panose="020B0504020202020204" pitchFamily="34" charset="0"/>
              </a:rPr>
              <a:t>AND </a:t>
            </a:r>
            <a:r>
              <a:rPr lang="it-IT" sz="2900" b="1" i="1" dirty="0">
                <a:solidFill>
                  <a:srgbClr val="FF0000"/>
                </a:solidFill>
                <a:latin typeface="Avenir Next LT Pro" panose="020B0504020202020204" pitchFamily="34" charset="0"/>
              </a:rPr>
              <a:t>LEARNING STRATEGIES</a:t>
            </a:r>
            <a:r>
              <a:rPr lang="it-IT" sz="2900" i="1" dirty="0">
                <a:latin typeface="Avenir Next LT Pro" panose="020B0504020202020204" pitchFamily="34" charset="0"/>
              </a:rPr>
              <a:t>,</a:t>
            </a:r>
          </a:p>
          <a:p>
            <a:pPr algn="ctr">
              <a:lnSpc>
                <a:spcPct val="120000"/>
              </a:lnSpc>
            </a:pPr>
            <a:r>
              <a:rPr lang="it-IT" sz="2900" i="1" dirty="0">
                <a:latin typeface="Avenir Next LT Pro" panose="020B0504020202020204" pitchFamily="34" charset="0"/>
              </a:rPr>
              <a:t>DURING THEIR ACADEMIC CAREER,</a:t>
            </a:r>
          </a:p>
          <a:p>
            <a:pPr algn="ctr">
              <a:lnSpc>
                <a:spcPct val="120000"/>
              </a:lnSpc>
            </a:pPr>
            <a:r>
              <a:rPr lang="it-IT" sz="2900" i="1" dirty="0">
                <a:latin typeface="Avenir Next LT Pro" panose="020B0504020202020204" pitchFamily="34" charset="0"/>
              </a:rPr>
              <a:t>BY EXPLOITING THE POTENTIAL OF ON-THE-EDGE TECHNOLOGIES,</a:t>
            </a:r>
          </a:p>
          <a:p>
            <a:pPr algn="ctr">
              <a:lnSpc>
                <a:spcPct val="120000"/>
              </a:lnSpc>
            </a:pPr>
            <a:r>
              <a:rPr lang="it-IT" sz="2900" i="1" dirty="0">
                <a:latin typeface="Avenir Next LT Pro" panose="020B0504020202020204" pitchFamily="34" charset="0"/>
              </a:rPr>
              <a:t>LIKE </a:t>
            </a:r>
            <a:r>
              <a:rPr lang="it-IT" sz="2900" b="1" i="1" dirty="0">
                <a:solidFill>
                  <a:srgbClr val="FF0000"/>
                </a:solidFill>
                <a:latin typeface="Avenir Next LT Pro" panose="020B0504020202020204" pitchFamily="34" charset="0"/>
              </a:rPr>
              <a:t>ARTIFICIAL INTELLIGENCE </a:t>
            </a:r>
            <a:r>
              <a:rPr lang="it-IT" sz="2900" i="1" dirty="0">
                <a:latin typeface="Avenir Next LT Pro" panose="020B0504020202020204" pitchFamily="34" charset="0"/>
              </a:rPr>
              <a:t>AND </a:t>
            </a:r>
            <a:r>
              <a:rPr lang="it-IT" sz="2900" b="1" i="1" dirty="0">
                <a:solidFill>
                  <a:srgbClr val="FF0000"/>
                </a:solidFill>
                <a:latin typeface="Avenir Next LT Pro" panose="020B0504020202020204" pitchFamily="34" charset="0"/>
              </a:rPr>
              <a:t>VIRTUAL REALITY</a:t>
            </a:r>
          </a:p>
        </p:txBody>
      </p:sp>
    </p:spTree>
    <p:extLst>
      <p:ext uri="{BB962C8B-B14F-4D97-AF65-F5344CB8AC3E}">
        <p14:creationId xmlns:p14="http://schemas.microsoft.com/office/powerpoint/2010/main" val="3208327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1030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33" name="Freeform: Shape 1032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35" name="Rectangle 1034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7" name="Rectangle 1036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9" name="Freeform: Shape 1038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041" name="Isosceles Triangle 1040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Immagine che contiene testo&#10;&#10;Descrizione generata automaticamente">
            <a:extLst>
              <a:ext uri="{FF2B5EF4-FFF2-40B4-BE49-F238E27FC236}">
                <a16:creationId xmlns:a16="http://schemas.microsoft.com/office/drawing/2014/main" id="{FAF5A276-37A0-3B61-4DF8-0C24EA8EBC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54" t="24827" r="8766" b="28963"/>
          <a:stretch/>
        </p:blipFill>
        <p:spPr bwMode="auto">
          <a:xfrm>
            <a:off x="-4" y="11864"/>
            <a:ext cx="2266014" cy="842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43" name="Isosceles Triangle 1042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8984C5EC-9FAE-A577-4AFD-2F08009DE0E1}"/>
              </a:ext>
            </a:extLst>
          </p:cNvPr>
          <p:cNvSpPr txBox="1"/>
          <p:nvPr/>
        </p:nvSpPr>
        <p:spPr>
          <a:xfrm>
            <a:off x="9530939" y="3937"/>
            <a:ext cx="2684792" cy="861774"/>
          </a:xfrm>
          <a:prstGeom prst="rect">
            <a:avLst/>
          </a:prstGeom>
          <a:noFill/>
          <a:effectLst/>
        </p:spPr>
        <p:txBody>
          <a:bodyPr wrap="square" rtlCol="0">
            <a:spAutoFit/>
            <a:scene3d>
              <a:camera prst="orthographicFront">
                <a:rot lat="300000" lon="900000" rev="0"/>
              </a:camera>
              <a:lightRig rig="threePt" dir="t"/>
            </a:scene3d>
            <a:sp3d extrusionH="57150">
              <a:bevelT h="38100" prst="artDeco"/>
              <a:bevelB w="6350" h="25400"/>
            </a:sp3d>
          </a:bodyPr>
          <a:lstStyle/>
          <a:p>
            <a:pPr algn="ctr"/>
            <a:r>
              <a:rPr lang="it-IT" sz="3200" b="1" i="1" dirty="0">
                <a:ln w="12700">
                  <a:solidFill>
                    <a:schemeClr val="tx1"/>
                  </a:solidFill>
                </a:ln>
                <a:gradFill flip="none" rotWithShape="1">
                  <a:gsLst>
                    <a:gs pos="17000">
                      <a:schemeClr val="bg1">
                        <a:lumMod val="75000"/>
                      </a:schemeClr>
                    </a:gs>
                    <a:gs pos="100000">
                      <a:srgbClr val="3E69C0"/>
                    </a:gs>
                    <a:gs pos="0">
                      <a:srgbClr val="3E69C0"/>
                    </a:gs>
                    <a:gs pos="75000">
                      <a:srgbClr val="DFCF9E"/>
                    </a:gs>
                    <a:gs pos="49000">
                      <a:srgbClr val="FFDE7C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effectLst>
                  <a:glow rad="254000">
                    <a:schemeClr val="bg1"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50800" stA="20000" endPos="32000" dir="5400000" sy="-100000" algn="bl" rotWithShape="0"/>
                </a:effectLst>
                <a:latin typeface="Avenir Next LT Pro" panose="020B0504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VRAILEXIA</a:t>
            </a:r>
          </a:p>
          <a:p>
            <a:pPr algn="ctr">
              <a:lnSpc>
                <a:spcPct val="90000"/>
              </a:lnSpc>
            </a:pPr>
            <a:r>
              <a:rPr lang="it-IT" sz="2000" b="1" i="1" dirty="0">
                <a:ln w="12700">
                  <a:solidFill>
                    <a:schemeClr val="tx1"/>
                  </a:solidFill>
                </a:ln>
                <a:gradFill flip="none" rotWithShape="1">
                  <a:gsLst>
                    <a:gs pos="17000">
                      <a:schemeClr val="bg1">
                        <a:lumMod val="75000"/>
                      </a:schemeClr>
                    </a:gs>
                    <a:gs pos="100000">
                      <a:srgbClr val="3E69C0"/>
                    </a:gs>
                    <a:gs pos="0">
                      <a:srgbClr val="3E69C0"/>
                    </a:gs>
                    <a:gs pos="75000">
                      <a:srgbClr val="DFCF9E"/>
                    </a:gs>
                    <a:gs pos="49000">
                      <a:srgbClr val="FFDE7C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effectLst>
                  <a:glow rad="254000">
                    <a:schemeClr val="bg1"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50800" stA="20000" endPos="32000" dir="5400000" sy="-100000" algn="bl" rotWithShape="0"/>
                </a:effectLst>
                <a:latin typeface="Avenir Next LT Pro" panose="020B0504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PROJECT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DBEA0BD2-0818-E89B-70CE-7FA7D7A96E1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00"/>
          <a:stretch/>
        </p:blipFill>
        <p:spPr>
          <a:xfrm>
            <a:off x="2162256" y="127239"/>
            <a:ext cx="7867488" cy="3600970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FA59A72B-1FAF-D240-7C02-5B92C5934E5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46" r="1867" b="1612"/>
          <a:stretch/>
        </p:blipFill>
        <p:spPr>
          <a:xfrm>
            <a:off x="2920086" y="3429000"/>
            <a:ext cx="6966750" cy="3056120"/>
          </a:xfrm>
          <a:prstGeom prst="rect">
            <a:avLst/>
          </a:prstGeom>
        </p:spPr>
      </p:pic>
      <p:grpSp>
        <p:nvGrpSpPr>
          <p:cNvPr id="5" name="Gruppo 4">
            <a:extLst>
              <a:ext uri="{FF2B5EF4-FFF2-40B4-BE49-F238E27FC236}">
                <a16:creationId xmlns:a16="http://schemas.microsoft.com/office/drawing/2014/main" id="{C91BF974-155D-7F2E-7E4C-ED6A50075EC3}"/>
              </a:ext>
            </a:extLst>
          </p:cNvPr>
          <p:cNvGrpSpPr/>
          <p:nvPr/>
        </p:nvGrpSpPr>
        <p:grpSpPr>
          <a:xfrm>
            <a:off x="89834" y="2783972"/>
            <a:ext cx="3905884" cy="961949"/>
            <a:chOff x="72097" y="2997102"/>
            <a:chExt cx="4529007" cy="1063883"/>
          </a:xfrm>
        </p:grpSpPr>
        <p:pic>
          <p:nvPicPr>
            <p:cNvPr id="6" name="Immagine 5">
              <a:extLst>
                <a:ext uri="{FF2B5EF4-FFF2-40B4-BE49-F238E27FC236}">
                  <a16:creationId xmlns:a16="http://schemas.microsoft.com/office/drawing/2014/main" id="{CDCD3E9E-3A60-81E6-3859-BC70D2B87E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67465" t="39261" r="22261" b="37360"/>
            <a:stretch/>
          </p:blipFill>
          <p:spPr>
            <a:xfrm>
              <a:off x="72097" y="3052466"/>
              <a:ext cx="1244588" cy="863299"/>
            </a:xfrm>
            <a:prstGeom prst="rect">
              <a:avLst/>
            </a:prstGeom>
          </p:spPr>
        </p:pic>
        <p:sp>
          <p:nvSpPr>
            <p:cNvPr id="8" name="CasellaDiTesto 7">
              <a:extLst>
                <a:ext uri="{FF2B5EF4-FFF2-40B4-BE49-F238E27FC236}">
                  <a16:creationId xmlns:a16="http://schemas.microsoft.com/office/drawing/2014/main" id="{F24523F4-CF5E-6E07-5851-D60291AA8703}"/>
                </a:ext>
              </a:extLst>
            </p:cNvPr>
            <p:cNvSpPr txBox="1"/>
            <p:nvPr/>
          </p:nvSpPr>
          <p:spPr>
            <a:xfrm>
              <a:off x="1327547" y="2997102"/>
              <a:ext cx="3273557" cy="106388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it-IT" sz="1600" i="1" dirty="0">
                  <a:latin typeface="Avenir Next LT Pro" panose="020B0504020202020204" pitchFamily="34" charset="0"/>
                </a:rPr>
                <a:t>Co-</a:t>
              </a:r>
              <a:r>
                <a:rPr lang="it-IT" sz="1600" i="1" dirty="0" err="1">
                  <a:latin typeface="Avenir Next LT Pro" panose="020B0504020202020204" pitchFamily="34" charset="0"/>
                </a:rPr>
                <a:t>funded</a:t>
              </a:r>
              <a:r>
                <a:rPr lang="it-IT" sz="1600" i="1" dirty="0">
                  <a:latin typeface="Avenir Next LT Pro" panose="020B0504020202020204" pitchFamily="34" charset="0"/>
                </a:rPr>
                <a:t> by</a:t>
              </a:r>
            </a:p>
            <a:p>
              <a:r>
                <a:rPr lang="it-IT" sz="1600" i="1" dirty="0">
                  <a:latin typeface="Avenir Next LT Pro" panose="020B0504020202020204" pitchFamily="34" charset="0"/>
                </a:rPr>
                <a:t>the Erasmus+ Programme</a:t>
              </a:r>
            </a:p>
            <a:p>
              <a:r>
                <a:rPr lang="it-IT" sz="1600" i="1" dirty="0">
                  <a:latin typeface="Avenir Next LT Pro" panose="020B0504020202020204" pitchFamily="34" charset="0"/>
                </a:rPr>
                <a:t>of </a:t>
              </a:r>
              <a:r>
                <a:rPr lang="it-IT" sz="1600" i="1" dirty="0" err="1">
                  <a:latin typeface="Avenir Next LT Pro" panose="020B0504020202020204" pitchFamily="34" charset="0"/>
                </a:rPr>
                <a:t>European</a:t>
              </a:r>
              <a:r>
                <a:rPr lang="it-IT" sz="1600" i="1" dirty="0">
                  <a:latin typeface="Avenir Next LT Pro" panose="020B0504020202020204" pitchFamily="34" charset="0"/>
                </a:rPr>
                <a:t> Union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4419278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2976</TotalTime>
  <Words>1904</Words>
  <Application>Microsoft Macintosh PowerPoint</Application>
  <PresentationFormat>Widescreen</PresentationFormat>
  <Paragraphs>642</Paragraphs>
  <Slides>67</Slides>
  <Notes>27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67</vt:i4>
      </vt:variant>
    </vt:vector>
  </HeadingPairs>
  <TitlesOfParts>
    <vt:vector size="78" baseType="lpstr">
      <vt:lpstr>Arial</vt:lpstr>
      <vt:lpstr>Avenir Next LT Pro</vt:lpstr>
      <vt:lpstr>Calibri</vt:lpstr>
      <vt:lpstr>Calibri Light</vt:lpstr>
      <vt:lpstr>Lato</vt:lpstr>
      <vt:lpstr>Nunito</vt:lpstr>
      <vt:lpstr>Nunito Medium</vt:lpstr>
      <vt:lpstr>Nunito SemiBold</vt:lpstr>
      <vt:lpstr>Roboto</vt:lpstr>
      <vt:lpstr>Wingdings</vt:lpstr>
      <vt:lpstr>Tema di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Grazie per l’attenzione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Andrea Zingoni</dc:creator>
  <cp:lastModifiedBy>Lorenzo Daidone</cp:lastModifiedBy>
  <cp:revision>98</cp:revision>
  <dcterms:created xsi:type="dcterms:W3CDTF">2022-10-20T08:36:18Z</dcterms:created>
  <dcterms:modified xsi:type="dcterms:W3CDTF">2023-03-01T06:20:23Z</dcterms:modified>
</cp:coreProperties>
</file>